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5" r:id="rId9"/>
    <p:sldId id="276" r:id="rId10"/>
    <p:sldId id="277" r:id="rId11"/>
    <p:sldId id="274" r:id="rId12"/>
    <p:sldId id="278" r:id="rId13"/>
    <p:sldId id="265" r:id="rId14"/>
    <p:sldId id="273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803B5A-8145-44FA-99FF-AC59CFFB473F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0650E9B-C651-4A12-823D-448EDABBD2AA}">
      <dgm:prSet phldrT="[Texto]"/>
      <dgm:spPr>
        <a:solidFill>
          <a:schemeClr val="accent6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pt-BR" b="1" dirty="0">
              <a:solidFill>
                <a:srgbClr val="0070C0"/>
              </a:solidFill>
            </a:rPr>
            <a:t> ÉTICA E CONDUTA</a:t>
          </a:r>
        </a:p>
      </dgm:t>
    </dgm:pt>
    <dgm:pt modelId="{1738A32B-A005-4D35-9492-A3D98B60558D}" type="parTrans" cxnId="{538B745F-5D68-4A8C-A897-19A68388B77A}">
      <dgm:prSet/>
      <dgm:spPr/>
      <dgm:t>
        <a:bodyPr/>
        <a:lstStyle/>
        <a:p>
          <a:endParaRPr lang="pt-BR"/>
        </a:p>
      </dgm:t>
    </dgm:pt>
    <dgm:pt modelId="{73D7D4A3-9ED2-481F-A2A0-5D9EF3B5A8C9}" type="sibTrans" cxnId="{538B745F-5D68-4A8C-A897-19A68388B77A}">
      <dgm:prSet/>
      <dgm:spPr/>
      <dgm:t>
        <a:bodyPr/>
        <a:lstStyle/>
        <a:p>
          <a:endParaRPr lang="pt-BR"/>
        </a:p>
      </dgm:t>
    </dgm:pt>
    <dgm:pt modelId="{86E3C006-0C9A-4FEE-9F74-5CECEB4634C3}">
      <dgm:prSet phldrT="[Texto]"/>
      <dgm:spPr>
        <a:solidFill>
          <a:schemeClr val="accent4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pt-BR" b="1" dirty="0">
              <a:solidFill>
                <a:srgbClr val="0070C0"/>
              </a:solidFill>
            </a:rPr>
            <a:t>GESTÃO DE</a:t>
          </a:r>
        </a:p>
        <a:p>
          <a:r>
            <a:rPr lang="pt-BR" b="1" dirty="0">
              <a:solidFill>
                <a:srgbClr val="0070C0"/>
              </a:solidFill>
            </a:rPr>
            <a:t>RISCOS</a:t>
          </a:r>
        </a:p>
      </dgm:t>
    </dgm:pt>
    <dgm:pt modelId="{7C38EA98-97E7-48FB-B292-AECAE2712B4C}" type="parTrans" cxnId="{53005E77-2FC2-48AE-91AD-6B6BF4841BEE}">
      <dgm:prSet/>
      <dgm:spPr/>
      <dgm:t>
        <a:bodyPr/>
        <a:lstStyle/>
        <a:p>
          <a:endParaRPr lang="pt-BR"/>
        </a:p>
      </dgm:t>
    </dgm:pt>
    <dgm:pt modelId="{6E9451C8-4B3A-40C1-BFBB-1F289489E0E5}" type="sibTrans" cxnId="{53005E77-2FC2-48AE-91AD-6B6BF4841BEE}">
      <dgm:prSet/>
      <dgm:spPr/>
      <dgm:t>
        <a:bodyPr/>
        <a:lstStyle/>
        <a:p>
          <a:endParaRPr lang="pt-BR"/>
        </a:p>
      </dgm:t>
    </dgm:pt>
    <dgm:pt modelId="{5B7684DF-B492-4297-89A2-2DB501C1BCC8}">
      <dgm:prSet phldrT="[Texto]"/>
      <dgm:spPr>
        <a:solidFill>
          <a:schemeClr val="accent2">
            <a:lumMod val="60000"/>
            <a:lumOff val="4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pt-BR" b="1" dirty="0">
              <a:solidFill>
                <a:srgbClr val="0070C0"/>
              </a:solidFill>
            </a:rPr>
            <a:t>CONTROLES</a:t>
          </a:r>
        </a:p>
        <a:p>
          <a:r>
            <a:rPr lang="pt-BR" b="1" dirty="0">
              <a:solidFill>
                <a:srgbClr val="0070C0"/>
              </a:solidFill>
            </a:rPr>
            <a:t>INTERNOS</a:t>
          </a:r>
        </a:p>
      </dgm:t>
    </dgm:pt>
    <dgm:pt modelId="{DD071F37-4418-4F41-9A58-034B33A2B372}" type="parTrans" cxnId="{EC356BEA-380D-4427-864D-2C2022F325E4}">
      <dgm:prSet/>
      <dgm:spPr/>
      <dgm:t>
        <a:bodyPr/>
        <a:lstStyle/>
        <a:p>
          <a:endParaRPr lang="pt-BR"/>
        </a:p>
      </dgm:t>
    </dgm:pt>
    <dgm:pt modelId="{C88B754C-14B3-49AA-825B-C6413009FB08}" type="sibTrans" cxnId="{EC356BEA-380D-4427-864D-2C2022F325E4}">
      <dgm:prSet/>
      <dgm:spPr/>
      <dgm:t>
        <a:bodyPr/>
        <a:lstStyle/>
        <a:p>
          <a:endParaRPr lang="pt-BR"/>
        </a:p>
      </dgm:t>
    </dgm:pt>
    <dgm:pt modelId="{303BC51E-6315-4561-B402-3F060422D54B}">
      <dgm:prSet phldrT="[Texto]"/>
      <dgm:spPr>
        <a:solidFill>
          <a:schemeClr val="accent6">
            <a:lumMod val="60000"/>
            <a:lumOff val="4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pt-BR" b="1" dirty="0">
              <a:solidFill>
                <a:srgbClr val="0070C0"/>
              </a:solidFill>
            </a:rPr>
            <a:t>CANAL DE</a:t>
          </a:r>
        </a:p>
        <a:p>
          <a:r>
            <a:rPr lang="pt-BR" b="1" dirty="0">
              <a:solidFill>
                <a:srgbClr val="0070C0"/>
              </a:solidFill>
            </a:rPr>
            <a:t>DENÚNICIA</a:t>
          </a:r>
        </a:p>
      </dgm:t>
    </dgm:pt>
    <dgm:pt modelId="{81E8D3A2-A6E8-487D-8207-5B543D456A69}" type="parTrans" cxnId="{457AF8C6-3C1B-4B81-A151-63197E44A2CD}">
      <dgm:prSet/>
      <dgm:spPr/>
      <dgm:t>
        <a:bodyPr/>
        <a:lstStyle/>
        <a:p>
          <a:endParaRPr lang="pt-BR"/>
        </a:p>
      </dgm:t>
    </dgm:pt>
    <dgm:pt modelId="{6C85143B-A711-4C21-A7B4-C1213B46932B}" type="sibTrans" cxnId="{457AF8C6-3C1B-4B81-A151-63197E44A2CD}">
      <dgm:prSet/>
      <dgm:spPr/>
      <dgm:t>
        <a:bodyPr/>
        <a:lstStyle/>
        <a:p>
          <a:endParaRPr lang="pt-BR"/>
        </a:p>
      </dgm:t>
    </dgm:pt>
    <dgm:pt modelId="{C519AF44-4FB2-45C9-A350-71E64E9C37DF}">
      <dgm:prSet phldrT="[Texto]"/>
      <dgm:spPr>
        <a:solidFill>
          <a:schemeClr val="accent1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pt-BR" b="1" dirty="0">
              <a:solidFill>
                <a:srgbClr val="0070C0"/>
              </a:solidFill>
            </a:rPr>
            <a:t>SISTEMA DE</a:t>
          </a:r>
        </a:p>
        <a:p>
          <a:r>
            <a:rPr lang="pt-BR" b="1" dirty="0">
              <a:solidFill>
                <a:srgbClr val="0070C0"/>
              </a:solidFill>
            </a:rPr>
            <a:t>INTEGRIDADE</a:t>
          </a:r>
        </a:p>
      </dgm:t>
    </dgm:pt>
    <dgm:pt modelId="{ECEF8D91-4CD2-4DB1-9C32-AD1970DFFB85}" type="parTrans" cxnId="{3EEAFEDA-5097-4D51-97B0-90A290D4A18B}">
      <dgm:prSet/>
      <dgm:spPr/>
      <dgm:t>
        <a:bodyPr/>
        <a:lstStyle/>
        <a:p>
          <a:endParaRPr lang="pt-BR"/>
        </a:p>
      </dgm:t>
    </dgm:pt>
    <dgm:pt modelId="{3749986B-41C6-4958-8284-BECCC2B6F6B4}" type="sibTrans" cxnId="{3EEAFEDA-5097-4D51-97B0-90A290D4A18B}">
      <dgm:prSet/>
      <dgm:spPr/>
      <dgm:t>
        <a:bodyPr/>
        <a:lstStyle/>
        <a:p>
          <a:endParaRPr lang="pt-BR"/>
        </a:p>
      </dgm:t>
    </dgm:pt>
    <dgm:pt modelId="{19D91124-529B-4A46-B95F-9C62E05EB31C}" type="pres">
      <dgm:prSet presAssocID="{69803B5A-8145-44FA-99FF-AC59CFFB473F}" presName="cycle" presStyleCnt="0">
        <dgm:presLayoutVars>
          <dgm:dir/>
          <dgm:resizeHandles val="exact"/>
        </dgm:presLayoutVars>
      </dgm:prSet>
      <dgm:spPr/>
    </dgm:pt>
    <dgm:pt modelId="{25849372-DBAF-4ECE-ABB3-FA844E6B89C1}" type="pres">
      <dgm:prSet presAssocID="{A0650E9B-C651-4A12-823D-448EDABBD2AA}" presName="node" presStyleLbl="node1" presStyleIdx="0" presStyleCnt="5">
        <dgm:presLayoutVars>
          <dgm:bulletEnabled val="1"/>
        </dgm:presLayoutVars>
      </dgm:prSet>
      <dgm:spPr/>
    </dgm:pt>
    <dgm:pt modelId="{0A1F4D5B-64C3-4843-886A-BE9A907A4D63}" type="pres">
      <dgm:prSet presAssocID="{A0650E9B-C651-4A12-823D-448EDABBD2AA}" presName="spNode" presStyleCnt="0"/>
      <dgm:spPr/>
    </dgm:pt>
    <dgm:pt modelId="{8B8556BA-98E8-4F90-B141-1C29E101A4CA}" type="pres">
      <dgm:prSet presAssocID="{73D7D4A3-9ED2-481F-A2A0-5D9EF3B5A8C9}" presName="sibTrans" presStyleLbl="sibTrans1D1" presStyleIdx="0" presStyleCnt="5"/>
      <dgm:spPr/>
    </dgm:pt>
    <dgm:pt modelId="{2A3E7C9A-BA20-4A09-BACF-6DE5C77B3D4F}" type="pres">
      <dgm:prSet presAssocID="{86E3C006-0C9A-4FEE-9F74-5CECEB4634C3}" presName="node" presStyleLbl="node1" presStyleIdx="1" presStyleCnt="5">
        <dgm:presLayoutVars>
          <dgm:bulletEnabled val="1"/>
        </dgm:presLayoutVars>
      </dgm:prSet>
      <dgm:spPr/>
    </dgm:pt>
    <dgm:pt modelId="{EC530CCE-E4F3-4125-A6FC-929AAF217B8F}" type="pres">
      <dgm:prSet presAssocID="{86E3C006-0C9A-4FEE-9F74-5CECEB4634C3}" presName="spNode" presStyleCnt="0"/>
      <dgm:spPr/>
    </dgm:pt>
    <dgm:pt modelId="{940D6F62-FB8F-4C0D-A70F-B5BB7166251D}" type="pres">
      <dgm:prSet presAssocID="{6E9451C8-4B3A-40C1-BFBB-1F289489E0E5}" presName="sibTrans" presStyleLbl="sibTrans1D1" presStyleIdx="1" presStyleCnt="5"/>
      <dgm:spPr/>
    </dgm:pt>
    <dgm:pt modelId="{1A438217-4C13-44E5-83FD-DEC3E91161D5}" type="pres">
      <dgm:prSet presAssocID="{5B7684DF-B492-4297-89A2-2DB501C1BCC8}" presName="node" presStyleLbl="node1" presStyleIdx="2" presStyleCnt="5">
        <dgm:presLayoutVars>
          <dgm:bulletEnabled val="1"/>
        </dgm:presLayoutVars>
      </dgm:prSet>
      <dgm:spPr/>
    </dgm:pt>
    <dgm:pt modelId="{A9A4A3DB-3D52-4242-9052-18C9E024FABE}" type="pres">
      <dgm:prSet presAssocID="{5B7684DF-B492-4297-89A2-2DB501C1BCC8}" presName="spNode" presStyleCnt="0"/>
      <dgm:spPr/>
    </dgm:pt>
    <dgm:pt modelId="{3726ECAE-060E-427E-95F7-67A508FF3D8D}" type="pres">
      <dgm:prSet presAssocID="{C88B754C-14B3-49AA-825B-C6413009FB08}" presName="sibTrans" presStyleLbl="sibTrans1D1" presStyleIdx="2" presStyleCnt="5"/>
      <dgm:spPr/>
    </dgm:pt>
    <dgm:pt modelId="{5726E288-4293-425A-B106-071CCF0D419E}" type="pres">
      <dgm:prSet presAssocID="{303BC51E-6315-4561-B402-3F060422D54B}" presName="node" presStyleLbl="node1" presStyleIdx="3" presStyleCnt="5">
        <dgm:presLayoutVars>
          <dgm:bulletEnabled val="1"/>
        </dgm:presLayoutVars>
      </dgm:prSet>
      <dgm:spPr/>
    </dgm:pt>
    <dgm:pt modelId="{945DCE29-3147-46B1-AAB1-7513D88A21FC}" type="pres">
      <dgm:prSet presAssocID="{303BC51E-6315-4561-B402-3F060422D54B}" presName="spNode" presStyleCnt="0"/>
      <dgm:spPr/>
    </dgm:pt>
    <dgm:pt modelId="{021CC1D4-AD1E-4EAC-8C5A-D41097C1EA19}" type="pres">
      <dgm:prSet presAssocID="{6C85143B-A711-4C21-A7B4-C1213B46932B}" presName="sibTrans" presStyleLbl="sibTrans1D1" presStyleIdx="3" presStyleCnt="5"/>
      <dgm:spPr/>
    </dgm:pt>
    <dgm:pt modelId="{C4EBD0D7-7A6C-4FB0-9394-EF937A8D11DA}" type="pres">
      <dgm:prSet presAssocID="{C519AF44-4FB2-45C9-A350-71E64E9C37DF}" presName="node" presStyleLbl="node1" presStyleIdx="4" presStyleCnt="5" custRadScaleRad="104181" custRadScaleInc="-8594">
        <dgm:presLayoutVars>
          <dgm:bulletEnabled val="1"/>
        </dgm:presLayoutVars>
      </dgm:prSet>
      <dgm:spPr/>
    </dgm:pt>
    <dgm:pt modelId="{493F5B3A-496E-4602-A7FD-3963769361ED}" type="pres">
      <dgm:prSet presAssocID="{C519AF44-4FB2-45C9-A350-71E64E9C37DF}" presName="spNode" presStyleCnt="0"/>
      <dgm:spPr/>
    </dgm:pt>
    <dgm:pt modelId="{4EC927F4-9603-4964-902D-677D92F51E85}" type="pres">
      <dgm:prSet presAssocID="{3749986B-41C6-4958-8284-BECCC2B6F6B4}" presName="sibTrans" presStyleLbl="sibTrans1D1" presStyleIdx="4" presStyleCnt="5"/>
      <dgm:spPr/>
    </dgm:pt>
  </dgm:ptLst>
  <dgm:cxnLst>
    <dgm:cxn modelId="{2450E10D-151B-4AA4-85D0-128D3AD5552C}" type="presOf" srcId="{3749986B-41C6-4958-8284-BECCC2B6F6B4}" destId="{4EC927F4-9603-4964-902D-677D92F51E85}" srcOrd="0" destOrd="0" presId="urn:microsoft.com/office/officeart/2005/8/layout/cycle6"/>
    <dgm:cxn modelId="{4DB8641E-754B-483C-AE1C-59A51C354789}" type="presOf" srcId="{6C85143B-A711-4C21-A7B4-C1213B46932B}" destId="{021CC1D4-AD1E-4EAC-8C5A-D41097C1EA19}" srcOrd="0" destOrd="0" presId="urn:microsoft.com/office/officeart/2005/8/layout/cycle6"/>
    <dgm:cxn modelId="{F2AEAE3D-9D03-4ED1-BDEA-1BF2AF51F3BD}" type="presOf" srcId="{C88B754C-14B3-49AA-825B-C6413009FB08}" destId="{3726ECAE-060E-427E-95F7-67A508FF3D8D}" srcOrd="0" destOrd="0" presId="urn:microsoft.com/office/officeart/2005/8/layout/cycle6"/>
    <dgm:cxn modelId="{538B745F-5D68-4A8C-A897-19A68388B77A}" srcId="{69803B5A-8145-44FA-99FF-AC59CFFB473F}" destId="{A0650E9B-C651-4A12-823D-448EDABBD2AA}" srcOrd="0" destOrd="0" parTransId="{1738A32B-A005-4D35-9492-A3D98B60558D}" sibTransId="{73D7D4A3-9ED2-481F-A2A0-5D9EF3B5A8C9}"/>
    <dgm:cxn modelId="{A89B6350-2259-4AFB-B7D4-91FDFCD0E315}" type="presOf" srcId="{303BC51E-6315-4561-B402-3F060422D54B}" destId="{5726E288-4293-425A-B106-071CCF0D419E}" srcOrd="0" destOrd="0" presId="urn:microsoft.com/office/officeart/2005/8/layout/cycle6"/>
    <dgm:cxn modelId="{53005E77-2FC2-48AE-91AD-6B6BF4841BEE}" srcId="{69803B5A-8145-44FA-99FF-AC59CFFB473F}" destId="{86E3C006-0C9A-4FEE-9F74-5CECEB4634C3}" srcOrd="1" destOrd="0" parTransId="{7C38EA98-97E7-48FB-B292-AECAE2712B4C}" sibTransId="{6E9451C8-4B3A-40C1-BFBB-1F289489E0E5}"/>
    <dgm:cxn modelId="{CB280186-1DBF-46ED-BC19-D9A6963D021A}" type="presOf" srcId="{C519AF44-4FB2-45C9-A350-71E64E9C37DF}" destId="{C4EBD0D7-7A6C-4FB0-9394-EF937A8D11DA}" srcOrd="0" destOrd="0" presId="urn:microsoft.com/office/officeart/2005/8/layout/cycle6"/>
    <dgm:cxn modelId="{E88B8F87-CE5D-4F3D-8BC6-09989C4E5C35}" type="presOf" srcId="{5B7684DF-B492-4297-89A2-2DB501C1BCC8}" destId="{1A438217-4C13-44E5-83FD-DEC3E91161D5}" srcOrd="0" destOrd="0" presId="urn:microsoft.com/office/officeart/2005/8/layout/cycle6"/>
    <dgm:cxn modelId="{F970FBB9-E1A2-43BE-8A96-B919A30BA49A}" type="presOf" srcId="{86E3C006-0C9A-4FEE-9F74-5CECEB4634C3}" destId="{2A3E7C9A-BA20-4A09-BACF-6DE5C77B3D4F}" srcOrd="0" destOrd="0" presId="urn:microsoft.com/office/officeart/2005/8/layout/cycle6"/>
    <dgm:cxn modelId="{525223BF-8A39-464D-A55D-36FF45676F6F}" type="presOf" srcId="{6E9451C8-4B3A-40C1-BFBB-1F289489E0E5}" destId="{940D6F62-FB8F-4C0D-A70F-B5BB7166251D}" srcOrd="0" destOrd="0" presId="urn:microsoft.com/office/officeart/2005/8/layout/cycle6"/>
    <dgm:cxn modelId="{395605C4-C97E-4506-BC3D-B3F26DE1A78D}" type="presOf" srcId="{73D7D4A3-9ED2-481F-A2A0-5D9EF3B5A8C9}" destId="{8B8556BA-98E8-4F90-B141-1C29E101A4CA}" srcOrd="0" destOrd="0" presId="urn:microsoft.com/office/officeart/2005/8/layout/cycle6"/>
    <dgm:cxn modelId="{457AF8C6-3C1B-4B81-A151-63197E44A2CD}" srcId="{69803B5A-8145-44FA-99FF-AC59CFFB473F}" destId="{303BC51E-6315-4561-B402-3F060422D54B}" srcOrd="3" destOrd="0" parTransId="{81E8D3A2-A6E8-487D-8207-5B543D456A69}" sibTransId="{6C85143B-A711-4C21-A7B4-C1213B46932B}"/>
    <dgm:cxn modelId="{3EEAFEDA-5097-4D51-97B0-90A290D4A18B}" srcId="{69803B5A-8145-44FA-99FF-AC59CFFB473F}" destId="{C519AF44-4FB2-45C9-A350-71E64E9C37DF}" srcOrd="4" destOrd="0" parTransId="{ECEF8D91-4CD2-4DB1-9C32-AD1970DFFB85}" sibTransId="{3749986B-41C6-4958-8284-BECCC2B6F6B4}"/>
    <dgm:cxn modelId="{28A48EE9-3163-4133-9879-9AAD919AA7B3}" type="presOf" srcId="{69803B5A-8145-44FA-99FF-AC59CFFB473F}" destId="{19D91124-529B-4A46-B95F-9C62E05EB31C}" srcOrd="0" destOrd="0" presId="urn:microsoft.com/office/officeart/2005/8/layout/cycle6"/>
    <dgm:cxn modelId="{EC356BEA-380D-4427-864D-2C2022F325E4}" srcId="{69803B5A-8145-44FA-99FF-AC59CFFB473F}" destId="{5B7684DF-B492-4297-89A2-2DB501C1BCC8}" srcOrd="2" destOrd="0" parTransId="{DD071F37-4418-4F41-9A58-034B33A2B372}" sibTransId="{C88B754C-14B3-49AA-825B-C6413009FB08}"/>
    <dgm:cxn modelId="{232580FF-FFBC-453A-B185-A94487D7ED75}" type="presOf" srcId="{A0650E9B-C651-4A12-823D-448EDABBD2AA}" destId="{25849372-DBAF-4ECE-ABB3-FA844E6B89C1}" srcOrd="0" destOrd="0" presId="urn:microsoft.com/office/officeart/2005/8/layout/cycle6"/>
    <dgm:cxn modelId="{F7B00805-B288-4646-BE69-8E570D1252D6}" type="presParOf" srcId="{19D91124-529B-4A46-B95F-9C62E05EB31C}" destId="{25849372-DBAF-4ECE-ABB3-FA844E6B89C1}" srcOrd="0" destOrd="0" presId="urn:microsoft.com/office/officeart/2005/8/layout/cycle6"/>
    <dgm:cxn modelId="{DDB30379-D09A-4697-A164-A4D0277C41A3}" type="presParOf" srcId="{19D91124-529B-4A46-B95F-9C62E05EB31C}" destId="{0A1F4D5B-64C3-4843-886A-BE9A907A4D63}" srcOrd="1" destOrd="0" presId="urn:microsoft.com/office/officeart/2005/8/layout/cycle6"/>
    <dgm:cxn modelId="{2EA4BCB6-9E97-4120-8C25-DAC15FFA2DFB}" type="presParOf" srcId="{19D91124-529B-4A46-B95F-9C62E05EB31C}" destId="{8B8556BA-98E8-4F90-B141-1C29E101A4CA}" srcOrd="2" destOrd="0" presId="urn:microsoft.com/office/officeart/2005/8/layout/cycle6"/>
    <dgm:cxn modelId="{B2EEB277-32B6-4B08-AFF7-478869D6F170}" type="presParOf" srcId="{19D91124-529B-4A46-B95F-9C62E05EB31C}" destId="{2A3E7C9A-BA20-4A09-BACF-6DE5C77B3D4F}" srcOrd="3" destOrd="0" presId="urn:microsoft.com/office/officeart/2005/8/layout/cycle6"/>
    <dgm:cxn modelId="{BBE51ECC-A45F-4E26-B8C8-AF891D1EA638}" type="presParOf" srcId="{19D91124-529B-4A46-B95F-9C62E05EB31C}" destId="{EC530CCE-E4F3-4125-A6FC-929AAF217B8F}" srcOrd="4" destOrd="0" presId="urn:microsoft.com/office/officeart/2005/8/layout/cycle6"/>
    <dgm:cxn modelId="{0E9B7CC9-6C76-42E3-819F-937DD638DE93}" type="presParOf" srcId="{19D91124-529B-4A46-B95F-9C62E05EB31C}" destId="{940D6F62-FB8F-4C0D-A70F-B5BB7166251D}" srcOrd="5" destOrd="0" presId="urn:microsoft.com/office/officeart/2005/8/layout/cycle6"/>
    <dgm:cxn modelId="{63FB6B39-9EA0-4966-8DE3-44ED3C16690C}" type="presParOf" srcId="{19D91124-529B-4A46-B95F-9C62E05EB31C}" destId="{1A438217-4C13-44E5-83FD-DEC3E91161D5}" srcOrd="6" destOrd="0" presId="urn:microsoft.com/office/officeart/2005/8/layout/cycle6"/>
    <dgm:cxn modelId="{F396F257-A6BC-42B9-B470-8405E6A69ADB}" type="presParOf" srcId="{19D91124-529B-4A46-B95F-9C62E05EB31C}" destId="{A9A4A3DB-3D52-4242-9052-18C9E024FABE}" srcOrd="7" destOrd="0" presId="urn:microsoft.com/office/officeart/2005/8/layout/cycle6"/>
    <dgm:cxn modelId="{396653C9-D087-4A88-B11C-23079569C773}" type="presParOf" srcId="{19D91124-529B-4A46-B95F-9C62E05EB31C}" destId="{3726ECAE-060E-427E-95F7-67A508FF3D8D}" srcOrd="8" destOrd="0" presId="urn:microsoft.com/office/officeart/2005/8/layout/cycle6"/>
    <dgm:cxn modelId="{AFDA897F-8144-4046-B79D-8852336B8BD1}" type="presParOf" srcId="{19D91124-529B-4A46-B95F-9C62E05EB31C}" destId="{5726E288-4293-425A-B106-071CCF0D419E}" srcOrd="9" destOrd="0" presId="urn:microsoft.com/office/officeart/2005/8/layout/cycle6"/>
    <dgm:cxn modelId="{DC185115-D6E5-449D-9AC2-EC46461143B4}" type="presParOf" srcId="{19D91124-529B-4A46-B95F-9C62E05EB31C}" destId="{945DCE29-3147-46B1-AAB1-7513D88A21FC}" srcOrd="10" destOrd="0" presId="urn:microsoft.com/office/officeart/2005/8/layout/cycle6"/>
    <dgm:cxn modelId="{3143EC5F-F4EE-41FB-A27D-B4E07FDB2688}" type="presParOf" srcId="{19D91124-529B-4A46-B95F-9C62E05EB31C}" destId="{021CC1D4-AD1E-4EAC-8C5A-D41097C1EA19}" srcOrd="11" destOrd="0" presId="urn:microsoft.com/office/officeart/2005/8/layout/cycle6"/>
    <dgm:cxn modelId="{4BCFFA8F-3643-48B0-BCB9-499D6F218C26}" type="presParOf" srcId="{19D91124-529B-4A46-B95F-9C62E05EB31C}" destId="{C4EBD0D7-7A6C-4FB0-9394-EF937A8D11DA}" srcOrd="12" destOrd="0" presId="urn:microsoft.com/office/officeart/2005/8/layout/cycle6"/>
    <dgm:cxn modelId="{A9267756-B006-465A-9989-040550200AD2}" type="presParOf" srcId="{19D91124-529B-4A46-B95F-9C62E05EB31C}" destId="{493F5B3A-496E-4602-A7FD-3963769361ED}" srcOrd="13" destOrd="0" presId="urn:microsoft.com/office/officeart/2005/8/layout/cycle6"/>
    <dgm:cxn modelId="{A6793D67-05B4-4D57-94DC-B3088D9C817D}" type="presParOf" srcId="{19D91124-529B-4A46-B95F-9C62E05EB31C}" destId="{4EC927F4-9603-4964-902D-677D92F51E8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968800-AF4E-46FA-B559-75E71DC6C8BC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0688455-847F-4162-8AA0-DA872DBA9644}">
      <dgm:prSet phldrT="[Texto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pt-BR" b="1" dirty="0">
              <a:solidFill>
                <a:schemeClr val="accent1">
                  <a:lumMod val="50000"/>
                </a:schemeClr>
              </a:solidFill>
            </a:rPr>
            <a:t>CORPO</a:t>
          </a:r>
        </a:p>
        <a:p>
          <a:r>
            <a:rPr lang="pt-BR" b="1" dirty="0">
              <a:solidFill>
                <a:schemeClr val="accent1">
                  <a:lumMod val="50000"/>
                </a:schemeClr>
              </a:solidFill>
            </a:rPr>
            <a:t>GERENCIAL</a:t>
          </a:r>
        </a:p>
        <a:p>
          <a:r>
            <a:rPr lang="pt-BR" b="1" dirty="0">
              <a:solidFill>
                <a:schemeClr val="accent1">
                  <a:lumMod val="50000"/>
                </a:schemeClr>
              </a:solidFill>
            </a:rPr>
            <a:t>(ÓRGÃOS)</a:t>
          </a:r>
        </a:p>
      </dgm:t>
    </dgm:pt>
    <dgm:pt modelId="{2A304377-1647-44AA-9B40-B2573EB5287A}" type="parTrans" cxnId="{0C1A18BC-95B2-410A-9506-47FC6545F762}">
      <dgm:prSet/>
      <dgm:spPr/>
      <dgm:t>
        <a:bodyPr/>
        <a:lstStyle/>
        <a:p>
          <a:endParaRPr lang="pt-BR"/>
        </a:p>
      </dgm:t>
    </dgm:pt>
    <dgm:pt modelId="{17E8B293-F233-4CC9-8BF9-1E0C44744499}" type="sibTrans" cxnId="{0C1A18BC-95B2-410A-9506-47FC6545F762}">
      <dgm:prSet/>
      <dgm:spPr/>
      <dgm:t>
        <a:bodyPr/>
        <a:lstStyle/>
        <a:p>
          <a:endParaRPr lang="pt-BR"/>
        </a:p>
      </dgm:t>
    </dgm:pt>
    <dgm:pt modelId="{DEB25DC2-37E5-4AA0-A6C3-58E842868645}">
      <dgm:prSet phldrT="[Texto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b="1" dirty="0">
              <a:solidFill>
                <a:schemeClr val="accent1">
                  <a:lumMod val="50000"/>
                </a:schemeClr>
              </a:solidFill>
            </a:rPr>
            <a:t>SEGOV</a:t>
          </a:r>
        </a:p>
      </dgm:t>
    </dgm:pt>
    <dgm:pt modelId="{82DA86CD-AA12-4E7A-B385-9A179C636887}" type="parTrans" cxnId="{FBFBC1DC-B324-4EA7-A627-4EA999F13F44}">
      <dgm:prSet/>
      <dgm:spPr/>
      <dgm:t>
        <a:bodyPr/>
        <a:lstStyle/>
        <a:p>
          <a:endParaRPr lang="pt-BR"/>
        </a:p>
      </dgm:t>
    </dgm:pt>
    <dgm:pt modelId="{98DBB1F1-1656-46B5-AFA7-A8A97BD80799}" type="sibTrans" cxnId="{FBFBC1DC-B324-4EA7-A627-4EA999F13F44}">
      <dgm:prSet/>
      <dgm:spPr/>
      <dgm:t>
        <a:bodyPr/>
        <a:lstStyle/>
        <a:p>
          <a:endParaRPr lang="pt-BR"/>
        </a:p>
      </dgm:t>
    </dgm:pt>
    <dgm:pt modelId="{4AB37724-3A5C-4A71-801B-3AD11644D02F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BR" b="1" dirty="0">
              <a:solidFill>
                <a:schemeClr val="accent1">
                  <a:lumMod val="50000"/>
                </a:schemeClr>
              </a:solidFill>
            </a:rPr>
            <a:t>PGE</a:t>
          </a:r>
        </a:p>
      </dgm:t>
    </dgm:pt>
    <dgm:pt modelId="{675C8B22-D36A-40F5-825D-1FCBF72B6223}" type="parTrans" cxnId="{A6C407D8-7B19-4C55-AF65-B6F9744D29B9}">
      <dgm:prSet/>
      <dgm:spPr/>
      <dgm:t>
        <a:bodyPr/>
        <a:lstStyle/>
        <a:p>
          <a:endParaRPr lang="pt-BR"/>
        </a:p>
      </dgm:t>
    </dgm:pt>
    <dgm:pt modelId="{5D20F1E1-BACE-4348-9171-CC088A51F571}" type="sibTrans" cxnId="{A6C407D8-7B19-4C55-AF65-B6F9744D29B9}">
      <dgm:prSet/>
      <dgm:spPr/>
      <dgm:t>
        <a:bodyPr/>
        <a:lstStyle/>
        <a:p>
          <a:endParaRPr lang="pt-BR"/>
        </a:p>
      </dgm:t>
    </dgm:pt>
    <dgm:pt modelId="{66184423-7C2A-4119-A038-26A0A45DF883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pt-BR" sz="1400" b="1" dirty="0">
              <a:solidFill>
                <a:srgbClr val="0070C0"/>
              </a:solidFill>
            </a:rPr>
            <a:t>Consultoria jurídica</a:t>
          </a:r>
        </a:p>
      </dgm:t>
    </dgm:pt>
    <dgm:pt modelId="{75D17AF9-E80C-4DAA-9EA9-E288F1D9C734}" type="parTrans" cxnId="{C37A3F17-7AFE-4ACC-9DA5-3DF78DB426B0}">
      <dgm:prSet/>
      <dgm:spPr/>
      <dgm:t>
        <a:bodyPr/>
        <a:lstStyle/>
        <a:p>
          <a:endParaRPr lang="pt-BR"/>
        </a:p>
      </dgm:t>
    </dgm:pt>
    <dgm:pt modelId="{9179D01B-608A-44B7-9ACC-7E227ABA89EE}" type="sibTrans" cxnId="{C37A3F17-7AFE-4ACC-9DA5-3DF78DB426B0}">
      <dgm:prSet/>
      <dgm:spPr/>
      <dgm:t>
        <a:bodyPr/>
        <a:lstStyle/>
        <a:p>
          <a:endParaRPr lang="pt-BR"/>
        </a:p>
      </dgm:t>
    </dgm:pt>
    <dgm:pt modelId="{3B66A278-3C3F-4494-8A7F-EB040C3E658E}">
      <dgm:prSet phldrT="[Texto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>
              <a:solidFill>
                <a:schemeClr val="accent1">
                  <a:lumMod val="50000"/>
                </a:schemeClr>
              </a:solidFill>
            </a:rPr>
            <a:t>REDE</a:t>
          </a:r>
        </a:p>
        <a:p>
          <a:r>
            <a:rPr lang="pt-BR" b="1" dirty="0">
              <a:solidFill>
                <a:schemeClr val="accent1">
                  <a:lumMod val="50000"/>
                </a:schemeClr>
              </a:solidFill>
            </a:rPr>
            <a:t>UNIDADES</a:t>
          </a:r>
        </a:p>
      </dgm:t>
    </dgm:pt>
    <dgm:pt modelId="{5CCD2E45-CC4F-4DBA-9811-32FE8CF0FCAD}" type="parTrans" cxnId="{4BCB561B-8370-4DF9-A966-98D0A563CE33}">
      <dgm:prSet/>
      <dgm:spPr/>
      <dgm:t>
        <a:bodyPr/>
        <a:lstStyle/>
        <a:p>
          <a:endParaRPr lang="pt-BR"/>
        </a:p>
      </dgm:t>
    </dgm:pt>
    <dgm:pt modelId="{C420E5BA-25DC-4C6B-99E8-FDF5C1CD0215}" type="sibTrans" cxnId="{4BCB561B-8370-4DF9-A966-98D0A563CE33}">
      <dgm:prSet/>
      <dgm:spPr/>
      <dgm:t>
        <a:bodyPr/>
        <a:lstStyle/>
        <a:p>
          <a:endParaRPr lang="pt-BR"/>
        </a:p>
      </dgm:t>
    </dgm:pt>
    <dgm:pt modelId="{C84DA6DA-64F0-4B97-AF38-7B8A00BBDF30}">
      <dgm:prSet phldrT="[Texto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pt-BR" sz="1400" b="1" dirty="0">
              <a:solidFill>
                <a:srgbClr val="0070C0"/>
              </a:solidFill>
            </a:rPr>
            <a:t>Integração (ouvidoria, auditoria, corregedoria)</a:t>
          </a:r>
        </a:p>
      </dgm:t>
    </dgm:pt>
    <dgm:pt modelId="{BF69DF22-9BD4-48A2-9BAA-EF8A080BCD3B}" type="parTrans" cxnId="{813F3B3B-DADE-4E8F-BFDE-63A760ABF7F9}">
      <dgm:prSet/>
      <dgm:spPr/>
      <dgm:t>
        <a:bodyPr/>
        <a:lstStyle/>
        <a:p>
          <a:endParaRPr lang="pt-BR"/>
        </a:p>
      </dgm:t>
    </dgm:pt>
    <dgm:pt modelId="{8618B19A-289C-4427-89C6-9501881424D9}" type="sibTrans" cxnId="{813F3B3B-DADE-4E8F-BFDE-63A760ABF7F9}">
      <dgm:prSet/>
      <dgm:spPr/>
      <dgm:t>
        <a:bodyPr/>
        <a:lstStyle/>
        <a:p>
          <a:endParaRPr lang="pt-BR"/>
        </a:p>
      </dgm:t>
    </dgm:pt>
    <dgm:pt modelId="{AD4E6289-A725-4393-82EC-05C41B9513CC}">
      <dgm:prSet phldrT="[Texto]" custT="1"/>
      <dgm:spPr>
        <a:solidFill>
          <a:schemeClr val="accent4">
            <a:lumMod val="40000"/>
            <a:lumOff val="60000"/>
            <a:alpha val="9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pt-BR" sz="1400" b="1" dirty="0">
              <a:solidFill>
                <a:srgbClr val="0070C0"/>
              </a:solidFill>
            </a:rPr>
            <a:t>Gestor de processos</a:t>
          </a:r>
        </a:p>
      </dgm:t>
    </dgm:pt>
    <dgm:pt modelId="{ED5F5818-D2AE-45B9-B626-1BC0996BCF39}" type="parTrans" cxnId="{CA20106E-3BEB-49DA-9704-6F3C166013D2}">
      <dgm:prSet/>
      <dgm:spPr/>
      <dgm:t>
        <a:bodyPr/>
        <a:lstStyle/>
        <a:p>
          <a:endParaRPr lang="pt-BR"/>
        </a:p>
      </dgm:t>
    </dgm:pt>
    <dgm:pt modelId="{89C02DFA-17EF-4826-9915-1382721ECB3E}" type="sibTrans" cxnId="{CA20106E-3BEB-49DA-9704-6F3C166013D2}">
      <dgm:prSet/>
      <dgm:spPr/>
      <dgm:t>
        <a:bodyPr/>
        <a:lstStyle/>
        <a:p>
          <a:endParaRPr lang="pt-BR"/>
        </a:p>
      </dgm:t>
    </dgm:pt>
    <dgm:pt modelId="{6A58DAE6-7BAF-4D9F-9294-D9136E2BBFF5}">
      <dgm:prSet phldrT="[Texto]" custT="1"/>
      <dgm:spPr>
        <a:solidFill>
          <a:schemeClr val="accent4">
            <a:lumMod val="40000"/>
            <a:lumOff val="60000"/>
            <a:alpha val="9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pt-BR" sz="1400" b="1" dirty="0">
              <a:solidFill>
                <a:srgbClr val="0070C0"/>
              </a:solidFill>
            </a:rPr>
            <a:t>Usuário final/responsável</a:t>
          </a:r>
          <a:endParaRPr lang="pt-BR" sz="1200" b="1" dirty="0">
            <a:solidFill>
              <a:srgbClr val="0070C0"/>
            </a:solidFill>
          </a:endParaRPr>
        </a:p>
      </dgm:t>
    </dgm:pt>
    <dgm:pt modelId="{20428320-75DA-4663-A24A-E47F50D47B9F}" type="parTrans" cxnId="{FFB51153-5BD5-4DB0-98CB-24A6571A1066}">
      <dgm:prSet/>
      <dgm:spPr/>
      <dgm:t>
        <a:bodyPr/>
        <a:lstStyle/>
        <a:p>
          <a:endParaRPr lang="pt-BR"/>
        </a:p>
      </dgm:t>
    </dgm:pt>
    <dgm:pt modelId="{408E8A54-C86D-4D6B-B257-5B2E40E30A05}" type="sibTrans" cxnId="{FFB51153-5BD5-4DB0-98CB-24A6571A1066}">
      <dgm:prSet/>
      <dgm:spPr/>
      <dgm:t>
        <a:bodyPr/>
        <a:lstStyle/>
        <a:p>
          <a:endParaRPr lang="pt-BR"/>
        </a:p>
      </dgm:t>
    </dgm:pt>
    <dgm:pt modelId="{A3EE4197-B847-476B-8B79-1FD388C20548}">
      <dgm:prSet phldrT="[Texto]"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pt-BR" sz="1400" b="1" dirty="0">
              <a:solidFill>
                <a:srgbClr val="0070C0"/>
              </a:solidFill>
            </a:rPr>
            <a:t>Informações e sistemas TI</a:t>
          </a:r>
        </a:p>
      </dgm:t>
    </dgm:pt>
    <dgm:pt modelId="{C0949F17-6D76-49A9-AF68-158F3DECA8C9}" type="parTrans" cxnId="{314DFE1E-ACB1-438A-AD50-1B67A0163505}">
      <dgm:prSet/>
      <dgm:spPr/>
      <dgm:t>
        <a:bodyPr/>
        <a:lstStyle/>
        <a:p>
          <a:endParaRPr lang="pt-BR"/>
        </a:p>
      </dgm:t>
    </dgm:pt>
    <dgm:pt modelId="{9A5267F3-F4EC-45A6-ADBB-3D8879D1FA2D}" type="sibTrans" cxnId="{314DFE1E-ACB1-438A-AD50-1B67A0163505}">
      <dgm:prSet/>
      <dgm:spPr/>
      <dgm:t>
        <a:bodyPr/>
        <a:lstStyle/>
        <a:p>
          <a:endParaRPr lang="pt-BR"/>
        </a:p>
      </dgm:t>
    </dgm:pt>
    <dgm:pt modelId="{11F57EE2-D08E-4682-B8C5-BBA570758D5C}">
      <dgm:prSet phldrT="[Texto]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pt-BR" sz="1200" b="1" dirty="0">
            <a:solidFill>
              <a:srgbClr val="0070C0"/>
            </a:solidFill>
          </a:endParaRPr>
        </a:p>
      </dgm:t>
    </dgm:pt>
    <dgm:pt modelId="{FE1160C8-65DF-4DC6-B356-4513CB8A625B}" type="parTrans" cxnId="{D15E336B-4601-4F35-8D05-F409FE46CB44}">
      <dgm:prSet/>
      <dgm:spPr/>
      <dgm:t>
        <a:bodyPr/>
        <a:lstStyle/>
        <a:p>
          <a:endParaRPr lang="pt-BR"/>
        </a:p>
      </dgm:t>
    </dgm:pt>
    <dgm:pt modelId="{E3F80BFF-EB73-4AE6-8243-B051FE5CF267}" type="sibTrans" cxnId="{D15E336B-4601-4F35-8D05-F409FE46CB44}">
      <dgm:prSet/>
      <dgm:spPr/>
      <dgm:t>
        <a:bodyPr/>
        <a:lstStyle/>
        <a:p>
          <a:endParaRPr lang="pt-BR"/>
        </a:p>
      </dgm:t>
    </dgm:pt>
    <dgm:pt modelId="{F4D95849-FF5C-4340-8704-355DB8DFCEAC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pt-BR" sz="1400" b="1" dirty="0">
            <a:solidFill>
              <a:srgbClr val="0070C0"/>
            </a:solidFill>
          </a:endParaRPr>
        </a:p>
      </dgm:t>
    </dgm:pt>
    <dgm:pt modelId="{5CFF45CA-1900-4091-AD69-914F3367ABD2}" type="parTrans" cxnId="{71B3E932-CB60-4C94-9094-49FF179980D6}">
      <dgm:prSet/>
      <dgm:spPr/>
      <dgm:t>
        <a:bodyPr/>
        <a:lstStyle/>
        <a:p>
          <a:endParaRPr lang="pt-BR"/>
        </a:p>
      </dgm:t>
    </dgm:pt>
    <dgm:pt modelId="{BB110B9A-EE68-45BC-BA59-0E63D9874201}" type="sibTrans" cxnId="{71B3E932-CB60-4C94-9094-49FF179980D6}">
      <dgm:prSet/>
      <dgm:spPr/>
      <dgm:t>
        <a:bodyPr/>
        <a:lstStyle/>
        <a:p>
          <a:endParaRPr lang="pt-BR"/>
        </a:p>
      </dgm:t>
    </dgm:pt>
    <dgm:pt modelId="{369DB3BD-0E72-48CE-A60C-ECA6A02375E0}">
      <dgm:prSet phldrT="[Texto]" custT="1"/>
      <dgm:spPr>
        <a:solidFill>
          <a:schemeClr val="accent4">
            <a:lumMod val="40000"/>
            <a:lumOff val="60000"/>
            <a:alpha val="9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pt-BR" sz="1400" b="1" dirty="0">
            <a:solidFill>
              <a:srgbClr val="0070C0"/>
            </a:solidFill>
          </a:endParaRPr>
        </a:p>
      </dgm:t>
    </dgm:pt>
    <dgm:pt modelId="{20E48729-0820-4C6B-8BA7-EE859E7572C8}" type="parTrans" cxnId="{8B36223F-D0CD-45D2-AC92-DF3C0C770EFE}">
      <dgm:prSet/>
      <dgm:spPr/>
      <dgm:t>
        <a:bodyPr/>
        <a:lstStyle/>
        <a:p>
          <a:endParaRPr lang="pt-BR"/>
        </a:p>
      </dgm:t>
    </dgm:pt>
    <dgm:pt modelId="{9EC96B5F-7126-4BB3-A14A-F6600F75C819}" type="sibTrans" cxnId="{8B36223F-D0CD-45D2-AC92-DF3C0C770EFE}">
      <dgm:prSet/>
      <dgm:spPr/>
      <dgm:t>
        <a:bodyPr/>
        <a:lstStyle/>
        <a:p>
          <a:endParaRPr lang="pt-BR"/>
        </a:p>
      </dgm:t>
    </dgm:pt>
    <dgm:pt modelId="{D48B3DC3-4D07-4E88-A57D-9D16B2D66B97}" type="pres">
      <dgm:prSet presAssocID="{10968800-AF4E-46FA-B559-75E71DC6C8B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E60D2E15-1D77-463C-BFEC-14589F95CCCE}" type="pres">
      <dgm:prSet presAssocID="{10968800-AF4E-46FA-B559-75E71DC6C8BC}" presName="children" presStyleCnt="0"/>
      <dgm:spPr/>
    </dgm:pt>
    <dgm:pt modelId="{4028B0FC-8506-4CC1-91CC-D80AA3B04BA5}" type="pres">
      <dgm:prSet presAssocID="{10968800-AF4E-46FA-B559-75E71DC6C8BC}" presName="child1group" presStyleCnt="0"/>
      <dgm:spPr/>
    </dgm:pt>
    <dgm:pt modelId="{C31B02AE-1428-4EE5-8658-6A854422D92E}" type="pres">
      <dgm:prSet presAssocID="{10968800-AF4E-46FA-B559-75E71DC6C8BC}" presName="child1" presStyleLbl="bgAcc1" presStyleIdx="0" presStyleCnt="4" custScaleX="118989" custLinFactNeighborX="4747" custLinFactNeighborY="-172"/>
      <dgm:spPr/>
    </dgm:pt>
    <dgm:pt modelId="{BB9A623C-867C-4726-BBAC-A61A2F337606}" type="pres">
      <dgm:prSet presAssocID="{10968800-AF4E-46FA-B559-75E71DC6C8BC}" presName="child1Text" presStyleLbl="bgAcc1" presStyleIdx="0" presStyleCnt="4">
        <dgm:presLayoutVars>
          <dgm:bulletEnabled val="1"/>
        </dgm:presLayoutVars>
      </dgm:prSet>
      <dgm:spPr/>
    </dgm:pt>
    <dgm:pt modelId="{9C0904C8-39A5-411D-9E6C-3ED909B31F1D}" type="pres">
      <dgm:prSet presAssocID="{10968800-AF4E-46FA-B559-75E71DC6C8BC}" presName="child2group" presStyleCnt="0"/>
      <dgm:spPr/>
    </dgm:pt>
    <dgm:pt modelId="{ED8B3694-3714-4813-BA4F-536E513E7977}" type="pres">
      <dgm:prSet presAssocID="{10968800-AF4E-46FA-B559-75E71DC6C8BC}" presName="child2" presStyleLbl="bgAcc1" presStyleIdx="1" presStyleCnt="4" custLinFactNeighborX="-5608"/>
      <dgm:spPr/>
    </dgm:pt>
    <dgm:pt modelId="{2078CAEF-8973-460E-B4CB-9D30B947EEE1}" type="pres">
      <dgm:prSet presAssocID="{10968800-AF4E-46FA-B559-75E71DC6C8BC}" presName="child2Text" presStyleLbl="bgAcc1" presStyleIdx="1" presStyleCnt="4">
        <dgm:presLayoutVars>
          <dgm:bulletEnabled val="1"/>
        </dgm:presLayoutVars>
      </dgm:prSet>
      <dgm:spPr/>
    </dgm:pt>
    <dgm:pt modelId="{96773250-75BA-4FAF-98AD-7B990F897F99}" type="pres">
      <dgm:prSet presAssocID="{10968800-AF4E-46FA-B559-75E71DC6C8BC}" presName="child3group" presStyleCnt="0"/>
      <dgm:spPr/>
    </dgm:pt>
    <dgm:pt modelId="{06E89240-B0AE-4F3D-8C80-6A507BEF594A}" type="pres">
      <dgm:prSet presAssocID="{10968800-AF4E-46FA-B559-75E71DC6C8BC}" presName="child3" presStyleLbl="bgAcc1" presStyleIdx="2" presStyleCnt="4" custLinFactNeighborX="-746" custLinFactNeighborY="7028"/>
      <dgm:spPr/>
    </dgm:pt>
    <dgm:pt modelId="{8DD531EB-41D8-4377-BD5E-B468EFA72867}" type="pres">
      <dgm:prSet presAssocID="{10968800-AF4E-46FA-B559-75E71DC6C8BC}" presName="child3Text" presStyleLbl="bgAcc1" presStyleIdx="2" presStyleCnt="4">
        <dgm:presLayoutVars>
          <dgm:bulletEnabled val="1"/>
        </dgm:presLayoutVars>
      </dgm:prSet>
      <dgm:spPr/>
    </dgm:pt>
    <dgm:pt modelId="{73D2D0C2-F5F5-4657-A22B-86E466B1B5A8}" type="pres">
      <dgm:prSet presAssocID="{10968800-AF4E-46FA-B559-75E71DC6C8BC}" presName="child4group" presStyleCnt="0"/>
      <dgm:spPr/>
    </dgm:pt>
    <dgm:pt modelId="{25203D33-86BF-4835-9A77-D8021CB8D376}" type="pres">
      <dgm:prSet presAssocID="{10968800-AF4E-46FA-B559-75E71DC6C8BC}" presName="child4" presStyleLbl="bgAcc1" presStyleIdx="3" presStyleCnt="4" custLinFactNeighborX="-6726" custLinFactNeighborY="5544"/>
      <dgm:spPr/>
    </dgm:pt>
    <dgm:pt modelId="{CA913B20-1866-4A7C-A726-0F3138A0B7BA}" type="pres">
      <dgm:prSet presAssocID="{10968800-AF4E-46FA-B559-75E71DC6C8BC}" presName="child4Text" presStyleLbl="bgAcc1" presStyleIdx="3" presStyleCnt="4">
        <dgm:presLayoutVars>
          <dgm:bulletEnabled val="1"/>
        </dgm:presLayoutVars>
      </dgm:prSet>
      <dgm:spPr/>
    </dgm:pt>
    <dgm:pt modelId="{80B74103-9E2E-49C0-B721-83FC3AECF560}" type="pres">
      <dgm:prSet presAssocID="{10968800-AF4E-46FA-B559-75E71DC6C8BC}" presName="childPlaceholder" presStyleCnt="0"/>
      <dgm:spPr/>
    </dgm:pt>
    <dgm:pt modelId="{8DA8A02C-155D-4ABD-89F4-FDCC85D3928A}" type="pres">
      <dgm:prSet presAssocID="{10968800-AF4E-46FA-B559-75E71DC6C8BC}" presName="circle" presStyleCnt="0"/>
      <dgm:spPr/>
    </dgm:pt>
    <dgm:pt modelId="{7C4D5474-0C27-4EDC-BD64-BCFC5F7E4549}" type="pres">
      <dgm:prSet presAssocID="{10968800-AF4E-46FA-B559-75E71DC6C8BC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A86F2CC7-8988-46F0-AA9C-942B355D3EF1}" type="pres">
      <dgm:prSet presAssocID="{10968800-AF4E-46FA-B559-75E71DC6C8BC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077F7125-6DD0-4592-9CB6-EE0B291E1479}" type="pres">
      <dgm:prSet presAssocID="{10968800-AF4E-46FA-B559-75E71DC6C8BC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6D7A6BB6-AF9A-47A7-859B-10D7FA678183}" type="pres">
      <dgm:prSet presAssocID="{10968800-AF4E-46FA-B559-75E71DC6C8BC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6A8D5EF-EF4B-43CF-B124-889729BA0BB7}" type="pres">
      <dgm:prSet presAssocID="{10968800-AF4E-46FA-B559-75E71DC6C8BC}" presName="quadrantPlaceholder" presStyleCnt="0"/>
      <dgm:spPr/>
    </dgm:pt>
    <dgm:pt modelId="{F35DC676-FEAF-43B4-9F6A-83D3410E0F20}" type="pres">
      <dgm:prSet presAssocID="{10968800-AF4E-46FA-B559-75E71DC6C8BC}" presName="center1" presStyleLbl="fgShp" presStyleIdx="0" presStyleCnt="2"/>
      <dgm:spPr/>
    </dgm:pt>
    <dgm:pt modelId="{2B2664CE-702D-474F-9A9F-1608A60CBE7A}" type="pres">
      <dgm:prSet presAssocID="{10968800-AF4E-46FA-B559-75E71DC6C8BC}" presName="center2" presStyleLbl="fgShp" presStyleIdx="1" presStyleCnt="2"/>
      <dgm:spPr/>
    </dgm:pt>
  </dgm:ptLst>
  <dgm:cxnLst>
    <dgm:cxn modelId="{489F7104-F322-452C-8531-BB688B5F54A5}" type="presOf" srcId="{C84DA6DA-64F0-4B97-AF38-7B8A00BBDF30}" destId="{25203D33-86BF-4835-9A77-D8021CB8D376}" srcOrd="0" destOrd="0" presId="urn:microsoft.com/office/officeart/2005/8/layout/cycle4"/>
    <dgm:cxn modelId="{5C63E405-38EC-4114-AFD3-03601A0E2BC6}" type="presOf" srcId="{A0688455-847F-4162-8AA0-DA872DBA9644}" destId="{7C4D5474-0C27-4EDC-BD64-BCFC5F7E4549}" srcOrd="0" destOrd="0" presId="urn:microsoft.com/office/officeart/2005/8/layout/cycle4"/>
    <dgm:cxn modelId="{B3B75507-D3AA-4733-881D-92A1A6247EE3}" type="presOf" srcId="{A3EE4197-B847-476B-8B79-1FD388C20548}" destId="{2078CAEF-8973-460E-B4CB-9D30B947EEE1}" srcOrd="1" destOrd="1" presId="urn:microsoft.com/office/officeart/2005/8/layout/cycle4"/>
    <dgm:cxn modelId="{C37A3F17-7AFE-4ACC-9DA5-3DF78DB426B0}" srcId="{4AB37724-3A5C-4A71-801B-3AD11644D02F}" destId="{66184423-7C2A-4119-A038-26A0A45DF883}" srcOrd="1" destOrd="0" parTransId="{75D17AF9-E80C-4DAA-9EA9-E288F1D9C734}" sibTransId="{9179D01B-608A-44B7-9ACC-7E227ABA89EE}"/>
    <dgm:cxn modelId="{4BCB561B-8370-4DF9-A966-98D0A563CE33}" srcId="{10968800-AF4E-46FA-B559-75E71DC6C8BC}" destId="{3B66A278-3C3F-4494-8A7F-EB040C3E658E}" srcOrd="3" destOrd="0" parTransId="{5CCD2E45-CC4F-4DBA-9811-32FE8CF0FCAD}" sibTransId="{C420E5BA-25DC-4C6B-99E8-FDF5C1CD0215}"/>
    <dgm:cxn modelId="{314DFE1E-ACB1-438A-AD50-1B67A0163505}" srcId="{DEB25DC2-37E5-4AA0-A6C3-58E842868645}" destId="{A3EE4197-B847-476B-8B79-1FD388C20548}" srcOrd="1" destOrd="0" parTransId="{C0949F17-6D76-49A9-AF68-158F3DECA8C9}" sibTransId="{9A5267F3-F4EC-45A6-ADBB-3D8879D1FA2D}"/>
    <dgm:cxn modelId="{71B3E932-CB60-4C94-9094-49FF179980D6}" srcId="{4AB37724-3A5C-4A71-801B-3AD11644D02F}" destId="{F4D95849-FF5C-4340-8704-355DB8DFCEAC}" srcOrd="0" destOrd="0" parTransId="{5CFF45CA-1900-4091-AD69-914F3367ABD2}" sibTransId="{BB110B9A-EE68-45BC-BA59-0E63D9874201}"/>
    <dgm:cxn modelId="{813F3B3B-DADE-4E8F-BFDE-63A760ABF7F9}" srcId="{3B66A278-3C3F-4494-8A7F-EB040C3E658E}" destId="{C84DA6DA-64F0-4B97-AF38-7B8A00BBDF30}" srcOrd="0" destOrd="0" parTransId="{BF69DF22-9BD4-48A2-9BAA-EF8A080BCD3B}" sibTransId="{8618B19A-289C-4427-89C6-9501881424D9}"/>
    <dgm:cxn modelId="{8B36223F-D0CD-45D2-AC92-DF3C0C770EFE}" srcId="{A0688455-847F-4162-8AA0-DA872DBA9644}" destId="{369DB3BD-0E72-48CE-A60C-ECA6A02375E0}" srcOrd="1" destOrd="0" parTransId="{20E48729-0820-4C6B-8BA7-EE859E7572C8}" sibTransId="{9EC96B5F-7126-4BB3-A14A-F6600F75C819}"/>
    <dgm:cxn modelId="{377A035C-98B3-4BB9-8FB1-A71B7881A572}" type="presOf" srcId="{4AB37724-3A5C-4A71-801B-3AD11644D02F}" destId="{077F7125-6DD0-4592-9CB6-EE0B291E1479}" srcOrd="0" destOrd="0" presId="urn:microsoft.com/office/officeart/2005/8/layout/cycle4"/>
    <dgm:cxn modelId="{76409942-D93F-4538-AA48-B247CCA670DF}" type="presOf" srcId="{10968800-AF4E-46FA-B559-75E71DC6C8BC}" destId="{D48B3DC3-4D07-4E88-A57D-9D16B2D66B97}" srcOrd="0" destOrd="0" presId="urn:microsoft.com/office/officeart/2005/8/layout/cycle4"/>
    <dgm:cxn modelId="{D15E336B-4601-4F35-8D05-F409FE46CB44}" srcId="{DEB25DC2-37E5-4AA0-A6C3-58E842868645}" destId="{11F57EE2-D08E-4682-B8C5-BBA570758D5C}" srcOrd="0" destOrd="0" parTransId="{FE1160C8-65DF-4DC6-B356-4513CB8A625B}" sibTransId="{E3F80BFF-EB73-4AE6-8243-B051FE5CF267}"/>
    <dgm:cxn modelId="{CA20106E-3BEB-49DA-9704-6F3C166013D2}" srcId="{A0688455-847F-4162-8AA0-DA872DBA9644}" destId="{AD4E6289-A725-4393-82EC-05C41B9513CC}" srcOrd="2" destOrd="0" parTransId="{ED5F5818-D2AE-45B9-B626-1BC0996BCF39}" sibTransId="{89C02DFA-17EF-4826-9915-1382721ECB3E}"/>
    <dgm:cxn modelId="{9136286E-6913-4777-993B-BBC2816B132B}" type="presOf" srcId="{F4D95849-FF5C-4340-8704-355DB8DFCEAC}" destId="{8DD531EB-41D8-4377-BD5E-B468EFA72867}" srcOrd="1" destOrd="0" presId="urn:microsoft.com/office/officeart/2005/8/layout/cycle4"/>
    <dgm:cxn modelId="{258F3B4E-3CFD-42AB-A243-3704C82E16D2}" type="presOf" srcId="{C84DA6DA-64F0-4B97-AF38-7B8A00BBDF30}" destId="{CA913B20-1866-4A7C-A726-0F3138A0B7BA}" srcOrd="1" destOrd="0" presId="urn:microsoft.com/office/officeart/2005/8/layout/cycle4"/>
    <dgm:cxn modelId="{FFB51153-5BD5-4DB0-98CB-24A6571A1066}" srcId="{A0688455-847F-4162-8AA0-DA872DBA9644}" destId="{6A58DAE6-7BAF-4D9F-9294-D9136E2BBFF5}" srcOrd="0" destOrd="0" parTransId="{20428320-75DA-4663-A24A-E47F50D47B9F}" sibTransId="{408E8A54-C86D-4D6B-B257-5B2E40E30A05}"/>
    <dgm:cxn modelId="{60EBD576-9EDE-4DC5-8DF0-CA0219BD33E0}" type="presOf" srcId="{66184423-7C2A-4119-A038-26A0A45DF883}" destId="{06E89240-B0AE-4F3D-8C80-6A507BEF594A}" srcOrd="0" destOrd="1" presId="urn:microsoft.com/office/officeart/2005/8/layout/cycle4"/>
    <dgm:cxn modelId="{2D9CBD77-04DB-451B-B1AD-F599947A4DAA}" type="presOf" srcId="{6A58DAE6-7BAF-4D9F-9294-D9136E2BBFF5}" destId="{C31B02AE-1428-4EE5-8658-6A854422D92E}" srcOrd="0" destOrd="0" presId="urn:microsoft.com/office/officeart/2005/8/layout/cycle4"/>
    <dgm:cxn modelId="{3A4EE679-CC06-4124-ABBC-19A87C2BB22A}" type="presOf" srcId="{AD4E6289-A725-4393-82EC-05C41B9513CC}" destId="{C31B02AE-1428-4EE5-8658-6A854422D92E}" srcOrd="0" destOrd="2" presId="urn:microsoft.com/office/officeart/2005/8/layout/cycle4"/>
    <dgm:cxn modelId="{37B6697C-EB68-4EFF-B51E-1DC12108E286}" type="presOf" srcId="{AD4E6289-A725-4393-82EC-05C41B9513CC}" destId="{BB9A623C-867C-4726-BBAC-A61A2F337606}" srcOrd="1" destOrd="2" presId="urn:microsoft.com/office/officeart/2005/8/layout/cycle4"/>
    <dgm:cxn modelId="{C26C479E-56D5-4C61-9AA4-76DACDD6395F}" type="presOf" srcId="{A3EE4197-B847-476B-8B79-1FD388C20548}" destId="{ED8B3694-3714-4813-BA4F-536E513E7977}" srcOrd="0" destOrd="1" presId="urn:microsoft.com/office/officeart/2005/8/layout/cycle4"/>
    <dgm:cxn modelId="{CCB7D4A8-96BC-4ED6-9065-C618652B623E}" type="presOf" srcId="{369DB3BD-0E72-48CE-A60C-ECA6A02375E0}" destId="{BB9A623C-867C-4726-BBAC-A61A2F337606}" srcOrd="1" destOrd="1" presId="urn:microsoft.com/office/officeart/2005/8/layout/cycle4"/>
    <dgm:cxn modelId="{BBA9DEAA-9092-464C-AA34-3A5C527649DD}" type="presOf" srcId="{DEB25DC2-37E5-4AA0-A6C3-58E842868645}" destId="{A86F2CC7-8988-46F0-AA9C-942B355D3EF1}" srcOrd="0" destOrd="0" presId="urn:microsoft.com/office/officeart/2005/8/layout/cycle4"/>
    <dgm:cxn modelId="{6B01F7B2-84D5-4845-9D24-44045A5EBFEB}" type="presOf" srcId="{3B66A278-3C3F-4494-8A7F-EB040C3E658E}" destId="{6D7A6BB6-AF9A-47A7-859B-10D7FA678183}" srcOrd="0" destOrd="0" presId="urn:microsoft.com/office/officeart/2005/8/layout/cycle4"/>
    <dgm:cxn modelId="{DFDE32B6-2B27-4880-A5C6-DCD0EE2C028E}" type="presOf" srcId="{11F57EE2-D08E-4682-B8C5-BBA570758D5C}" destId="{2078CAEF-8973-460E-B4CB-9D30B947EEE1}" srcOrd="1" destOrd="0" presId="urn:microsoft.com/office/officeart/2005/8/layout/cycle4"/>
    <dgm:cxn modelId="{0C1A18BC-95B2-410A-9506-47FC6545F762}" srcId="{10968800-AF4E-46FA-B559-75E71DC6C8BC}" destId="{A0688455-847F-4162-8AA0-DA872DBA9644}" srcOrd="0" destOrd="0" parTransId="{2A304377-1647-44AA-9B40-B2573EB5287A}" sibTransId="{17E8B293-F233-4CC9-8BF9-1E0C44744499}"/>
    <dgm:cxn modelId="{855248BC-65A1-411D-8826-48DA4E61956A}" type="presOf" srcId="{11F57EE2-D08E-4682-B8C5-BBA570758D5C}" destId="{ED8B3694-3714-4813-BA4F-536E513E7977}" srcOrd="0" destOrd="0" presId="urn:microsoft.com/office/officeart/2005/8/layout/cycle4"/>
    <dgm:cxn modelId="{07144BC5-1021-448C-BBC2-F010A1A4B673}" type="presOf" srcId="{66184423-7C2A-4119-A038-26A0A45DF883}" destId="{8DD531EB-41D8-4377-BD5E-B468EFA72867}" srcOrd="1" destOrd="1" presId="urn:microsoft.com/office/officeart/2005/8/layout/cycle4"/>
    <dgm:cxn modelId="{9251CDC6-615D-441D-9BBF-46A0165683B2}" type="presOf" srcId="{6A58DAE6-7BAF-4D9F-9294-D9136E2BBFF5}" destId="{BB9A623C-867C-4726-BBAC-A61A2F337606}" srcOrd="1" destOrd="0" presId="urn:microsoft.com/office/officeart/2005/8/layout/cycle4"/>
    <dgm:cxn modelId="{879382D6-D794-49EF-AAFF-63C64D340DAB}" type="presOf" srcId="{F4D95849-FF5C-4340-8704-355DB8DFCEAC}" destId="{06E89240-B0AE-4F3D-8C80-6A507BEF594A}" srcOrd="0" destOrd="0" presId="urn:microsoft.com/office/officeart/2005/8/layout/cycle4"/>
    <dgm:cxn modelId="{A6C407D8-7B19-4C55-AF65-B6F9744D29B9}" srcId="{10968800-AF4E-46FA-B559-75E71DC6C8BC}" destId="{4AB37724-3A5C-4A71-801B-3AD11644D02F}" srcOrd="2" destOrd="0" parTransId="{675C8B22-D36A-40F5-825D-1FCBF72B6223}" sibTransId="{5D20F1E1-BACE-4348-9171-CC088A51F571}"/>
    <dgm:cxn modelId="{FBFBC1DC-B324-4EA7-A627-4EA999F13F44}" srcId="{10968800-AF4E-46FA-B559-75E71DC6C8BC}" destId="{DEB25DC2-37E5-4AA0-A6C3-58E842868645}" srcOrd="1" destOrd="0" parTransId="{82DA86CD-AA12-4E7A-B385-9A179C636887}" sibTransId="{98DBB1F1-1656-46B5-AFA7-A8A97BD80799}"/>
    <dgm:cxn modelId="{D9F164E9-8EC6-4D7D-8D54-2BC220E86135}" type="presOf" srcId="{369DB3BD-0E72-48CE-A60C-ECA6A02375E0}" destId="{C31B02AE-1428-4EE5-8658-6A854422D92E}" srcOrd="0" destOrd="1" presId="urn:microsoft.com/office/officeart/2005/8/layout/cycle4"/>
    <dgm:cxn modelId="{01712703-C76C-42C0-845F-7B96C6FBA9F2}" type="presParOf" srcId="{D48B3DC3-4D07-4E88-A57D-9D16B2D66B97}" destId="{E60D2E15-1D77-463C-BFEC-14589F95CCCE}" srcOrd="0" destOrd="0" presId="urn:microsoft.com/office/officeart/2005/8/layout/cycle4"/>
    <dgm:cxn modelId="{6A17FB84-D2C7-4EB2-8D80-E644F3BBE923}" type="presParOf" srcId="{E60D2E15-1D77-463C-BFEC-14589F95CCCE}" destId="{4028B0FC-8506-4CC1-91CC-D80AA3B04BA5}" srcOrd="0" destOrd="0" presId="urn:microsoft.com/office/officeart/2005/8/layout/cycle4"/>
    <dgm:cxn modelId="{8AFCC578-FD89-44CC-ABCD-5830F3594CA5}" type="presParOf" srcId="{4028B0FC-8506-4CC1-91CC-D80AA3B04BA5}" destId="{C31B02AE-1428-4EE5-8658-6A854422D92E}" srcOrd="0" destOrd="0" presId="urn:microsoft.com/office/officeart/2005/8/layout/cycle4"/>
    <dgm:cxn modelId="{2658D228-4288-4004-AFE3-36CB2F3C1FBC}" type="presParOf" srcId="{4028B0FC-8506-4CC1-91CC-D80AA3B04BA5}" destId="{BB9A623C-867C-4726-BBAC-A61A2F337606}" srcOrd="1" destOrd="0" presId="urn:microsoft.com/office/officeart/2005/8/layout/cycle4"/>
    <dgm:cxn modelId="{CAD4CC12-2287-4014-ADD9-21256865A9EF}" type="presParOf" srcId="{E60D2E15-1D77-463C-BFEC-14589F95CCCE}" destId="{9C0904C8-39A5-411D-9E6C-3ED909B31F1D}" srcOrd="1" destOrd="0" presId="urn:microsoft.com/office/officeart/2005/8/layout/cycle4"/>
    <dgm:cxn modelId="{D2F1BE8E-CF08-4035-AE7E-27A07606B433}" type="presParOf" srcId="{9C0904C8-39A5-411D-9E6C-3ED909B31F1D}" destId="{ED8B3694-3714-4813-BA4F-536E513E7977}" srcOrd="0" destOrd="0" presId="urn:microsoft.com/office/officeart/2005/8/layout/cycle4"/>
    <dgm:cxn modelId="{B85C75B7-D801-443D-BF82-339859C318B9}" type="presParOf" srcId="{9C0904C8-39A5-411D-9E6C-3ED909B31F1D}" destId="{2078CAEF-8973-460E-B4CB-9D30B947EEE1}" srcOrd="1" destOrd="0" presId="urn:microsoft.com/office/officeart/2005/8/layout/cycle4"/>
    <dgm:cxn modelId="{610B8E7E-2713-434E-B33C-7849829EF9DF}" type="presParOf" srcId="{E60D2E15-1D77-463C-BFEC-14589F95CCCE}" destId="{96773250-75BA-4FAF-98AD-7B990F897F99}" srcOrd="2" destOrd="0" presId="urn:microsoft.com/office/officeart/2005/8/layout/cycle4"/>
    <dgm:cxn modelId="{C30841E1-E4CC-4B84-A46D-7F173A69FCDB}" type="presParOf" srcId="{96773250-75BA-4FAF-98AD-7B990F897F99}" destId="{06E89240-B0AE-4F3D-8C80-6A507BEF594A}" srcOrd="0" destOrd="0" presId="urn:microsoft.com/office/officeart/2005/8/layout/cycle4"/>
    <dgm:cxn modelId="{6477F55C-C30C-4447-B2B4-ED22E4E95AE4}" type="presParOf" srcId="{96773250-75BA-4FAF-98AD-7B990F897F99}" destId="{8DD531EB-41D8-4377-BD5E-B468EFA72867}" srcOrd="1" destOrd="0" presId="urn:microsoft.com/office/officeart/2005/8/layout/cycle4"/>
    <dgm:cxn modelId="{6B70298E-13B0-429C-8628-D3EDF62D38E3}" type="presParOf" srcId="{E60D2E15-1D77-463C-BFEC-14589F95CCCE}" destId="{73D2D0C2-F5F5-4657-A22B-86E466B1B5A8}" srcOrd="3" destOrd="0" presId="urn:microsoft.com/office/officeart/2005/8/layout/cycle4"/>
    <dgm:cxn modelId="{3941D68D-A18A-46CB-8184-7F52FFB7706A}" type="presParOf" srcId="{73D2D0C2-F5F5-4657-A22B-86E466B1B5A8}" destId="{25203D33-86BF-4835-9A77-D8021CB8D376}" srcOrd="0" destOrd="0" presId="urn:microsoft.com/office/officeart/2005/8/layout/cycle4"/>
    <dgm:cxn modelId="{44EA313D-8047-4635-A3E3-6164F0CADE22}" type="presParOf" srcId="{73D2D0C2-F5F5-4657-A22B-86E466B1B5A8}" destId="{CA913B20-1866-4A7C-A726-0F3138A0B7BA}" srcOrd="1" destOrd="0" presId="urn:microsoft.com/office/officeart/2005/8/layout/cycle4"/>
    <dgm:cxn modelId="{DFF6741C-CABD-4D91-A076-169F87754B40}" type="presParOf" srcId="{E60D2E15-1D77-463C-BFEC-14589F95CCCE}" destId="{80B74103-9E2E-49C0-B721-83FC3AECF560}" srcOrd="4" destOrd="0" presId="urn:microsoft.com/office/officeart/2005/8/layout/cycle4"/>
    <dgm:cxn modelId="{02DB71C7-B735-4F0D-9AD2-E0870D34710E}" type="presParOf" srcId="{D48B3DC3-4D07-4E88-A57D-9D16B2D66B97}" destId="{8DA8A02C-155D-4ABD-89F4-FDCC85D3928A}" srcOrd="1" destOrd="0" presId="urn:microsoft.com/office/officeart/2005/8/layout/cycle4"/>
    <dgm:cxn modelId="{458E48B3-DF42-43A2-B3EA-0FA62D8C8968}" type="presParOf" srcId="{8DA8A02C-155D-4ABD-89F4-FDCC85D3928A}" destId="{7C4D5474-0C27-4EDC-BD64-BCFC5F7E4549}" srcOrd="0" destOrd="0" presId="urn:microsoft.com/office/officeart/2005/8/layout/cycle4"/>
    <dgm:cxn modelId="{15521EA7-C441-4BA4-AF08-74E5D7D6BE75}" type="presParOf" srcId="{8DA8A02C-155D-4ABD-89F4-FDCC85D3928A}" destId="{A86F2CC7-8988-46F0-AA9C-942B355D3EF1}" srcOrd="1" destOrd="0" presId="urn:microsoft.com/office/officeart/2005/8/layout/cycle4"/>
    <dgm:cxn modelId="{BA15170A-9B7E-4758-A7FA-3731250B83C8}" type="presParOf" srcId="{8DA8A02C-155D-4ABD-89F4-FDCC85D3928A}" destId="{077F7125-6DD0-4592-9CB6-EE0B291E1479}" srcOrd="2" destOrd="0" presId="urn:microsoft.com/office/officeart/2005/8/layout/cycle4"/>
    <dgm:cxn modelId="{7DD73477-6A4C-4088-A77E-7BFB02E08EBD}" type="presParOf" srcId="{8DA8A02C-155D-4ABD-89F4-FDCC85D3928A}" destId="{6D7A6BB6-AF9A-47A7-859B-10D7FA678183}" srcOrd="3" destOrd="0" presId="urn:microsoft.com/office/officeart/2005/8/layout/cycle4"/>
    <dgm:cxn modelId="{CDA68296-5BF8-479F-95C6-99ECF5A59227}" type="presParOf" srcId="{8DA8A02C-155D-4ABD-89F4-FDCC85D3928A}" destId="{B6A8D5EF-EF4B-43CF-B124-889729BA0BB7}" srcOrd="4" destOrd="0" presId="urn:microsoft.com/office/officeart/2005/8/layout/cycle4"/>
    <dgm:cxn modelId="{958FE9C5-C75E-4C28-9FAD-DD5D28F0D378}" type="presParOf" srcId="{D48B3DC3-4D07-4E88-A57D-9D16B2D66B97}" destId="{F35DC676-FEAF-43B4-9F6A-83D3410E0F20}" srcOrd="2" destOrd="0" presId="urn:microsoft.com/office/officeart/2005/8/layout/cycle4"/>
    <dgm:cxn modelId="{9DB85C5A-212E-4F53-AD3E-1F4181B06CA2}" type="presParOf" srcId="{D48B3DC3-4D07-4E88-A57D-9D16B2D66B97}" destId="{2B2664CE-702D-474F-9A9F-1608A60CBE7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849372-DBAF-4ECE-ABB3-FA844E6B89C1}">
      <dsp:nvSpPr>
        <dsp:cNvPr id="0" name=""/>
        <dsp:cNvSpPr/>
      </dsp:nvSpPr>
      <dsp:spPr>
        <a:xfrm>
          <a:off x="4613411" y="574"/>
          <a:ext cx="1288777" cy="837705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solidFill>
                <a:srgbClr val="0070C0"/>
              </a:solidFill>
            </a:rPr>
            <a:t> ÉTICA E CONDUTA</a:t>
          </a:r>
        </a:p>
      </dsp:txBody>
      <dsp:txXfrm>
        <a:off x="4654304" y="41467"/>
        <a:ext cx="1206991" cy="755919"/>
      </dsp:txXfrm>
    </dsp:sp>
    <dsp:sp modelId="{8B8556BA-98E8-4F90-B141-1C29E101A4CA}">
      <dsp:nvSpPr>
        <dsp:cNvPr id="0" name=""/>
        <dsp:cNvSpPr/>
      </dsp:nvSpPr>
      <dsp:spPr>
        <a:xfrm>
          <a:off x="3583771" y="419427"/>
          <a:ext cx="3348057" cy="3348057"/>
        </a:xfrm>
        <a:custGeom>
          <a:avLst/>
          <a:gdLst/>
          <a:ahLst/>
          <a:cxnLst/>
          <a:rect l="0" t="0" r="0" b="0"/>
          <a:pathLst>
            <a:path>
              <a:moveTo>
                <a:pt x="2327275" y="132717"/>
              </a:moveTo>
              <a:arcTo wR="1674028" hR="1674028" stAng="17578107" swAng="196203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E7C9A-BA20-4A09-BACF-6DE5C77B3D4F}">
      <dsp:nvSpPr>
        <dsp:cNvPr id="0" name=""/>
        <dsp:cNvSpPr/>
      </dsp:nvSpPr>
      <dsp:spPr>
        <a:xfrm>
          <a:off x="6205507" y="1157300"/>
          <a:ext cx="1288777" cy="837705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solidFill>
                <a:srgbClr val="0070C0"/>
              </a:solidFill>
            </a:rPr>
            <a:t>GESTÃO DE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solidFill>
                <a:srgbClr val="0070C0"/>
              </a:solidFill>
            </a:rPr>
            <a:t>RISCOS</a:t>
          </a:r>
        </a:p>
      </dsp:txBody>
      <dsp:txXfrm>
        <a:off x="6246400" y="1198193"/>
        <a:ext cx="1206991" cy="755919"/>
      </dsp:txXfrm>
    </dsp:sp>
    <dsp:sp modelId="{940D6F62-FB8F-4C0D-A70F-B5BB7166251D}">
      <dsp:nvSpPr>
        <dsp:cNvPr id="0" name=""/>
        <dsp:cNvSpPr/>
      </dsp:nvSpPr>
      <dsp:spPr>
        <a:xfrm>
          <a:off x="3583771" y="419427"/>
          <a:ext cx="3348057" cy="3348057"/>
        </a:xfrm>
        <a:custGeom>
          <a:avLst/>
          <a:gdLst/>
          <a:ahLst/>
          <a:cxnLst/>
          <a:rect l="0" t="0" r="0" b="0"/>
          <a:pathLst>
            <a:path>
              <a:moveTo>
                <a:pt x="3345756" y="1586280"/>
              </a:moveTo>
              <a:arcTo wR="1674028" hR="1674028" stAng="21419720" swAng="219668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438217-4C13-44E5-83FD-DEC3E91161D5}">
      <dsp:nvSpPr>
        <dsp:cNvPr id="0" name=""/>
        <dsp:cNvSpPr/>
      </dsp:nvSpPr>
      <dsp:spPr>
        <a:xfrm>
          <a:off x="5597380" y="3028921"/>
          <a:ext cx="1288777" cy="83770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solidFill>
                <a:srgbClr val="0070C0"/>
              </a:solidFill>
            </a:rPr>
            <a:t>CONTROLES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solidFill>
                <a:srgbClr val="0070C0"/>
              </a:solidFill>
            </a:rPr>
            <a:t>INTERNOS</a:t>
          </a:r>
        </a:p>
      </dsp:txBody>
      <dsp:txXfrm>
        <a:off x="5638273" y="3069814"/>
        <a:ext cx="1206991" cy="755919"/>
      </dsp:txXfrm>
    </dsp:sp>
    <dsp:sp modelId="{3726ECAE-060E-427E-95F7-67A508FF3D8D}">
      <dsp:nvSpPr>
        <dsp:cNvPr id="0" name=""/>
        <dsp:cNvSpPr/>
      </dsp:nvSpPr>
      <dsp:spPr>
        <a:xfrm>
          <a:off x="3583771" y="419427"/>
          <a:ext cx="3348057" cy="3348057"/>
        </a:xfrm>
        <a:custGeom>
          <a:avLst/>
          <a:gdLst/>
          <a:ahLst/>
          <a:cxnLst/>
          <a:rect l="0" t="0" r="0" b="0"/>
          <a:pathLst>
            <a:path>
              <a:moveTo>
                <a:pt x="2006956" y="3314617"/>
              </a:moveTo>
              <a:arcTo wR="1674028" hR="1674028" stAng="4711718" swAng="1376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6E288-4293-425A-B106-071CCF0D419E}">
      <dsp:nvSpPr>
        <dsp:cNvPr id="0" name=""/>
        <dsp:cNvSpPr/>
      </dsp:nvSpPr>
      <dsp:spPr>
        <a:xfrm>
          <a:off x="3629441" y="3028921"/>
          <a:ext cx="1288777" cy="83770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solidFill>
                <a:srgbClr val="0070C0"/>
              </a:solidFill>
            </a:rPr>
            <a:t>CANAL DE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solidFill>
                <a:srgbClr val="0070C0"/>
              </a:solidFill>
            </a:rPr>
            <a:t>DENÚNICIA</a:t>
          </a:r>
        </a:p>
      </dsp:txBody>
      <dsp:txXfrm>
        <a:off x="3670334" y="3069814"/>
        <a:ext cx="1206991" cy="755919"/>
      </dsp:txXfrm>
    </dsp:sp>
    <dsp:sp modelId="{021CC1D4-AD1E-4EAC-8C5A-D41097C1EA19}">
      <dsp:nvSpPr>
        <dsp:cNvPr id="0" name=""/>
        <dsp:cNvSpPr/>
      </dsp:nvSpPr>
      <dsp:spPr>
        <a:xfrm>
          <a:off x="3514438" y="323974"/>
          <a:ext cx="3348057" cy="3348057"/>
        </a:xfrm>
        <a:custGeom>
          <a:avLst/>
          <a:gdLst/>
          <a:ahLst/>
          <a:cxnLst/>
          <a:rect l="0" t="0" r="0" b="0"/>
          <a:pathLst>
            <a:path>
              <a:moveTo>
                <a:pt x="348615" y="2696599"/>
              </a:moveTo>
              <a:arcTo wR="1674028" hR="1674028" stAng="8540966" swAng="21645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BD0D7-7A6C-4FB0-9394-EF937A8D11DA}">
      <dsp:nvSpPr>
        <dsp:cNvPr id="0" name=""/>
        <dsp:cNvSpPr/>
      </dsp:nvSpPr>
      <dsp:spPr>
        <a:xfrm>
          <a:off x="2936427" y="1195717"/>
          <a:ext cx="1288777" cy="83770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solidFill>
                <a:srgbClr val="0070C0"/>
              </a:solidFill>
            </a:rPr>
            <a:t>SISTEMA DE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solidFill>
                <a:srgbClr val="0070C0"/>
              </a:solidFill>
            </a:rPr>
            <a:t>INTEGRIDADE</a:t>
          </a:r>
        </a:p>
      </dsp:txBody>
      <dsp:txXfrm>
        <a:off x="2977320" y="1236610"/>
        <a:ext cx="1206991" cy="755919"/>
      </dsp:txXfrm>
    </dsp:sp>
    <dsp:sp modelId="{4EC927F4-9603-4964-902D-677D92F51E85}">
      <dsp:nvSpPr>
        <dsp:cNvPr id="0" name=""/>
        <dsp:cNvSpPr/>
      </dsp:nvSpPr>
      <dsp:spPr>
        <a:xfrm>
          <a:off x="3474498" y="460589"/>
          <a:ext cx="3348057" cy="3348057"/>
        </a:xfrm>
        <a:custGeom>
          <a:avLst/>
          <a:gdLst/>
          <a:ahLst/>
          <a:cxnLst/>
          <a:rect l="0" t="0" r="0" b="0"/>
          <a:pathLst>
            <a:path>
              <a:moveTo>
                <a:pt x="294110" y="726296"/>
              </a:moveTo>
              <a:arcTo wR="1674028" hR="1674028" stAng="12868884" swAng="21906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89240-B0AE-4F3D-8C80-6A507BEF594A}">
      <dsp:nvSpPr>
        <dsp:cNvPr id="0" name=""/>
        <dsp:cNvSpPr/>
      </dsp:nvSpPr>
      <dsp:spPr>
        <a:xfrm>
          <a:off x="3254506" y="3242145"/>
          <a:ext cx="1946950" cy="126118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400" b="1" kern="1200" dirty="0">
            <a:solidFill>
              <a:srgbClr val="0070C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b="1" kern="1200" dirty="0">
              <a:solidFill>
                <a:srgbClr val="0070C0"/>
              </a:solidFill>
            </a:rPr>
            <a:t>Consultoria jurídica</a:t>
          </a:r>
        </a:p>
      </dsp:txBody>
      <dsp:txXfrm>
        <a:off x="3866295" y="3585144"/>
        <a:ext cx="1307457" cy="890479"/>
      </dsp:txXfrm>
    </dsp:sp>
    <dsp:sp modelId="{25203D33-86BF-4835-9A77-D8021CB8D376}">
      <dsp:nvSpPr>
        <dsp:cNvPr id="0" name=""/>
        <dsp:cNvSpPr/>
      </dsp:nvSpPr>
      <dsp:spPr>
        <a:xfrm>
          <a:off x="0" y="3223429"/>
          <a:ext cx="1946950" cy="1261182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b="1" kern="1200" dirty="0">
              <a:solidFill>
                <a:srgbClr val="0070C0"/>
              </a:solidFill>
            </a:rPr>
            <a:t>Integração (ouvidoria, auditoria, corregedoria)</a:t>
          </a:r>
        </a:p>
      </dsp:txBody>
      <dsp:txXfrm>
        <a:off x="27704" y="3566428"/>
        <a:ext cx="1307457" cy="890479"/>
      </dsp:txXfrm>
    </dsp:sp>
    <dsp:sp modelId="{ED8B3694-3714-4813-BA4F-536E513E7977}">
      <dsp:nvSpPr>
        <dsp:cNvPr id="0" name=""/>
        <dsp:cNvSpPr/>
      </dsp:nvSpPr>
      <dsp:spPr>
        <a:xfrm>
          <a:off x="3159845" y="473495"/>
          <a:ext cx="1946950" cy="126118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200" b="1" kern="1200" dirty="0">
            <a:solidFill>
              <a:srgbClr val="0070C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b="1" kern="1200" dirty="0">
              <a:solidFill>
                <a:srgbClr val="0070C0"/>
              </a:solidFill>
            </a:rPr>
            <a:t>Informações e sistemas TI</a:t>
          </a:r>
        </a:p>
      </dsp:txBody>
      <dsp:txXfrm>
        <a:off x="3771634" y="501199"/>
        <a:ext cx="1307457" cy="890479"/>
      </dsp:txXfrm>
    </dsp:sp>
    <dsp:sp modelId="{C31B02AE-1428-4EE5-8658-6A854422D92E}">
      <dsp:nvSpPr>
        <dsp:cNvPr id="0" name=""/>
        <dsp:cNvSpPr/>
      </dsp:nvSpPr>
      <dsp:spPr>
        <a:xfrm>
          <a:off x="-4" y="471326"/>
          <a:ext cx="2316657" cy="1261182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b="1" kern="1200" dirty="0">
              <a:solidFill>
                <a:srgbClr val="0070C0"/>
              </a:solidFill>
            </a:rPr>
            <a:t>Usuário final/responsável</a:t>
          </a:r>
          <a:endParaRPr lang="pt-BR" sz="1200" b="1" kern="1200" dirty="0">
            <a:solidFill>
              <a:srgbClr val="0070C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400" b="1" kern="1200" dirty="0">
            <a:solidFill>
              <a:srgbClr val="0070C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b="1" kern="1200" dirty="0">
              <a:solidFill>
                <a:srgbClr val="0070C0"/>
              </a:solidFill>
            </a:rPr>
            <a:t>Gestor de processos</a:t>
          </a:r>
        </a:p>
      </dsp:txBody>
      <dsp:txXfrm>
        <a:off x="27700" y="499030"/>
        <a:ext cx="1566252" cy="890479"/>
      </dsp:txXfrm>
    </dsp:sp>
    <dsp:sp modelId="{7C4D5474-0C27-4EDC-BD64-BCFC5F7E4549}">
      <dsp:nvSpPr>
        <dsp:cNvPr id="0" name=""/>
        <dsp:cNvSpPr/>
      </dsp:nvSpPr>
      <dsp:spPr>
        <a:xfrm>
          <a:off x="815827" y="698144"/>
          <a:ext cx="1706537" cy="1706537"/>
        </a:xfrm>
        <a:prstGeom prst="pieWedg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solidFill>
                <a:schemeClr val="accent1">
                  <a:lumMod val="50000"/>
                </a:schemeClr>
              </a:solidFill>
            </a:rPr>
            <a:t>CORPO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solidFill>
                <a:schemeClr val="accent1">
                  <a:lumMod val="50000"/>
                </a:schemeClr>
              </a:solidFill>
            </a:rPr>
            <a:t>GERENCIAL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solidFill>
                <a:schemeClr val="accent1">
                  <a:lumMod val="50000"/>
                </a:schemeClr>
              </a:solidFill>
            </a:rPr>
            <a:t>(ÓRGÃOS)</a:t>
          </a:r>
        </a:p>
      </dsp:txBody>
      <dsp:txXfrm>
        <a:off x="1315660" y="1197977"/>
        <a:ext cx="1206704" cy="1206704"/>
      </dsp:txXfrm>
    </dsp:sp>
    <dsp:sp modelId="{A86F2CC7-8988-46F0-AA9C-942B355D3EF1}">
      <dsp:nvSpPr>
        <dsp:cNvPr id="0" name=""/>
        <dsp:cNvSpPr/>
      </dsp:nvSpPr>
      <dsp:spPr>
        <a:xfrm rot="5400000">
          <a:off x="2601189" y="698144"/>
          <a:ext cx="1706537" cy="1706537"/>
        </a:xfrm>
        <a:prstGeom prst="pieWedg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solidFill>
                <a:schemeClr val="accent1">
                  <a:lumMod val="50000"/>
                </a:schemeClr>
              </a:solidFill>
            </a:rPr>
            <a:t>SEGOV</a:t>
          </a:r>
        </a:p>
      </dsp:txBody>
      <dsp:txXfrm rot="-5400000">
        <a:off x="2601189" y="1197977"/>
        <a:ext cx="1206704" cy="1206704"/>
      </dsp:txXfrm>
    </dsp:sp>
    <dsp:sp modelId="{077F7125-6DD0-4592-9CB6-EE0B291E1479}">
      <dsp:nvSpPr>
        <dsp:cNvPr id="0" name=""/>
        <dsp:cNvSpPr/>
      </dsp:nvSpPr>
      <dsp:spPr>
        <a:xfrm rot="10800000">
          <a:off x="2601189" y="2483505"/>
          <a:ext cx="1706537" cy="1706537"/>
        </a:xfrm>
        <a:prstGeom prst="pieWedg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solidFill>
                <a:schemeClr val="accent1">
                  <a:lumMod val="50000"/>
                </a:schemeClr>
              </a:solidFill>
            </a:rPr>
            <a:t>PGE</a:t>
          </a:r>
        </a:p>
      </dsp:txBody>
      <dsp:txXfrm rot="10800000">
        <a:off x="2601189" y="2483505"/>
        <a:ext cx="1206704" cy="1206704"/>
      </dsp:txXfrm>
    </dsp:sp>
    <dsp:sp modelId="{6D7A6BB6-AF9A-47A7-859B-10D7FA678183}">
      <dsp:nvSpPr>
        <dsp:cNvPr id="0" name=""/>
        <dsp:cNvSpPr/>
      </dsp:nvSpPr>
      <dsp:spPr>
        <a:xfrm rot="16200000">
          <a:off x="815827" y="2483505"/>
          <a:ext cx="1706537" cy="1706537"/>
        </a:xfrm>
        <a:prstGeom prst="pieWedg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solidFill>
                <a:schemeClr val="accent1">
                  <a:lumMod val="50000"/>
                </a:schemeClr>
              </a:solidFill>
            </a:rPr>
            <a:t>REDE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solidFill>
                <a:schemeClr val="accent1">
                  <a:lumMod val="50000"/>
                </a:schemeClr>
              </a:solidFill>
            </a:rPr>
            <a:t>UNIDADES</a:t>
          </a:r>
        </a:p>
      </dsp:txBody>
      <dsp:txXfrm rot="5400000">
        <a:off x="1315660" y="2483505"/>
        <a:ext cx="1206704" cy="1206704"/>
      </dsp:txXfrm>
    </dsp:sp>
    <dsp:sp modelId="{F35DC676-FEAF-43B4-9F6A-83D3410E0F20}">
      <dsp:nvSpPr>
        <dsp:cNvPr id="0" name=""/>
        <dsp:cNvSpPr/>
      </dsp:nvSpPr>
      <dsp:spPr>
        <a:xfrm>
          <a:off x="2267173" y="2089386"/>
          <a:ext cx="589208" cy="51235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2664CE-702D-474F-9A9F-1608A60CBE7A}">
      <dsp:nvSpPr>
        <dsp:cNvPr id="0" name=""/>
        <dsp:cNvSpPr/>
      </dsp:nvSpPr>
      <dsp:spPr>
        <a:xfrm rot="10800000">
          <a:off x="2267173" y="2286446"/>
          <a:ext cx="589208" cy="51235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52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45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16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25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36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278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724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0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12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49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65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66F5-6F07-44C0-B9AD-C31FC9F6956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6AE26-F5DB-4EAD-8DC2-EE7016E7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58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t/m%C3%A3os-dadas-amor-casal-casamento-435049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farcoverde@yahoo.com.b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09">
            <a:extLst>
              <a:ext uri="{FF2B5EF4-FFF2-40B4-BE49-F238E27FC236}">
                <a16:creationId xmlns:a16="http://schemas.microsoft.com/office/drawing/2014/main" id="{385959AA-09D5-4CB2-D6DA-A3332BB20A2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77673" y="2831172"/>
            <a:ext cx="5086589" cy="9334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477673" y="168457"/>
            <a:ext cx="5086588" cy="2387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C499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Excelência da Gestão Pública – O Programa de Integridade e o Modelo de Governança       gestaopublica.gov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F9D90DC-8C16-8388-4DCE-8743D8D7BA16}"/>
              </a:ext>
            </a:extLst>
          </p:cNvPr>
          <p:cNvSpPr txBox="1"/>
          <p:nvPr/>
        </p:nvSpPr>
        <p:spPr>
          <a:xfrm>
            <a:off x="1978925" y="3424139"/>
            <a:ext cx="257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Professor João Arcoverde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6EC5693-B960-9346-2D16-59D407F78087}"/>
              </a:ext>
            </a:extLst>
          </p:cNvPr>
          <p:cNvSpPr/>
          <p:nvPr/>
        </p:nvSpPr>
        <p:spPr>
          <a:xfrm>
            <a:off x="477673" y="4107976"/>
            <a:ext cx="5195246" cy="1514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i="1" dirty="0"/>
              <a:t>“Somando esforços ganhamos energia para caminharmos com objetividade e compromisso com resultados eficazes”</a:t>
            </a:r>
          </a:p>
        </p:txBody>
      </p:sp>
    </p:spTree>
    <p:extLst>
      <p:ext uri="{BB962C8B-B14F-4D97-AF65-F5344CB8AC3E}">
        <p14:creationId xmlns:p14="http://schemas.microsoft.com/office/powerpoint/2010/main" val="3275713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90768B52-FC6F-7831-4BB5-823BD586AC4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333544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7543077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915806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MODELO DE EXCELÊNCIA DA GESTÃO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PROGRAMA DE INTEGRIDADE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842755"/>
                  </a:ext>
                </a:extLst>
              </a:tr>
            </a:tbl>
          </a:graphicData>
        </a:graphic>
      </p:graphicFrame>
      <p:sp>
        <p:nvSpPr>
          <p:cNvPr id="5" name="Título 4">
            <a:extLst>
              <a:ext uri="{FF2B5EF4-FFF2-40B4-BE49-F238E27FC236}">
                <a16:creationId xmlns:a16="http://schemas.microsoft.com/office/drawing/2014/main" id="{957C97A7-F35F-4E9F-1601-7D7ECFB74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331" y="-136480"/>
            <a:ext cx="4675496" cy="1325563"/>
          </a:xfrm>
        </p:spPr>
        <p:txBody>
          <a:bodyPr>
            <a:normAutofit/>
          </a:bodyPr>
          <a:lstStyle/>
          <a:p>
            <a:r>
              <a:rPr lang="pt-BR" sz="1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CONVERGÊNCIAS – INTEGRIDADE  X  GESTÃO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2C028B70-8768-6F81-02D0-5F0AAEFB18D3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34942"/>
          <a:ext cx="10515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79591247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792875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PLANEJAMENTO ESTRATÉGICO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CAPACITAÇÃO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CARTA DE SERVIÇOS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CONTROLE SOCIAL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PADRONIZAÇÃO DE PROCESSOS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TRATAMENTO DOS RISCOS 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CAPITAL INTELECTUAL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ÉTICA E CONDUTA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CONTROLES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PLANOS DE AÇÃO -RESULTADOS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INDICADORES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MONITORAMENTO</a:t>
                      </a: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GOVERNANÇA</a:t>
                      </a:r>
                    </a:p>
                    <a:p>
                      <a:pPr algn="l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98354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83FF95A8-5F68-D6DA-16B1-EB0DECDBD7D3}"/>
              </a:ext>
            </a:extLst>
          </p:cNvPr>
          <p:cNvSpPr txBox="1"/>
          <p:nvPr/>
        </p:nvSpPr>
        <p:spPr>
          <a:xfrm>
            <a:off x="6246346" y="2401925"/>
            <a:ext cx="3546164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CÓDIGO DE ÉTICA E CONDUTA</a:t>
            </a:r>
          </a:p>
          <a:p>
            <a:r>
              <a:rPr lang="pt-BR" b="1" dirty="0">
                <a:solidFill>
                  <a:schemeClr val="bg1"/>
                </a:solidFill>
              </a:rPr>
              <a:t>COMISSÃO DE ÉTICA</a:t>
            </a:r>
          </a:p>
          <a:p>
            <a:r>
              <a:rPr lang="pt-BR" b="1" dirty="0">
                <a:solidFill>
                  <a:schemeClr val="bg1"/>
                </a:solidFill>
              </a:rPr>
              <a:t>CANAL DE DENÚNCIA - OUVIDORIA</a:t>
            </a:r>
          </a:p>
          <a:p>
            <a:r>
              <a:rPr lang="pt-BR" b="1" dirty="0">
                <a:solidFill>
                  <a:schemeClr val="bg1"/>
                </a:solidFill>
              </a:rPr>
              <a:t>POLÍTICAS DE INTEGRIDADE</a:t>
            </a:r>
          </a:p>
          <a:p>
            <a:r>
              <a:rPr lang="pt-BR" b="1" dirty="0">
                <a:solidFill>
                  <a:schemeClr val="bg1"/>
                </a:solidFill>
              </a:rPr>
              <a:t>RISCOS DE INTEGRIDADE</a:t>
            </a:r>
          </a:p>
          <a:p>
            <a:r>
              <a:rPr lang="pt-BR" b="1" dirty="0">
                <a:solidFill>
                  <a:schemeClr val="bg1"/>
                </a:solidFill>
              </a:rPr>
              <a:t>CONTROLES PREVENTIVOS</a:t>
            </a:r>
          </a:p>
          <a:p>
            <a:r>
              <a:rPr lang="pt-BR" b="1" dirty="0">
                <a:solidFill>
                  <a:schemeClr val="bg1"/>
                </a:solidFill>
              </a:rPr>
              <a:t>PLANOS DE AÇÃO - RESULTADOS</a:t>
            </a:r>
          </a:p>
          <a:p>
            <a:r>
              <a:rPr lang="pt-BR" b="1" dirty="0">
                <a:solidFill>
                  <a:schemeClr val="bg1"/>
                </a:solidFill>
              </a:rPr>
              <a:t>MONITORAMENTO</a:t>
            </a:r>
          </a:p>
          <a:p>
            <a:r>
              <a:rPr lang="pt-BR" b="1" dirty="0">
                <a:solidFill>
                  <a:schemeClr val="bg1"/>
                </a:solidFill>
              </a:rPr>
              <a:t>GOVERNANÇA</a:t>
            </a:r>
          </a:p>
          <a:p>
            <a:r>
              <a:rPr lang="pt-BR" b="1" dirty="0">
                <a:solidFill>
                  <a:schemeClr val="bg1"/>
                </a:solidFill>
              </a:rPr>
              <a:t>CAPACITAÇÃO</a:t>
            </a:r>
          </a:p>
          <a:p>
            <a:r>
              <a:rPr lang="pt-BR" b="1" dirty="0">
                <a:solidFill>
                  <a:schemeClr val="bg1"/>
                </a:solidFill>
              </a:rPr>
              <a:t>PROCESSOS</a:t>
            </a:r>
          </a:p>
          <a:p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3D68465E-03A8-03A2-37F7-F6051462A855}"/>
              </a:ext>
            </a:extLst>
          </p:cNvPr>
          <p:cNvCxnSpPr/>
          <p:nvPr/>
        </p:nvCxnSpPr>
        <p:spPr>
          <a:xfrm flipV="1">
            <a:off x="2429301" y="4817660"/>
            <a:ext cx="3817045" cy="1023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E71AA5EA-E8AE-CF55-BF25-F896B635F8BE}"/>
              </a:ext>
            </a:extLst>
          </p:cNvPr>
          <p:cNvCxnSpPr>
            <a:cxnSpLocks/>
          </p:cNvCxnSpPr>
          <p:nvPr/>
        </p:nvCxnSpPr>
        <p:spPr>
          <a:xfrm flipV="1">
            <a:off x="2369679" y="4817660"/>
            <a:ext cx="3876667" cy="5015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660CB9B2-648A-EAF6-B0EE-CD985CC92046}"/>
              </a:ext>
            </a:extLst>
          </p:cNvPr>
          <p:cNvCxnSpPr>
            <a:cxnSpLocks/>
          </p:cNvCxnSpPr>
          <p:nvPr/>
        </p:nvCxnSpPr>
        <p:spPr>
          <a:xfrm flipV="1">
            <a:off x="2797791" y="4503761"/>
            <a:ext cx="3448555" cy="5748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A6F1BF1D-39F1-B72A-88B7-044A47DED35D}"/>
              </a:ext>
            </a:extLst>
          </p:cNvPr>
          <p:cNvCxnSpPr>
            <a:cxnSpLocks/>
          </p:cNvCxnSpPr>
          <p:nvPr/>
        </p:nvCxnSpPr>
        <p:spPr>
          <a:xfrm flipV="1">
            <a:off x="2797791" y="4503761"/>
            <a:ext cx="3448555" cy="55785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558BD827-6AD6-5163-123C-C2F15553A1CB}"/>
              </a:ext>
            </a:extLst>
          </p:cNvPr>
          <p:cNvCxnSpPr>
            <a:cxnSpLocks/>
          </p:cNvCxnSpPr>
          <p:nvPr/>
        </p:nvCxnSpPr>
        <p:spPr>
          <a:xfrm flipV="1">
            <a:off x="2729993" y="2620370"/>
            <a:ext cx="3546164" cy="181515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E8371554-5FA8-CC4A-A007-811BABB85A68}"/>
              </a:ext>
            </a:extLst>
          </p:cNvPr>
          <p:cNvCxnSpPr>
            <a:cxnSpLocks/>
          </p:cNvCxnSpPr>
          <p:nvPr/>
        </p:nvCxnSpPr>
        <p:spPr>
          <a:xfrm flipV="1">
            <a:off x="2700182" y="2851654"/>
            <a:ext cx="3575975" cy="16211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EA70656B-7DAB-36BA-C9C4-F7F6E1515621}"/>
              </a:ext>
            </a:extLst>
          </p:cNvPr>
          <p:cNvCxnSpPr>
            <a:cxnSpLocks/>
          </p:cNvCxnSpPr>
          <p:nvPr/>
        </p:nvCxnSpPr>
        <p:spPr>
          <a:xfrm>
            <a:off x="2729993" y="2851654"/>
            <a:ext cx="3546164" cy="32145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F5B16022-EE4C-B88E-379B-0AA3A50C025C}"/>
              </a:ext>
            </a:extLst>
          </p:cNvPr>
          <p:cNvCxnSpPr>
            <a:cxnSpLocks/>
          </p:cNvCxnSpPr>
          <p:nvPr/>
        </p:nvCxnSpPr>
        <p:spPr>
          <a:xfrm>
            <a:off x="2399490" y="2348150"/>
            <a:ext cx="3876667" cy="27134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>
            <a:extLst>
              <a:ext uri="{FF2B5EF4-FFF2-40B4-BE49-F238E27FC236}">
                <a16:creationId xmlns:a16="http://schemas.microsoft.com/office/drawing/2014/main" id="{7FCF3E2C-A316-2317-1A60-DE709E866221}"/>
              </a:ext>
            </a:extLst>
          </p:cNvPr>
          <p:cNvCxnSpPr>
            <a:cxnSpLocks/>
          </p:cNvCxnSpPr>
          <p:nvPr/>
        </p:nvCxnSpPr>
        <p:spPr>
          <a:xfrm>
            <a:off x="3957851" y="3173104"/>
            <a:ext cx="2318306" cy="217681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92F72505-2F2A-7BD0-1AD7-632A8F5ECC31}"/>
              </a:ext>
            </a:extLst>
          </p:cNvPr>
          <p:cNvCxnSpPr>
            <a:cxnSpLocks/>
          </p:cNvCxnSpPr>
          <p:nvPr/>
        </p:nvCxnSpPr>
        <p:spPr>
          <a:xfrm>
            <a:off x="3534770" y="3412623"/>
            <a:ext cx="2741387" cy="2722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>
            <a:extLst>
              <a:ext uri="{FF2B5EF4-FFF2-40B4-BE49-F238E27FC236}">
                <a16:creationId xmlns:a16="http://schemas.microsoft.com/office/drawing/2014/main" id="{1BB3D0AF-3730-D737-D5F6-F2407CB8A6E0}"/>
              </a:ext>
            </a:extLst>
          </p:cNvPr>
          <p:cNvCxnSpPr>
            <a:cxnSpLocks/>
          </p:cNvCxnSpPr>
          <p:nvPr/>
        </p:nvCxnSpPr>
        <p:spPr>
          <a:xfrm flipV="1">
            <a:off x="2156346" y="3966107"/>
            <a:ext cx="4104906" cy="23130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E28A0EE6-BD76-1408-03F0-011F9B4CD3D6}"/>
              </a:ext>
            </a:extLst>
          </p:cNvPr>
          <p:cNvCxnSpPr>
            <a:cxnSpLocks/>
          </p:cNvCxnSpPr>
          <p:nvPr/>
        </p:nvCxnSpPr>
        <p:spPr>
          <a:xfrm flipV="1">
            <a:off x="3957851" y="4215453"/>
            <a:ext cx="2318306" cy="3059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D0D5F02B-01A6-E91F-521B-E684B0014905}"/>
              </a:ext>
            </a:extLst>
          </p:cNvPr>
          <p:cNvCxnSpPr>
            <a:cxnSpLocks/>
          </p:cNvCxnSpPr>
          <p:nvPr/>
        </p:nvCxnSpPr>
        <p:spPr>
          <a:xfrm flipV="1">
            <a:off x="3016155" y="2642547"/>
            <a:ext cx="3260002" cy="10423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16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3D68465E-03A8-03A2-37F7-F6051462A855}"/>
              </a:ext>
            </a:extLst>
          </p:cNvPr>
          <p:cNvCxnSpPr/>
          <p:nvPr/>
        </p:nvCxnSpPr>
        <p:spPr>
          <a:xfrm flipV="1">
            <a:off x="2429301" y="4817660"/>
            <a:ext cx="3817045" cy="1023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E71AA5EA-E8AE-CF55-BF25-F896B635F8BE}"/>
              </a:ext>
            </a:extLst>
          </p:cNvPr>
          <p:cNvCxnSpPr>
            <a:cxnSpLocks/>
          </p:cNvCxnSpPr>
          <p:nvPr/>
        </p:nvCxnSpPr>
        <p:spPr>
          <a:xfrm flipV="1">
            <a:off x="2429301" y="4817660"/>
            <a:ext cx="3817045" cy="102358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ítulo 4">
            <a:extLst>
              <a:ext uri="{FF2B5EF4-FFF2-40B4-BE49-F238E27FC236}">
                <a16:creationId xmlns:a16="http://schemas.microsoft.com/office/drawing/2014/main" id="{B914B664-301B-4745-BAED-0CF5EA255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330" y="-136480"/>
            <a:ext cx="5084929" cy="1325563"/>
          </a:xfrm>
        </p:spPr>
        <p:txBody>
          <a:bodyPr>
            <a:normAutofit/>
          </a:bodyPr>
          <a:lstStyle/>
          <a:p>
            <a:r>
              <a:rPr lang="pt-BR" sz="1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INCOMPATIBILIDADES – INTEGRIDADE  X  GESTÃO</a:t>
            </a:r>
          </a:p>
        </p:txBody>
      </p:sp>
      <p:graphicFrame>
        <p:nvGraphicFramePr>
          <p:cNvPr id="54" name="Espaço Reservado para Conteúdo 6">
            <a:extLst>
              <a:ext uri="{FF2B5EF4-FFF2-40B4-BE49-F238E27FC236}">
                <a16:creationId xmlns:a16="http://schemas.microsoft.com/office/drawing/2014/main" id="{AA5D3CD5-B68E-DBA3-9C07-966FCA115E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751480"/>
              </p:ext>
            </p:extLst>
          </p:nvPr>
        </p:nvGraphicFramePr>
        <p:xfrm>
          <a:off x="838200" y="1687113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7543077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915806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MODELO DE EXCELÊNCIA DA GESTÃO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PROGRAMA DE INTEGRIDADE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842755"/>
                  </a:ext>
                </a:extLst>
              </a:tr>
            </a:tbl>
          </a:graphicData>
        </a:graphic>
      </p:graphicFrame>
      <p:graphicFrame>
        <p:nvGraphicFramePr>
          <p:cNvPr id="55" name="Tabela 54">
            <a:extLst>
              <a:ext uri="{FF2B5EF4-FFF2-40B4-BE49-F238E27FC236}">
                <a16:creationId xmlns:a16="http://schemas.microsoft.com/office/drawing/2014/main" id="{E8AC3480-76F2-D0B1-805C-6044C6CAF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377453"/>
              </p:ext>
            </p:extLst>
          </p:nvPr>
        </p:nvGraphicFramePr>
        <p:xfrm>
          <a:off x="838200" y="2463420"/>
          <a:ext cx="10515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79591247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792875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COORDENAÇÃO DO PLANEJAMENTO ESTRATÉGICO</a:t>
                      </a:r>
                    </a:p>
                    <a:p>
                      <a:pPr algn="l"/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NORMATIVO ESPECÍFICO – PADRONIZAÇÃO</a:t>
                      </a:r>
                    </a:p>
                    <a:p>
                      <a:pPr algn="l"/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CONTRATOS DE GESTÃO NÃO INTEGRADOS</a:t>
                      </a:r>
                    </a:p>
                    <a:p>
                      <a:pPr algn="l"/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GOVERNANÇA NÃO INTEGRADA</a:t>
                      </a:r>
                    </a:p>
                    <a:p>
                      <a:pPr algn="l"/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RETRABALHOS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COORDENAÇÃO DA CONTROLADORIA</a:t>
                      </a:r>
                    </a:p>
                    <a:p>
                      <a:pPr algn="l"/>
                      <a:endParaRPr lang="pt-BR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LEIS E/OU DECRETOS - INDIVIDUALIZAÇÃO </a:t>
                      </a:r>
                    </a:p>
                    <a:p>
                      <a:pPr algn="l"/>
                      <a:endParaRPr lang="pt-BR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PLANOS DE AÇÃO NÃO CONSIDERADOS NOS CONTRATOS DE GESTÃO </a:t>
                      </a:r>
                    </a:p>
                    <a:p>
                      <a:pPr algn="l"/>
                      <a:endParaRPr lang="pt-BR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GOVERNANÇA NÃO INTEGRADA</a:t>
                      </a:r>
                    </a:p>
                    <a:p>
                      <a:pPr algn="l"/>
                      <a:endParaRPr lang="pt-BR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pt-BR">
                          <a:solidFill>
                            <a:schemeClr val="bg1"/>
                          </a:solidFill>
                        </a:rPr>
                        <a:t>RETRABALHOS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98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746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ítulo 4">
            <a:extLst>
              <a:ext uri="{FF2B5EF4-FFF2-40B4-BE49-F238E27FC236}">
                <a16:creationId xmlns:a16="http://schemas.microsoft.com/office/drawing/2014/main" id="{B914B664-301B-4745-BAED-0CF5EA255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3278" y="-43917"/>
            <a:ext cx="1345443" cy="1325563"/>
          </a:xfrm>
        </p:spPr>
        <p:txBody>
          <a:bodyPr>
            <a:normAutofit/>
          </a:bodyPr>
          <a:lstStyle/>
          <a:p>
            <a:r>
              <a:rPr lang="pt-BR" sz="1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REFLEXÕES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D3A8CDB2-B5F4-23FF-17C1-30AA806A0B9A}"/>
              </a:ext>
            </a:extLst>
          </p:cNvPr>
          <p:cNvSpPr/>
          <p:nvPr/>
        </p:nvSpPr>
        <p:spPr>
          <a:xfrm>
            <a:off x="1635457" y="1320746"/>
            <a:ext cx="5195246" cy="15149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i="1" dirty="0"/>
              <a:t>“Somando esforços ganhamos energia para caminharmos com objetividade e compromisso com resultados eficazes”</a:t>
            </a:r>
          </a:p>
        </p:txBody>
      </p:sp>
      <p:sp>
        <p:nvSpPr>
          <p:cNvPr id="6" name="Fluxograma: Conector 5">
            <a:extLst>
              <a:ext uri="{FF2B5EF4-FFF2-40B4-BE49-F238E27FC236}">
                <a16:creationId xmlns:a16="http://schemas.microsoft.com/office/drawing/2014/main" id="{CB811B6E-458F-5524-4EA1-9C60EBAC2BB4}"/>
              </a:ext>
            </a:extLst>
          </p:cNvPr>
          <p:cNvSpPr/>
          <p:nvPr/>
        </p:nvSpPr>
        <p:spPr>
          <a:xfrm>
            <a:off x="7513092" y="740717"/>
            <a:ext cx="3043451" cy="267496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i="1" dirty="0"/>
              <a:t>ESTUDOS COMPARATIVOS</a:t>
            </a:r>
          </a:p>
          <a:p>
            <a:pPr algn="ctr"/>
            <a:endParaRPr lang="pt-BR" sz="2000" b="1" i="1" dirty="0"/>
          </a:p>
          <a:p>
            <a:pPr algn="ctr"/>
            <a:r>
              <a:rPr lang="pt-BR" sz="2000" b="1" i="1" dirty="0"/>
              <a:t>SINERGIA</a:t>
            </a:r>
          </a:p>
          <a:p>
            <a:pPr algn="ctr"/>
            <a:endParaRPr lang="pt-BR" sz="2000" b="1" i="1" dirty="0"/>
          </a:p>
          <a:p>
            <a:pPr algn="ctr"/>
            <a:r>
              <a:rPr lang="pt-BR" sz="2000" b="1" i="1" dirty="0"/>
              <a:t>ORIENTAÇÃO NORMATIVA</a:t>
            </a:r>
          </a:p>
          <a:p>
            <a:pPr algn="ctr"/>
            <a:r>
              <a:rPr lang="pt-BR" sz="2000" b="1" i="1" dirty="0"/>
              <a:t>INTEGRADA</a:t>
            </a:r>
          </a:p>
        </p:txBody>
      </p:sp>
      <p:pic>
        <p:nvPicPr>
          <p:cNvPr id="9" name="Imagem 8" descr="Mão de pessoa&#10;&#10;Descrição gerada automaticamente com confiança média">
            <a:extLst>
              <a:ext uri="{FF2B5EF4-FFF2-40B4-BE49-F238E27FC236}">
                <a16:creationId xmlns:a16="http://schemas.microsoft.com/office/drawing/2014/main" id="{67017932-A092-048A-A4F4-87EDDDB3A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743202" y="3875967"/>
            <a:ext cx="6291616" cy="2811436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0F95090-A8AB-1171-DEBB-3E94F00C6F24}"/>
              </a:ext>
            </a:extLst>
          </p:cNvPr>
          <p:cNvSpPr txBox="1"/>
          <p:nvPr/>
        </p:nvSpPr>
        <p:spPr>
          <a:xfrm>
            <a:off x="2743202" y="4326340"/>
            <a:ext cx="1774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GESTÃO</a:t>
            </a:r>
          </a:p>
          <a:p>
            <a:r>
              <a:rPr lang="pt-BR" b="1" dirty="0">
                <a:solidFill>
                  <a:srgbClr val="0070C0"/>
                </a:solidFill>
              </a:rPr>
              <a:t>PLANEJAMENTO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EC1B3FA-B769-78B0-77D7-EF7C0F678A9C}"/>
              </a:ext>
            </a:extLst>
          </p:cNvPr>
          <p:cNvSpPr txBox="1"/>
          <p:nvPr/>
        </p:nvSpPr>
        <p:spPr>
          <a:xfrm>
            <a:off x="7206018" y="5510053"/>
            <a:ext cx="19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CONTROLE</a:t>
            </a:r>
          </a:p>
          <a:p>
            <a:r>
              <a:rPr lang="pt-BR" b="1" dirty="0">
                <a:solidFill>
                  <a:srgbClr val="0070C0"/>
                </a:solidFill>
              </a:rPr>
              <a:t>CONTROLADORIA</a:t>
            </a:r>
          </a:p>
        </p:txBody>
      </p:sp>
    </p:spTree>
    <p:extLst>
      <p:ext uri="{BB962C8B-B14F-4D97-AF65-F5344CB8AC3E}">
        <p14:creationId xmlns:p14="http://schemas.microsoft.com/office/powerpoint/2010/main" val="3441382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56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EAF1EC93-7D4B-7181-CFFC-830056340D6B}"/>
              </a:ext>
            </a:extLst>
          </p:cNvPr>
          <p:cNvSpPr txBox="1"/>
          <p:nvPr/>
        </p:nvSpPr>
        <p:spPr>
          <a:xfrm>
            <a:off x="4708476" y="0"/>
            <a:ext cx="2265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70C0"/>
                </a:solidFill>
              </a:rPr>
              <a:t>OBRIGADO!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B203FEF-8DFB-AEB6-AF91-436551EBC972}"/>
              </a:ext>
            </a:extLst>
          </p:cNvPr>
          <p:cNvSpPr txBox="1"/>
          <p:nvPr/>
        </p:nvSpPr>
        <p:spPr>
          <a:xfrm>
            <a:off x="532260" y="1858820"/>
            <a:ext cx="42717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0070C0"/>
                </a:solidFill>
              </a:rPr>
              <a:t>João Arcoverde</a:t>
            </a:r>
          </a:p>
          <a:p>
            <a:pPr algn="ctr"/>
            <a:r>
              <a:rPr lang="pt-BR" sz="2800" b="1" dirty="0">
                <a:solidFill>
                  <a:srgbClr val="0070C0"/>
                </a:solidFill>
                <a:hlinkClick r:id="rId3"/>
              </a:rPr>
              <a:t>jfarcoverde@yahoo.com.br</a:t>
            </a:r>
            <a:endParaRPr lang="pt-BR" sz="2800" b="1" dirty="0">
              <a:solidFill>
                <a:srgbClr val="0070C0"/>
              </a:solidFill>
            </a:endParaRPr>
          </a:p>
          <a:p>
            <a:pPr algn="ctr"/>
            <a:r>
              <a:rPr lang="pt-BR" sz="2800" b="1" dirty="0">
                <a:solidFill>
                  <a:srgbClr val="0070C0"/>
                </a:solidFill>
              </a:rPr>
              <a:t>55 13 99151-8828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5C2B114-B407-05EE-8C1A-2D2E600C1382}"/>
              </a:ext>
            </a:extLst>
          </p:cNvPr>
          <p:cNvSpPr txBox="1"/>
          <p:nvPr/>
        </p:nvSpPr>
        <p:spPr>
          <a:xfrm>
            <a:off x="1733265" y="3601282"/>
            <a:ext cx="2251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err="1">
                <a:solidFill>
                  <a:srgbClr val="0070C0"/>
                </a:solidFill>
              </a:rPr>
              <a:t>EscolaGov</a:t>
            </a:r>
            <a:r>
              <a:rPr lang="pt-BR" sz="2800" b="1" dirty="0">
                <a:solidFill>
                  <a:srgbClr val="0070C0"/>
                </a:solidFill>
              </a:rPr>
              <a:t> MS</a:t>
            </a:r>
          </a:p>
        </p:txBody>
      </p:sp>
      <p:pic>
        <p:nvPicPr>
          <p:cNvPr id="2" name="Picture 109">
            <a:extLst>
              <a:ext uri="{FF2B5EF4-FFF2-40B4-BE49-F238E27FC236}">
                <a16:creationId xmlns:a16="http://schemas.microsoft.com/office/drawing/2014/main" id="{FA3D2549-CFEC-2E69-1422-12A04826AC9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26856" y="881778"/>
            <a:ext cx="5086589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42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844824" y="4171147"/>
            <a:ext cx="26530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Diagnósticos  Suscetibilidade à fraude </a:t>
            </a:r>
          </a:p>
          <a:p>
            <a:r>
              <a:rPr lang="pt-BR" b="1" dirty="0">
                <a:solidFill>
                  <a:srgbClr val="0070C0"/>
                </a:solidFill>
              </a:rPr>
              <a:t>e corrupção </a:t>
            </a:r>
          </a:p>
          <a:p>
            <a:endParaRPr lang="pt-BR" b="1" dirty="0">
              <a:solidFill>
                <a:srgbClr val="0070C0"/>
              </a:solidFill>
            </a:endParaRPr>
          </a:p>
          <a:p>
            <a:r>
              <a:rPr lang="pt-BR" b="1" dirty="0">
                <a:solidFill>
                  <a:srgbClr val="0070C0"/>
                </a:solidFill>
              </a:rPr>
              <a:t>PMSI – Programa MS de</a:t>
            </a:r>
          </a:p>
          <a:p>
            <a:r>
              <a:rPr lang="pt-BR" b="1" dirty="0">
                <a:solidFill>
                  <a:srgbClr val="0070C0"/>
                </a:solidFill>
              </a:rPr>
              <a:t>Integridade - Expertise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910142" y="3507599"/>
            <a:ext cx="36741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Referencial de Combate à Fraude e Corrupção – TCU</a:t>
            </a:r>
          </a:p>
          <a:p>
            <a:endParaRPr lang="pt-BR" b="1" dirty="0">
              <a:solidFill>
                <a:srgbClr val="0070C0"/>
              </a:solidFill>
            </a:endParaRPr>
          </a:p>
          <a:p>
            <a:r>
              <a:rPr lang="pt-BR" b="1" dirty="0">
                <a:solidFill>
                  <a:srgbClr val="0070C0"/>
                </a:solidFill>
              </a:rPr>
              <a:t>Boas Práticas – CGU/TCU</a:t>
            </a:r>
          </a:p>
          <a:p>
            <a:endParaRPr lang="pt-BR" b="1" dirty="0">
              <a:solidFill>
                <a:srgbClr val="0070C0"/>
              </a:solidFill>
            </a:endParaRPr>
          </a:p>
          <a:p>
            <a:r>
              <a:rPr lang="pt-BR" b="1" dirty="0">
                <a:solidFill>
                  <a:srgbClr val="0070C0"/>
                </a:solidFill>
              </a:rPr>
              <a:t>Metodologia – ISO 31.000 </a:t>
            </a:r>
          </a:p>
          <a:p>
            <a:endParaRPr lang="pt-BR" b="1" dirty="0">
              <a:solidFill>
                <a:srgbClr val="0070C0"/>
              </a:solidFill>
            </a:endParaRPr>
          </a:p>
        </p:txBody>
      </p:sp>
      <p:pic>
        <p:nvPicPr>
          <p:cNvPr id="6" name="Picture 3" descr="C:\Users\jfarcoverde\AppData\Local\Microsoft\Windows\Temporary Internet Files\Content.IE5\HH1R07OR\umbrella-307749_640[1].png"/>
          <p:cNvPicPr>
            <a:picLocks noGrp="1"/>
          </p:cNvPicPr>
          <p:nvPr>
            <p:ph idx="1"/>
          </p:nvPr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7344">
            <a:off x="2030684" y="572264"/>
            <a:ext cx="2934387" cy="5019568"/>
          </a:xfrm>
          <a:prstGeom prst="rect">
            <a:avLst/>
          </a:prstGeom>
          <a:noFill/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B63F513-D853-6025-3E9F-6C1B0EC4BD68}"/>
              </a:ext>
            </a:extLst>
          </p:cNvPr>
          <p:cNvSpPr txBox="1"/>
          <p:nvPr/>
        </p:nvSpPr>
        <p:spPr>
          <a:xfrm>
            <a:off x="3497876" y="1497017"/>
            <a:ext cx="63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PIM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668514" y="58754"/>
            <a:ext cx="5266763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PIM – PROGRAMA DE INTEGRIDADE MUNICIPAL - MS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8060744" y="2214937"/>
            <a:ext cx="3006378" cy="25853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0070C0"/>
                </a:solidFill>
              </a:rPr>
              <a:t>1- SENSIBILIZAÇÃO DAS PREFEITURAS</a:t>
            </a:r>
          </a:p>
          <a:p>
            <a:pPr algn="just"/>
            <a:endParaRPr lang="pt-BR" b="1" dirty="0">
              <a:solidFill>
                <a:srgbClr val="0070C0"/>
              </a:solidFill>
            </a:endParaRPr>
          </a:p>
          <a:p>
            <a:pPr algn="just"/>
            <a:r>
              <a:rPr lang="pt-BR" b="1" dirty="0">
                <a:solidFill>
                  <a:srgbClr val="0070C0"/>
                </a:solidFill>
              </a:rPr>
              <a:t>2- ADESÃO VOLUNTÁRIA AO PROGRAMA</a:t>
            </a:r>
          </a:p>
          <a:p>
            <a:pPr algn="just"/>
            <a:endParaRPr lang="pt-BR" b="1" dirty="0">
              <a:solidFill>
                <a:srgbClr val="0070C0"/>
              </a:solidFill>
            </a:endParaRPr>
          </a:p>
          <a:p>
            <a:pPr algn="just"/>
            <a:r>
              <a:rPr lang="pt-BR" b="1" dirty="0">
                <a:solidFill>
                  <a:srgbClr val="0070C0"/>
                </a:solidFill>
              </a:rPr>
              <a:t>3- ORIENTAÇÃO CONSULTIVA DA REDE DE CONTROLE DA GESTÃO ´PÚBLICA DO MS </a:t>
            </a:r>
          </a:p>
        </p:txBody>
      </p:sp>
    </p:spTree>
    <p:extLst>
      <p:ext uri="{BB962C8B-B14F-4D97-AF65-F5344CB8AC3E}">
        <p14:creationId xmlns:p14="http://schemas.microsoft.com/office/powerpoint/2010/main" val="2676530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36425" y="0"/>
            <a:ext cx="2519149" cy="776288"/>
          </a:xfrm>
        </p:spPr>
        <p:txBody>
          <a:bodyPr>
            <a:normAutofit/>
          </a:bodyPr>
          <a:lstStyle/>
          <a:p>
            <a:r>
              <a:rPr lang="pt-BR" sz="1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COMPONENTES DO PIM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1D90E81D-AD85-10C2-114A-6F1C7944C7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714856"/>
              </p:ext>
            </p:extLst>
          </p:nvPr>
        </p:nvGraphicFramePr>
        <p:xfrm>
          <a:off x="633483" y="1225123"/>
          <a:ext cx="10515600" cy="392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47794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65793" y="0"/>
            <a:ext cx="2244440" cy="776288"/>
          </a:xfrm>
        </p:spPr>
        <p:txBody>
          <a:bodyPr>
            <a:normAutofit/>
          </a:bodyPr>
          <a:lstStyle/>
          <a:p>
            <a:r>
              <a:rPr lang="pt-BR" sz="1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ESCOPO E PRODUTOS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3BCE354-FE81-BB24-1085-FFB745DC73FB}"/>
              </a:ext>
            </a:extLst>
          </p:cNvPr>
          <p:cNvSpPr txBox="1"/>
          <p:nvPr/>
        </p:nvSpPr>
        <p:spPr>
          <a:xfrm>
            <a:off x="838200" y="2904082"/>
            <a:ext cx="21717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>
                <a:solidFill>
                  <a:srgbClr val="0070C0"/>
                </a:solidFill>
              </a:rPr>
              <a:t>AMBIENTE ÉTICO</a:t>
            </a:r>
          </a:p>
          <a:p>
            <a:endParaRPr lang="pt-BR" sz="1600" b="1" dirty="0">
              <a:solidFill>
                <a:srgbClr val="0070C0"/>
              </a:solidFill>
            </a:endParaRPr>
          </a:p>
          <a:p>
            <a:r>
              <a:rPr lang="pt-BR" sz="1600" b="1" dirty="0">
                <a:solidFill>
                  <a:srgbClr val="0070C0"/>
                </a:solidFill>
              </a:rPr>
              <a:t>GESTÃO DE RISCOS</a:t>
            </a:r>
          </a:p>
          <a:p>
            <a:endParaRPr lang="pt-BR" sz="1600" b="1" dirty="0">
              <a:solidFill>
                <a:srgbClr val="0070C0"/>
              </a:solidFill>
            </a:endParaRPr>
          </a:p>
          <a:p>
            <a:r>
              <a:rPr lang="pt-BR" sz="1600" b="1" dirty="0">
                <a:solidFill>
                  <a:srgbClr val="0070C0"/>
                </a:solidFill>
              </a:rPr>
              <a:t>CONTROLES INTERNOS </a:t>
            </a:r>
          </a:p>
          <a:p>
            <a:endParaRPr lang="pt-BR" sz="1600" b="1" dirty="0">
              <a:solidFill>
                <a:srgbClr val="0070C0"/>
              </a:solidFill>
            </a:endParaRPr>
          </a:p>
          <a:p>
            <a:r>
              <a:rPr lang="pt-BR" sz="1600" b="1" dirty="0">
                <a:solidFill>
                  <a:srgbClr val="0070C0"/>
                </a:solidFill>
              </a:rPr>
              <a:t>TRANSPARÊNCIA</a:t>
            </a:r>
          </a:p>
          <a:p>
            <a:endParaRPr lang="pt-BR" sz="1600" b="1" dirty="0">
              <a:solidFill>
                <a:srgbClr val="0070C0"/>
              </a:solidFill>
            </a:endParaRPr>
          </a:p>
          <a:p>
            <a:r>
              <a:rPr lang="pt-BR" sz="1600" b="1" dirty="0">
                <a:solidFill>
                  <a:srgbClr val="0070C0"/>
                </a:solidFill>
              </a:rPr>
              <a:t>GESTÃO DE PESSOAS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F6E00000-F66D-A3C1-1C32-1F6EF98B4B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2112228"/>
            <a:ext cx="1877704" cy="5909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pt-BR" sz="1800" b="1" dirty="0">
                <a:solidFill>
                  <a:srgbClr val="0070C0"/>
                </a:solidFill>
              </a:rPr>
              <a:t>REQUISITOS DO P.N.P.C. (*)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F1DFE16-DB58-4325-613B-7624EC53C6EE}"/>
              </a:ext>
            </a:extLst>
          </p:cNvPr>
          <p:cNvSpPr txBox="1"/>
          <p:nvPr/>
        </p:nvSpPr>
        <p:spPr>
          <a:xfrm>
            <a:off x="151830" y="6271911"/>
            <a:ext cx="4638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0070C0"/>
                </a:solidFill>
              </a:rPr>
              <a:t>(*) P.N.P.C. – Programa Nacional de Prevenção à Corrupção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592257E8-D1A7-94EE-F9B6-CA1CDFE92785}"/>
              </a:ext>
            </a:extLst>
          </p:cNvPr>
          <p:cNvSpPr txBox="1"/>
          <p:nvPr/>
        </p:nvSpPr>
        <p:spPr>
          <a:xfrm>
            <a:off x="8593761" y="1419285"/>
            <a:ext cx="317913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b="1" dirty="0">
                <a:solidFill>
                  <a:srgbClr val="0070C0"/>
                </a:solidFill>
              </a:rPr>
              <a:t>CÓDIGO DE ÉTICA E CONDUTA</a:t>
            </a:r>
          </a:p>
          <a:p>
            <a:pPr algn="r"/>
            <a:endParaRPr lang="pt-BR" sz="1600" b="1" dirty="0">
              <a:solidFill>
                <a:srgbClr val="0070C0"/>
              </a:solidFill>
            </a:endParaRP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COMISSÃO DE ÉTICA</a:t>
            </a:r>
          </a:p>
          <a:p>
            <a:pPr algn="r"/>
            <a:endParaRPr lang="pt-BR" sz="1600" b="1" dirty="0">
              <a:solidFill>
                <a:srgbClr val="0070C0"/>
              </a:solidFill>
            </a:endParaRP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CANAL DE DENÚNCIA - OUVIDORIA</a:t>
            </a:r>
          </a:p>
          <a:p>
            <a:pPr algn="r"/>
            <a:endParaRPr lang="pt-BR" sz="1600" b="1" dirty="0">
              <a:solidFill>
                <a:srgbClr val="0070C0"/>
              </a:solidFill>
            </a:endParaRP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POLÍTICAS DE INTEGRIDADE</a:t>
            </a:r>
          </a:p>
          <a:p>
            <a:pPr algn="r"/>
            <a:endParaRPr lang="pt-BR" sz="1600" b="1" dirty="0">
              <a:solidFill>
                <a:srgbClr val="0070C0"/>
              </a:solidFill>
            </a:endParaRP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RISCOS DE INTEGRIDADE</a:t>
            </a:r>
          </a:p>
          <a:p>
            <a:pPr algn="r"/>
            <a:endParaRPr lang="pt-BR" sz="1600" b="1" dirty="0">
              <a:solidFill>
                <a:srgbClr val="0070C0"/>
              </a:solidFill>
            </a:endParaRP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CONTROLES PREVENTIVOS</a:t>
            </a:r>
          </a:p>
          <a:p>
            <a:pPr algn="r"/>
            <a:endParaRPr lang="pt-BR" sz="1600" b="1" dirty="0">
              <a:solidFill>
                <a:srgbClr val="0070C0"/>
              </a:solidFill>
            </a:endParaRP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PLANOS DE AÇÃO</a:t>
            </a:r>
          </a:p>
          <a:p>
            <a:pPr algn="r"/>
            <a:endParaRPr lang="pt-BR" sz="1600" b="1" dirty="0">
              <a:solidFill>
                <a:srgbClr val="0070C0"/>
              </a:solidFill>
            </a:endParaRP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MONITORAMENTO</a:t>
            </a:r>
          </a:p>
          <a:p>
            <a:pPr algn="r"/>
            <a:endParaRPr lang="pt-BR" sz="1600" b="1" dirty="0">
              <a:solidFill>
                <a:srgbClr val="0070C0"/>
              </a:solidFill>
            </a:endParaRP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GOVERNANÇA</a:t>
            </a:r>
          </a:p>
          <a:p>
            <a:pPr algn="r"/>
            <a:endParaRPr lang="pt-BR" sz="1600" b="1" dirty="0">
              <a:solidFill>
                <a:srgbClr val="0070C0"/>
              </a:solidFill>
            </a:endParaRPr>
          </a:p>
        </p:txBody>
      </p:sp>
      <p:grpSp>
        <p:nvGrpSpPr>
          <p:cNvPr id="23" name="Agrupar 22">
            <a:extLst>
              <a:ext uri="{FF2B5EF4-FFF2-40B4-BE49-F238E27FC236}">
                <a16:creationId xmlns:a16="http://schemas.microsoft.com/office/drawing/2014/main" id="{4F1AAD85-4B9F-96DC-47A0-7997334639D1}"/>
              </a:ext>
            </a:extLst>
          </p:cNvPr>
          <p:cNvGrpSpPr/>
          <p:nvPr/>
        </p:nvGrpSpPr>
        <p:grpSpPr>
          <a:xfrm>
            <a:off x="4277514" y="706358"/>
            <a:ext cx="2766408" cy="1619732"/>
            <a:chOff x="2803544" y="-989041"/>
            <a:chExt cx="1384856" cy="2972689"/>
          </a:xfrm>
        </p:grpSpPr>
        <p:sp>
          <p:nvSpPr>
            <p:cNvPr id="24" name="Trapezoide 23">
              <a:extLst>
                <a:ext uri="{FF2B5EF4-FFF2-40B4-BE49-F238E27FC236}">
                  <a16:creationId xmlns:a16="http://schemas.microsoft.com/office/drawing/2014/main" id="{2740D2ED-6BC6-86FC-04C4-4483646B8CD5}"/>
                </a:ext>
              </a:extLst>
            </p:cNvPr>
            <p:cNvSpPr/>
            <p:nvPr/>
          </p:nvSpPr>
          <p:spPr>
            <a:xfrm>
              <a:off x="2862377" y="-989041"/>
              <a:ext cx="1261953" cy="2972689"/>
            </a:xfrm>
            <a:prstGeom prst="trapezoid">
              <a:avLst>
                <a:gd name="adj" fmla="val 64570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5" name="Trapezoide 4">
              <a:extLst>
                <a:ext uri="{FF2B5EF4-FFF2-40B4-BE49-F238E27FC236}">
                  <a16:creationId xmlns:a16="http://schemas.microsoft.com/office/drawing/2014/main" id="{7ECD63EA-1BF6-DB48-4F95-5D89770DDC6E}"/>
                </a:ext>
              </a:extLst>
            </p:cNvPr>
            <p:cNvSpPr txBox="1"/>
            <p:nvPr/>
          </p:nvSpPr>
          <p:spPr>
            <a:xfrm>
              <a:off x="2803544" y="-194948"/>
              <a:ext cx="1384856" cy="14260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400" b="1" kern="1200" dirty="0"/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400" b="1" kern="1200" dirty="0"/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>
                  <a:solidFill>
                    <a:schemeClr val="accent1">
                      <a:lumMod val="50000"/>
                    </a:schemeClr>
                  </a:solidFill>
                </a:rPr>
                <a:t>SISTEMA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b="1" dirty="0">
                  <a:solidFill>
                    <a:schemeClr val="accent1">
                      <a:lumMod val="50000"/>
                    </a:schemeClr>
                  </a:solidFill>
                </a:rPr>
                <a:t>DE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>
                  <a:solidFill>
                    <a:schemeClr val="accent1">
                      <a:lumMod val="50000"/>
                    </a:schemeClr>
                  </a:solidFill>
                </a:rPr>
                <a:t>INTEGRIDADE</a:t>
              </a:r>
            </a:p>
          </p:txBody>
        </p:sp>
      </p:grp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89C2350F-69EB-7A12-056F-EDFD62F8D73D}"/>
              </a:ext>
            </a:extLst>
          </p:cNvPr>
          <p:cNvGrpSpPr/>
          <p:nvPr/>
        </p:nvGrpSpPr>
        <p:grpSpPr>
          <a:xfrm>
            <a:off x="3727872" y="2355022"/>
            <a:ext cx="3855230" cy="1044922"/>
            <a:chOff x="1364082" y="2148960"/>
            <a:chExt cx="4135640" cy="1056285"/>
          </a:xfrm>
        </p:grpSpPr>
        <p:sp>
          <p:nvSpPr>
            <p:cNvPr id="27" name="Trapezoide 26">
              <a:extLst>
                <a:ext uri="{FF2B5EF4-FFF2-40B4-BE49-F238E27FC236}">
                  <a16:creationId xmlns:a16="http://schemas.microsoft.com/office/drawing/2014/main" id="{F67DA600-E23D-8A8A-AD54-277D29434FEB}"/>
                </a:ext>
              </a:extLst>
            </p:cNvPr>
            <p:cNvSpPr/>
            <p:nvPr/>
          </p:nvSpPr>
          <p:spPr>
            <a:xfrm>
              <a:off x="1364082" y="2148960"/>
              <a:ext cx="4135640" cy="1056285"/>
            </a:xfrm>
            <a:prstGeom prst="trapezoid">
              <a:avLst>
                <a:gd name="adj" fmla="val 6457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8" name="Trapezoide 8">
              <a:extLst>
                <a:ext uri="{FF2B5EF4-FFF2-40B4-BE49-F238E27FC236}">
                  <a16:creationId xmlns:a16="http://schemas.microsoft.com/office/drawing/2014/main" id="{A782CDF8-5EA5-D41B-E2D5-04703F3C5149}"/>
                </a:ext>
              </a:extLst>
            </p:cNvPr>
            <p:cNvSpPr txBox="1"/>
            <p:nvPr/>
          </p:nvSpPr>
          <p:spPr>
            <a:xfrm>
              <a:off x="2087819" y="2148960"/>
              <a:ext cx="2688166" cy="10562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>
                  <a:solidFill>
                    <a:schemeClr val="accent1">
                      <a:lumMod val="50000"/>
                    </a:schemeClr>
                  </a:solidFill>
                </a:rPr>
                <a:t>CONTROLES INTERNOS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b="1" dirty="0">
                  <a:solidFill>
                    <a:schemeClr val="accent1">
                      <a:lumMod val="50000"/>
                    </a:schemeClr>
                  </a:solidFill>
                </a:rPr>
                <a:t>REQUISITOS DE PREVENÇÃO</a:t>
              </a:r>
              <a:r>
                <a:rPr lang="pt-BR" sz="1800" b="1" kern="1200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</p:txBody>
        </p: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F569488B-FFC7-DC85-8844-AAD3EAF9BB47}"/>
              </a:ext>
            </a:extLst>
          </p:cNvPr>
          <p:cNvGrpSpPr/>
          <p:nvPr/>
        </p:nvGrpSpPr>
        <p:grpSpPr>
          <a:xfrm>
            <a:off x="3036335" y="3447379"/>
            <a:ext cx="5238304" cy="1078818"/>
            <a:chOff x="682041" y="3202456"/>
            <a:chExt cx="5499723" cy="1056285"/>
          </a:xfrm>
        </p:grpSpPr>
        <p:sp>
          <p:nvSpPr>
            <p:cNvPr id="30" name="Trapezoide 29">
              <a:extLst>
                <a:ext uri="{FF2B5EF4-FFF2-40B4-BE49-F238E27FC236}">
                  <a16:creationId xmlns:a16="http://schemas.microsoft.com/office/drawing/2014/main" id="{5652BB9C-1339-6D6D-1E58-FF41B23948DE}"/>
                </a:ext>
              </a:extLst>
            </p:cNvPr>
            <p:cNvSpPr/>
            <p:nvPr/>
          </p:nvSpPr>
          <p:spPr>
            <a:xfrm>
              <a:off x="682041" y="3202456"/>
              <a:ext cx="5499723" cy="1056285"/>
            </a:xfrm>
            <a:prstGeom prst="trapezoid">
              <a:avLst>
                <a:gd name="adj" fmla="val 64570"/>
              </a:avLst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31" name="Trapezoide 10">
              <a:extLst>
                <a:ext uri="{FF2B5EF4-FFF2-40B4-BE49-F238E27FC236}">
                  <a16:creationId xmlns:a16="http://schemas.microsoft.com/office/drawing/2014/main" id="{140F1E34-C6EB-E3B0-F814-7E30CB6EB7B0}"/>
                </a:ext>
              </a:extLst>
            </p:cNvPr>
            <p:cNvSpPr txBox="1"/>
            <p:nvPr/>
          </p:nvSpPr>
          <p:spPr>
            <a:xfrm>
              <a:off x="1644492" y="3202456"/>
              <a:ext cx="3574820" cy="10562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>
                  <a:solidFill>
                    <a:schemeClr val="bg1"/>
                  </a:solidFill>
                </a:rPr>
                <a:t>RISCOS DE INTEGRIDADE</a:t>
              </a:r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3A6F1538-5836-57D8-5C59-9401C8E01740}"/>
              </a:ext>
            </a:extLst>
          </p:cNvPr>
          <p:cNvGrpSpPr/>
          <p:nvPr/>
        </p:nvGrpSpPr>
        <p:grpSpPr>
          <a:xfrm>
            <a:off x="2403728" y="4540565"/>
            <a:ext cx="6602733" cy="1045137"/>
            <a:chOff x="0" y="4258742"/>
            <a:chExt cx="6863805" cy="1056285"/>
          </a:xfrm>
        </p:grpSpPr>
        <p:sp>
          <p:nvSpPr>
            <p:cNvPr id="33" name="Trapezoide 32">
              <a:extLst>
                <a:ext uri="{FF2B5EF4-FFF2-40B4-BE49-F238E27FC236}">
                  <a16:creationId xmlns:a16="http://schemas.microsoft.com/office/drawing/2014/main" id="{9FABFD84-16FB-816D-106C-06A9410ED313}"/>
                </a:ext>
              </a:extLst>
            </p:cNvPr>
            <p:cNvSpPr/>
            <p:nvPr/>
          </p:nvSpPr>
          <p:spPr>
            <a:xfrm>
              <a:off x="0" y="4258742"/>
              <a:ext cx="6863805" cy="1056285"/>
            </a:xfrm>
            <a:prstGeom prst="trapezoid">
              <a:avLst>
                <a:gd name="adj" fmla="val 64570"/>
              </a:avLst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34" name="Trapezoide 12">
              <a:extLst>
                <a:ext uri="{FF2B5EF4-FFF2-40B4-BE49-F238E27FC236}">
                  <a16:creationId xmlns:a16="http://schemas.microsoft.com/office/drawing/2014/main" id="{9620907A-9C3D-4AE3-416B-035C9FC08D4C}"/>
                </a:ext>
              </a:extLst>
            </p:cNvPr>
            <p:cNvSpPr txBox="1"/>
            <p:nvPr/>
          </p:nvSpPr>
          <p:spPr>
            <a:xfrm>
              <a:off x="1201166" y="4258742"/>
              <a:ext cx="4461473" cy="10562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b="1" kern="1200" dirty="0">
                  <a:solidFill>
                    <a:schemeClr val="bg1"/>
                  </a:solidFill>
                </a:rPr>
                <a:t>MACROPROCESSOS</a:t>
              </a:r>
              <a:r>
                <a:rPr lang="pt-BR" sz="1400" b="1" kern="1200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80A1786F-FFB7-E66F-7C9E-F01E29FC5693}"/>
              </a:ext>
            </a:extLst>
          </p:cNvPr>
          <p:cNvSpPr txBox="1"/>
          <p:nvPr/>
        </p:nvSpPr>
        <p:spPr>
          <a:xfrm>
            <a:off x="3189233" y="5591553"/>
            <a:ext cx="4786615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0070C0"/>
                </a:solidFill>
              </a:rPr>
              <a:t>CAPACITAÇÃO PROFISSIONAL – FERRAMENTAS - SISTEMAS</a:t>
            </a:r>
          </a:p>
        </p:txBody>
      </p:sp>
    </p:spTree>
    <p:extLst>
      <p:ext uri="{BB962C8B-B14F-4D97-AF65-F5344CB8AC3E}">
        <p14:creationId xmlns:p14="http://schemas.microsoft.com/office/powerpoint/2010/main" val="119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72"/>
            <a:ext cx="12192000" cy="6858000"/>
          </a:xfrm>
          <a:prstGeom prst="rect">
            <a:avLst/>
          </a:prstGeom>
        </p:spPr>
      </p:pic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A49F9856-4CC0-8567-5AE7-8011ED1EE0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708233"/>
              </p:ext>
            </p:extLst>
          </p:nvPr>
        </p:nvGraphicFramePr>
        <p:xfrm>
          <a:off x="6096000" y="984906"/>
          <a:ext cx="5123555" cy="4888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CCEA2217-C381-A751-C2E2-E23B996C4234}"/>
              </a:ext>
            </a:extLst>
          </p:cNvPr>
          <p:cNvSpPr txBox="1"/>
          <p:nvPr/>
        </p:nvSpPr>
        <p:spPr>
          <a:xfrm>
            <a:off x="583227" y="1264348"/>
            <a:ext cx="10642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Execução</a:t>
            </a:r>
          </a:p>
          <a:p>
            <a:endParaRPr lang="pt-BR" b="1" dirty="0"/>
          </a:p>
          <a:p>
            <a:r>
              <a:rPr lang="pt-BR" b="1" dirty="0"/>
              <a:t>Gestão</a:t>
            </a:r>
          </a:p>
          <a:p>
            <a:endParaRPr lang="pt-BR" b="1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C23BE1C-6C99-54B4-F444-964D12D87602}"/>
              </a:ext>
            </a:extLst>
          </p:cNvPr>
          <p:cNvSpPr txBox="1"/>
          <p:nvPr/>
        </p:nvSpPr>
        <p:spPr>
          <a:xfrm>
            <a:off x="451174" y="2820502"/>
            <a:ext cx="93846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Apoio</a:t>
            </a:r>
          </a:p>
          <a:p>
            <a:pPr algn="ctr"/>
            <a:endParaRPr lang="pt-BR" b="1" dirty="0"/>
          </a:p>
          <a:p>
            <a:pPr algn="ctr"/>
            <a:r>
              <a:rPr lang="pt-BR" b="1" dirty="0"/>
              <a:t>Suporte</a:t>
            </a:r>
          </a:p>
          <a:p>
            <a:pPr algn="ctr"/>
            <a:r>
              <a:rPr lang="pt-BR" b="1" dirty="0" err="1"/>
              <a:t>Operac</a:t>
            </a:r>
            <a:r>
              <a:rPr lang="pt-BR" b="1" dirty="0"/>
              <a:t>.</a:t>
            </a:r>
          </a:p>
          <a:p>
            <a:pPr algn="ctr"/>
            <a:endParaRPr lang="pt-BR" b="1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591BF0FA-9788-57A5-5A78-9B5AF52693B0}"/>
              </a:ext>
            </a:extLst>
          </p:cNvPr>
          <p:cNvSpPr txBox="1"/>
          <p:nvPr/>
        </p:nvSpPr>
        <p:spPr>
          <a:xfrm>
            <a:off x="489780" y="4215914"/>
            <a:ext cx="9653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pt-BR" b="1" dirty="0"/>
          </a:p>
          <a:p>
            <a:pPr algn="ctr"/>
            <a:r>
              <a:rPr lang="pt-BR" b="1" dirty="0" err="1"/>
              <a:t>Consult</a:t>
            </a:r>
            <a:r>
              <a:rPr lang="pt-BR" b="1" dirty="0"/>
              <a:t>.</a:t>
            </a:r>
          </a:p>
          <a:p>
            <a:pPr algn="ctr"/>
            <a:r>
              <a:rPr lang="pt-BR" b="1" dirty="0"/>
              <a:t>Interna</a:t>
            </a:r>
          </a:p>
          <a:p>
            <a:pPr algn="ctr"/>
            <a:r>
              <a:rPr lang="pt-BR" b="1" dirty="0"/>
              <a:t>Suporte</a:t>
            </a:r>
          </a:p>
          <a:p>
            <a:pPr algn="ctr"/>
            <a:r>
              <a:rPr lang="pt-BR" b="1" dirty="0"/>
              <a:t>técnico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05603B73-EF19-0E42-734E-CD713EC46DD3}"/>
              </a:ext>
            </a:extLst>
          </p:cNvPr>
          <p:cNvGrpSpPr/>
          <p:nvPr/>
        </p:nvGrpSpPr>
        <p:grpSpPr>
          <a:xfrm>
            <a:off x="451174" y="984906"/>
            <a:ext cx="4726887" cy="1534974"/>
            <a:chOff x="1856128" y="-30548"/>
            <a:chExt cx="4535856" cy="1454647"/>
          </a:xfrm>
        </p:grpSpPr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4AA304A7-C30B-906A-6AB2-449944406D6E}"/>
                </a:ext>
              </a:extLst>
            </p:cNvPr>
            <p:cNvSpPr/>
            <p:nvPr/>
          </p:nvSpPr>
          <p:spPr>
            <a:xfrm>
              <a:off x="1856128" y="-30548"/>
              <a:ext cx="4465319" cy="139541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40000"/>
              </a:schemeClr>
            </a:solid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67EB11FC-CDE5-C134-123C-CE2B8E30E20D}"/>
                </a:ext>
              </a:extLst>
            </p:cNvPr>
            <p:cNvSpPr txBox="1"/>
            <p:nvPr/>
          </p:nvSpPr>
          <p:spPr>
            <a:xfrm>
              <a:off x="2107125" y="101710"/>
              <a:ext cx="4284859" cy="13223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45159" tIns="83820" rIns="83820" bIns="8382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b="1" kern="1200" dirty="0">
                  <a:solidFill>
                    <a:srgbClr val="0070C0"/>
                  </a:solidFill>
                </a:rPr>
                <a:t>ÓRGÃO/ENTIDADE/EMPRESA</a:t>
              </a:r>
            </a:p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b="1" kern="1200" dirty="0">
                  <a:solidFill>
                    <a:srgbClr val="0070C0"/>
                  </a:solidFill>
                </a:rPr>
                <a:t>(unidade, grupo, comitê, pessoa)</a:t>
              </a:r>
            </a:p>
          </p:txBody>
        </p:sp>
      </p:grp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A52A8082-DA26-C1AC-DE25-549F6BEE9733}"/>
              </a:ext>
            </a:extLst>
          </p:cNvPr>
          <p:cNvGrpSpPr/>
          <p:nvPr/>
        </p:nvGrpSpPr>
        <p:grpSpPr>
          <a:xfrm>
            <a:off x="451174" y="2722429"/>
            <a:ext cx="4653379" cy="1395412"/>
            <a:chOff x="1924367" y="2112407"/>
            <a:chExt cx="4465319" cy="1395412"/>
          </a:xfrm>
        </p:grpSpPr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E754F10A-C8B9-174D-8B3D-889DF7E72D29}"/>
                </a:ext>
              </a:extLst>
            </p:cNvPr>
            <p:cNvSpPr/>
            <p:nvPr/>
          </p:nvSpPr>
          <p:spPr>
            <a:xfrm>
              <a:off x="1924367" y="2112407"/>
              <a:ext cx="4465319" cy="1395412"/>
            </a:xfrm>
            <a:prstGeom prst="rect">
              <a:avLst/>
            </a:prstGeom>
            <a:solidFill>
              <a:schemeClr val="accent4">
                <a:lumMod val="75000"/>
                <a:alpha val="40000"/>
              </a:schemeClr>
            </a:solid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167ED053-C661-6532-81A5-C59362386FB6}"/>
                </a:ext>
              </a:extLst>
            </p:cNvPr>
            <p:cNvSpPr txBox="1"/>
            <p:nvPr/>
          </p:nvSpPr>
          <p:spPr>
            <a:xfrm>
              <a:off x="1924367" y="2112407"/>
              <a:ext cx="4465319" cy="1395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45159" tIns="83820" rIns="83820" bIns="8382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b="1" kern="1200" dirty="0">
                  <a:solidFill>
                    <a:srgbClr val="0070C0"/>
                  </a:solidFill>
                </a:rPr>
                <a:t>SETORIAL/SECCIONAL</a:t>
              </a:r>
            </a:p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200" b="1" kern="1200" dirty="0">
                  <a:solidFill>
                    <a:srgbClr val="0070C0"/>
                  </a:solidFill>
                </a:rPr>
                <a:t>(indicados/nomeados)</a:t>
              </a:r>
            </a:p>
          </p:txBody>
        </p:sp>
      </p:grp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F3052BAD-1845-A50D-261D-628A0C64CA04}"/>
              </a:ext>
            </a:extLst>
          </p:cNvPr>
          <p:cNvGrpSpPr/>
          <p:nvPr/>
        </p:nvGrpSpPr>
        <p:grpSpPr>
          <a:xfrm>
            <a:off x="545203" y="4460542"/>
            <a:ext cx="4465319" cy="1395412"/>
            <a:chOff x="1924367" y="3869076"/>
            <a:chExt cx="4465319" cy="1395412"/>
          </a:xfrm>
          <a:noFill/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A2F75A92-4ACC-65B4-A0A3-7A85C312CDFA}"/>
                </a:ext>
              </a:extLst>
            </p:cNvPr>
            <p:cNvSpPr/>
            <p:nvPr/>
          </p:nvSpPr>
          <p:spPr>
            <a:xfrm>
              <a:off x="1924367" y="3869076"/>
              <a:ext cx="4465319" cy="1395412"/>
            </a:xfrm>
            <a:prstGeom prst="rect">
              <a:avLst/>
            </a:prstGeom>
            <a:grp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D6788803-19B8-9D26-E2FA-42B949047AB4}"/>
                </a:ext>
              </a:extLst>
            </p:cNvPr>
            <p:cNvSpPr txBox="1"/>
            <p:nvPr/>
          </p:nvSpPr>
          <p:spPr>
            <a:xfrm>
              <a:off x="1924367" y="3869076"/>
              <a:ext cx="4465319" cy="139541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45159" tIns="83820" rIns="83820" bIns="8382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2200" b="1" kern="12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1D94D134-975C-9831-9D06-24D4BA9D2DB0}"/>
              </a:ext>
            </a:extLst>
          </p:cNvPr>
          <p:cNvSpPr txBox="1"/>
          <p:nvPr/>
        </p:nvSpPr>
        <p:spPr>
          <a:xfrm>
            <a:off x="4608339" y="133207"/>
            <a:ext cx="3048055" cy="3416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t-BR" b="1" dirty="0">
                <a:solidFill>
                  <a:srgbClr val="0070C0"/>
                </a:solidFill>
              </a:rPr>
              <a:t>PAPÉIS E RESPONSABILIDADES 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ADFFE70-41AF-ACCD-7C7F-6DF06829B7C0}"/>
              </a:ext>
            </a:extLst>
          </p:cNvPr>
          <p:cNvSpPr txBox="1"/>
          <p:nvPr/>
        </p:nvSpPr>
        <p:spPr>
          <a:xfrm>
            <a:off x="545493" y="4398851"/>
            <a:ext cx="4643191" cy="139830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45159" tIns="83820" rIns="83820" bIns="83820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b="1" kern="1200" dirty="0">
                <a:solidFill>
                  <a:srgbClr val="0070C0"/>
                </a:solidFill>
              </a:rPr>
              <a:t>REDE DE CONTROLE DA GESTÃO MS</a:t>
            </a:r>
          </a:p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b="1" kern="1200" dirty="0">
                <a:solidFill>
                  <a:srgbClr val="0070C0"/>
                </a:solidFill>
              </a:rPr>
              <a:t>(equipe dedicada)</a:t>
            </a:r>
          </a:p>
        </p:txBody>
      </p:sp>
    </p:spTree>
    <p:extLst>
      <p:ext uri="{BB962C8B-B14F-4D97-AF65-F5344CB8AC3E}">
        <p14:creationId xmlns:p14="http://schemas.microsoft.com/office/powerpoint/2010/main" val="173496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1149" y="144937"/>
            <a:ext cx="4047699" cy="776288"/>
          </a:xfrm>
        </p:spPr>
        <p:txBody>
          <a:bodyPr>
            <a:normAutofit/>
          </a:bodyPr>
          <a:lstStyle/>
          <a:p>
            <a:r>
              <a:rPr lang="pt-BR" sz="1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1ª ETAPA – PROCESSOS ESTRUTURANTES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24825AFD-DE57-F28B-64A8-3734456BE7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363946"/>
              </p:ext>
            </p:extLst>
          </p:nvPr>
        </p:nvGraphicFramePr>
        <p:xfrm>
          <a:off x="2825087" y="1380060"/>
          <a:ext cx="5445456" cy="3579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45456">
                  <a:extLst>
                    <a:ext uri="{9D8B030D-6E8A-4147-A177-3AD203B41FA5}">
                      <a16:colId xmlns:a16="http://schemas.microsoft.com/office/drawing/2014/main" val="4236432625"/>
                    </a:ext>
                  </a:extLst>
                </a:gridCol>
              </a:tblGrid>
              <a:tr h="1973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highlight>
                          <a:srgbClr val="DCE6F1"/>
                        </a:highlight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97940926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PROCESSOS ESTRUTURANTES - FIXAÇÃO DOS PILARES DO PIM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53319128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1 - LEGISLAÇÃO E REGULAMENTAÇÃO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50364063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effectLst/>
                        </a:rPr>
                        <a:t>2 - ESTRUTURAÇÃO DA REDE DE CONTROLE INTERNO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06223858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3 - GESTÃO DE RISCOS CORPORATIVOS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3346884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effectLst/>
                        </a:rPr>
                        <a:t>4 - GESTÃO DO AMBIENTE ÉTICO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12383536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4.1 - COMISSÃO DE ÉTICA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12263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effectLst/>
                        </a:rPr>
                        <a:t>4.2 - CÓDIGO DE ÉTICA E CONDUTA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51339936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EEAF6"/>
                          </a:highlight>
                        </a:rPr>
                        <a:t>4.3 – EDUCAÇÃO CONTINUADA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EEAF6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64552234"/>
                  </a:ext>
                </a:extLst>
              </a:tr>
              <a:tr h="311938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5 - CANAL DE DENÚNCIA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01327885"/>
                  </a:ext>
                </a:extLst>
              </a:tr>
              <a:tr h="14188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6 – OUVIDORIA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33306985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7 - PORTAL DA TRANSPARÊNCIA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12614685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8 - SUPERVISÃO E ACOMPANHAMENTO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7110738"/>
                  </a:ext>
                </a:extLst>
              </a:tr>
              <a:tr h="197352">
                <a:tc>
                  <a:txBody>
                    <a:bodyPr/>
                    <a:lstStyle/>
                    <a:p>
                      <a:pPr indent="140335">
                        <a:lnSpc>
                          <a:spcPct val="107000"/>
                        </a:lnSpc>
                      </a:pPr>
                      <a:r>
                        <a:rPr lang="pt-BR" sz="1400" dirty="0">
                          <a:effectLst/>
                        </a:rPr>
                        <a:t>9 - RELATÓRIO PARCIAL - IMPLANTAÇÃO DA 1ª ETAPA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569080"/>
                  </a:ext>
                </a:extLst>
              </a:tr>
              <a:tr h="362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10 - EVENTO INSTITUCIONAL - PREFEITURAS/REDE DE CONTROLE MS /CGE/CGMCG – PRESENCIAL 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39815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776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8" y="136478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17628" y="430920"/>
            <a:ext cx="3911222" cy="776288"/>
          </a:xfrm>
        </p:spPr>
        <p:txBody>
          <a:bodyPr>
            <a:normAutofit/>
          </a:bodyPr>
          <a:lstStyle/>
          <a:p>
            <a:r>
              <a:rPr lang="pt-BR" sz="1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2ª. ETAPA – PROJETO PILOTO – RISCOS 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83A36E41-1FA2-DF5B-D596-AB415F869B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349760"/>
              </p:ext>
            </p:extLst>
          </p:nvPr>
        </p:nvGraphicFramePr>
        <p:xfrm>
          <a:off x="2279177" y="1828800"/>
          <a:ext cx="7001302" cy="3498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01302">
                  <a:extLst>
                    <a:ext uri="{9D8B030D-6E8A-4147-A177-3AD203B41FA5}">
                      <a16:colId xmlns:a16="http://schemas.microsoft.com/office/drawing/2014/main" val="4047483952"/>
                    </a:ext>
                  </a:extLst>
                </a:gridCol>
              </a:tblGrid>
              <a:tr h="249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</a:rPr>
                        <a:t>PROJETO-PILOTO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39904338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1 - MAPEAMENTO DE MACROPROCESSOS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36738107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t-BR" sz="1400" dirty="0">
                          <a:effectLst/>
                        </a:rPr>
                        <a:t>2 - MAPEAMENTO DE RISCOS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6039905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 indent="280670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2.1 -ANÁLISE DE RISCOS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70340534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 indent="280670">
                        <a:lnSpc>
                          <a:spcPct val="107000"/>
                        </a:lnSpc>
                      </a:pPr>
                      <a:r>
                        <a:rPr lang="pt-BR" sz="1400" dirty="0">
                          <a:effectLst/>
                        </a:rPr>
                        <a:t>2.2 - MATRIZ DE RISCOS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97515408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 indent="280670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2.3 - PRIORIZAÇÃO DE RISCOS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56856303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t-BR" sz="1400" dirty="0">
                          <a:effectLst/>
                        </a:rPr>
                        <a:t>3 - MAPEAMENTO DE CONTROLES INTERNOS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5879171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 indent="280670"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3.1 - CONTROLES PRESENTES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7142571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 indent="280670">
                        <a:lnSpc>
                          <a:spcPct val="107000"/>
                        </a:lnSpc>
                      </a:pPr>
                      <a:r>
                        <a:rPr lang="pt-BR" sz="1400" dirty="0">
                          <a:effectLst/>
                        </a:rPr>
                        <a:t>3.2 - CONTROLES RECOMENDÁVEIS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97682830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CE6F1"/>
                          </a:highlight>
                        </a:rPr>
                        <a:t>4 - MATRIZES DE RISCOS - INERENTES E RESIDUAIS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CE6F1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04865720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t-BR" sz="1400" dirty="0">
                          <a:effectLst/>
                        </a:rPr>
                        <a:t>5 - PLANO DE AÇÃO E INSERÇÃO DE RECOMENDAÇÕES NO PNPC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14279831"/>
                  </a:ext>
                </a:extLst>
              </a:tr>
              <a:tr h="24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DEEAF6"/>
                          </a:highlight>
                        </a:rPr>
                        <a:t>6 – RELATÓRIO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highlight>
                          <a:srgbClr val="DEEAF6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62800404"/>
                  </a:ext>
                </a:extLst>
              </a:tr>
              <a:tr h="510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t-BR" sz="1400" dirty="0">
                          <a:effectLst/>
                        </a:rPr>
                        <a:t>7 – PLANEJAMENTO DA EXPANSÃO DO PIM NOS DEMAIS MACROPROCESSOS – ÓRGÃOS MUNICIPAIS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9822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70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sp>
        <p:nvSpPr>
          <p:cNvPr id="8" name="CaixaDeTexto 7"/>
          <p:cNvSpPr txBox="1"/>
          <p:nvPr/>
        </p:nvSpPr>
        <p:spPr>
          <a:xfrm>
            <a:off x="4131257" y="2941334"/>
            <a:ext cx="31566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MEG – Modelo de Excelência</a:t>
            </a:r>
          </a:p>
          <a:p>
            <a:r>
              <a:rPr lang="pt-BR" b="1" dirty="0">
                <a:solidFill>
                  <a:srgbClr val="0070C0"/>
                </a:solidFill>
              </a:rPr>
              <a:t>da Gestão - FNQ </a:t>
            </a:r>
          </a:p>
          <a:p>
            <a:endParaRPr lang="pt-BR" b="1" dirty="0">
              <a:solidFill>
                <a:srgbClr val="0070C0"/>
              </a:solidFill>
            </a:endParaRPr>
          </a:p>
          <a:p>
            <a:r>
              <a:rPr lang="pt-BR" b="1" dirty="0">
                <a:solidFill>
                  <a:srgbClr val="0070C0"/>
                </a:solidFill>
              </a:rPr>
              <a:t>Portaria SEGES/MGI 7.383</a:t>
            </a:r>
          </a:p>
          <a:p>
            <a:endParaRPr lang="pt-BR" b="1" dirty="0">
              <a:solidFill>
                <a:srgbClr val="0070C0"/>
              </a:solidFill>
            </a:endParaRPr>
          </a:p>
        </p:txBody>
      </p:sp>
      <p:pic>
        <p:nvPicPr>
          <p:cNvPr id="6" name="Picture 3" descr="C:\Users\jfarcoverde\AppData\Local\Microsoft\Windows\Temporary Internet Files\Content.IE5\HH1R07OR\umbrella-307749_640[1].png"/>
          <p:cNvPicPr>
            <a:picLocks noGrp="1"/>
          </p:cNvPicPr>
          <p:nvPr>
            <p:ph idx="1"/>
          </p:nvPr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7344">
            <a:off x="2030684" y="572264"/>
            <a:ext cx="2934387" cy="5019568"/>
          </a:xfrm>
          <a:prstGeom prst="rect">
            <a:avLst/>
          </a:prstGeom>
          <a:noFill/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B63F513-D853-6025-3E9F-6C1B0EC4BD68}"/>
              </a:ext>
            </a:extLst>
          </p:cNvPr>
          <p:cNvSpPr txBox="1"/>
          <p:nvPr/>
        </p:nvSpPr>
        <p:spPr>
          <a:xfrm>
            <a:off x="2993532" y="1500044"/>
            <a:ext cx="2425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GESTAOPUBLICAGOV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668514" y="58754"/>
            <a:ext cx="511717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MODELO INSTITUCIONAL – GESTAOPUBLICAGOV.BR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8060744" y="2214937"/>
            <a:ext cx="3006378" cy="25853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0070C0"/>
                </a:solidFill>
              </a:rPr>
              <a:t>1- SENSIBILIZAÇÃO DOS ÓRGÃOS PÚBLICOS</a:t>
            </a:r>
          </a:p>
          <a:p>
            <a:pPr algn="just"/>
            <a:endParaRPr lang="pt-BR" b="1" dirty="0">
              <a:solidFill>
                <a:srgbClr val="0070C0"/>
              </a:solidFill>
            </a:endParaRPr>
          </a:p>
          <a:p>
            <a:pPr algn="just"/>
            <a:r>
              <a:rPr lang="pt-BR" b="1" dirty="0">
                <a:solidFill>
                  <a:srgbClr val="0070C0"/>
                </a:solidFill>
              </a:rPr>
              <a:t>2- ADESÃO AO PROGRAMA</a:t>
            </a:r>
          </a:p>
          <a:p>
            <a:pPr algn="just"/>
            <a:endParaRPr lang="pt-BR" b="1" dirty="0">
              <a:solidFill>
                <a:srgbClr val="0070C0"/>
              </a:solidFill>
            </a:endParaRPr>
          </a:p>
          <a:p>
            <a:pPr algn="just"/>
            <a:r>
              <a:rPr lang="pt-BR" b="1" dirty="0">
                <a:solidFill>
                  <a:srgbClr val="0070C0"/>
                </a:solidFill>
              </a:rPr>
              <a:t>3- ORIENTAÇÃO CONSULTIVA DA REDE NACIONAL</a:t>
            </a:r>
          </a:p>
          <a:p>
            <a:pPr algn="just"/>
            <a:endParaRPr lang="pt-BR" b="1" dirty="0">
              <a:solidFill>
                <a:srgbClr val="0070C0"/>
              </a:solidFill>
            </a:endParaRPr>
          </a:p>
          <a:p>
            <a:pPr algn="just"/>
            <a:r>
              <a:rPr lang="pt-BR" b="1" dirty="0">
                <a:solidFill>
                  <a:srgbClr val="0070C0"/>
                </a:solidFill>
              </a:rPr>
              <a:t>4- ORIENTAÇÃO DO MGI </a:t>
            </a:r>
          </a:p>
        </p:txBody>
      </p:sp>
    </p:spTree>
    <p:extLst>
      <p:ext uri="{BB962C8B-B14F-4D97-AF65-F5344CB8AC3E}">
        <p14:creationId xmlns:p14="http://schemas.microsoft.com/office/powerpoint/2010/main" val="2137648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65793" y="0"/>
            <a:ext cx="2350142" cy="776288"/>
          </a:xfrm>
        </p:spPr>
        <p:txBody>
          <a:bodyPr>
            <a:normAutofit/>
          </a:bodyPr>
          <a:lstStyle/>
          <a:p>
            <a:r>
              <a:rPr lang="pt-BR" sz="1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ESCOPO E PRODUTOS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3BCE354-FE81-BB24-1085-FFB745DC73FB}"/>
              </a:ext>
            </a:extLst>
          </p:cNvPr>
          <p:cNvSpPr txBox="1"/>
          <p:nvPr/>
        </p:nvSpPr>
        <p:spPr>
          <a:xfrm>
            <a:off x="616914" y="2131777"/>
            <a:ext cx="219425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>
                <a:solidFill>
                  <a:srgbClr val="0070C0"/>
                </a:solidFill>
              </a:rPr>
              <a:t>GOVERNANÇA</a:t>
            </a:r>
          </a:p>
          <a:p>
            <a:r>
              <a:rPr lang="pt-BR" sz="1600" b="1" dirty="0">
                <a:solidFill>
                  <a:srgbClr val="0070C0"/>
                </a:solidFill>
              </a:rPr>
              <a:t>ESTRATÉGIAS E PLANOS</a:t>
            </a:r>
          </a:p>
          <a:p>
            <a:r>
              <a:rPr lang="pt-BR" sz="1600" b="1" dirty="0">
                <a:solidFill>
                  <a:srgbClr val="0070C0"/>
                </a:solidFill>
              </a:rPr>
              <a:t>PÚBLICO-ALVO</a:t>
            </a:r>
          </a:p>
          <a:p>
            <a:r>
              <a:rPr lang="pt-BR" sz="1600" b="1" dirty="0">
                <a:solidFill>
                  <a:srgbClr val="0070C0"/>
                </a:solidFill>
              </a:rPr>
              <a:t>SUSTENTABILIDADE</a:t>
            </a:r>
          </a:p>
          <a:p>
            <a:r>
              <a:rPr lang="pt-BR" sz="1600" b="1" dirty="0">
                <a:solidFill>
                  <a:srgbClr val="0070C0"/>
                </a:solidFill>
              </a:rPr>
              <a:t>CAPITAL INTELECTUAL</a:t>
            </a:r>
          </a:p>
          <a:p>
            <a:r>
              <a:rPr lang="pt-BR" sz="1600" b="1" dirty="0">
                <a:solidFill>
                  <a:srgbClr val="0070C0"/>
                </a:solidFill>
              </a:rPr>
              <a:t>PROCESSOS</a:t>
            </a:r>
          </a:p>
          <a:p>
            <a:r>
              <a:rPr lang="pt-BR" sz="1600" b="1" dirty="0">
                <a:solidFill>
                  <a:srgbClr val="0070C0"/>
                </a:solidFill>
              </a:rPr>
              <a:t>VALOR PÚBLICO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F1DFE16-DB58-4325-613B-7624EC53C6EE}"/>
              </a:ext>
            </a:extLst>
          </p:cNvPr>
          <p:cNvSpPr txBox="1"/>
          <p:nvPr/>
        </p:nvSpPr>
        <p:spPr>
          <a:xfrm>
            <a:off x="151830" y="6271911"/>
            <a:ext cx="4638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0070C0"/>
                </a:solidFill>
              </a:rPr>
              <a:t>(*) P.N.P.C. – Programa Nacional de Prevenção à Corrupção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592257E8-D1A7-94EE-F9B6-CA1CDFE92785}"/>
              </a:ext>
            </a:extLst>
          </p:cNvPr>
          <p:cNvSpPr txBox="1"/>
          <p:nvPr/>
        </p:nvSpPr>
        <p:spPr>
          <a:xfrm>
            <a:off x="8437414" y="1516224"/>
            <a:ext cx="289547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b="1" dirty="0">
                <a:solidFill>
                  <a:srgbClr val="0070C0"/>
                </a:solidFill>
              </a:rPr>
              <a:t>PLANEJAMENTO ESTRATÉGICO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CAPACITAÇÃO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CARTA DE SERVIÇOS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CONTROLE SOCIAL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PADRONIZAÇÃO DE PROCESSOS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 TRATAMENTO DOS RISCOS 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CAPITAL INTELECTUAL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ÉTICA E CONDUTA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CONTROLES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PLANOS DE AÇÃO -RESULTADOS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INDICADORES</a:t>
            </a:r>
          </a:p>
          <a:p>
            <a:pPr algn="r"/>
            <a:r>
              <a:rPr lang="pt-BR" sz="1600" b="1" dirty="0">
                <a:solidFill>
                  <a:srgbClr val="0070C0"/>
                </a:solidFill>
              </a:rPr>
              <a:t>GOVERNANÇA</a:t>
            </a:r>
          </a:p>
        </p:txBody>
      </p:sp>
      <p:grpSp>
        <p:nvGrpSpPr>
          <p:cNvPr id="23" name="Agrupar 22">
            <a:extLst>
              <a:ext uri="{FF2B5EF4-FFF2-40B4-BE49-F238E27FC236}">
                <a16:creationId xmlns:a16="http://schemas.microsoft.com/office/drawing/2014/main" id="{4F1AAD85-4B9F-96DC-47A0-7997334639D1}"/>
              </a:ext>
            </a:extLst>
          </p:cNvPr>
          <p:cNvGrpSpPr/>
          <p:nvPr/>
        </p:nvGrpSpPr>
        <p:grpSpPr>
          <a:xfrm>
            <a:off x="4277514" y="706358"/>
            <a:ext cx="2766408" cy="1619732"/>
            <a:chOff x="2803544" y="-989041"/>
            <a:chExt cx="1384856" cy="2972689"/>
          </a:xfrm>
        </p:grpSpPr>
        <p:sp>
          <p:nvSpPr>
            <p:cNvPr id="24" name="Trapezoide 23">
              <a:extLst>
                <a:ext uri="{FF2B5EF4-FFF2-40B4-BE49-F238E27FC236}">
                  <a16:creationId xmlns:a16="http://schemas.microsoft.com/office/drawing/2014/main" id="{2740D2ED-6BC6-86FC-04C4-4483646B8CD5}"/>
                </a:ext>
              </a:extLst>
            </p:cNvPr>
            <p:cNvSpPr/>
            <p:nvPr/>
          </p:nvSpPr>
          <p:spPr>
            <a:xfrm>
              <a:off x="2862377" y="-989041"/>
              <a:ext cx="1261953" cy="2972689"/>
            </a:xfrm>
            <a:prstGeom prst="trapezoid">
              <a:avLst>
                <a:gd name="adj" fmla="val 64570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5" name="Trapezoide 4">
              <a:extLst>
                <a:ext uri="{FF2B5EF4-FFF2-40B4-BE49-F238E27FC236}">
                  <a16:creationId xmlns:a16="http://schemas.microsoft.com/office/drawing/2014/main" id="{7ECD63EA-1BF6-DB48-4F95-5D89770DDC6E}"/>
                </a:ext>
              </a:extLst>
            </p:cNvPr>
            <p:cNvSpPr txBox="1"/>
            <p:nvPr/>
          </p:nvSpPr>
          <p:spPr>
            <a:xfrm>
              <a:off x="2803544" y="-194948"/>
              <a:ext cx="1384856" cy="14260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400" b="1" kern="1200" dirty="0"/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400" b="1" kern="1200" dirty="0"/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>
                  <a:solidFill>
                    <a:schemeClr val="accent1">
                      <a:lumMod val="50000"/>
                    </a:schemeClr>
                  </a:solidFill>
                </a:rPr>
                <a:t>MODELO DE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>
                  <a:solidFill>
                    <a:schemeClr val="accent1">
                      <a:lumMod val="50000"/>
                    </a:schemeClr>
                  </a:solidFill>
                </a:rPr>
                <a:t>EXCELÊNCIA </a:t>
              </a:r>
            </a:p>
          </p:txBody>
        </p:sp>
      </p:grp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89C2350F-69EB-7A12-056F-EDFD62F8D73D}"/>
              </a:ext>
            </a:extLst>
          </p:cNvPr>
          <p:cNvGrpSpPr/>
          <p:nvPr/>
        </p:nvGrpSpPr>
        <p:grpSpPr>
          <a:xfrm>
            <a:off x="3727872" y="2355022"/>
            <a:ext cx="3855230" cy="1044922"/>
            <a:chOff x="1364082" y="2148960"/>
            <a:chExt cx="4135640" cy="1056285"/>
          </a:xfrm>
        </p:grpSpPr>
        <p:sp>
          <p:nvSpPr>
            <p:cNvPr id="27" name="Trapezoide 26">
              <a:extLst>
                <a:ext uri="{FF2B5EF4-FFF2-40B4-BE49-F238E27FC236}">
                  <a16:creationId xmlns:a16="http://schemas.microsoft.com/office/drawing/2014/main" id="{F67DA600-E23D-8A8A-AD54-277D29434FEB}"/>
                </a:ext>
              </a:extLst>
            </p:cNvPr>
            <p:cNvSpPr/>
            <p:nvPr/>
          </p:nvSpPr>
          <p:spPr>
            <a:xfrm>
              <a:off x="1364082" y="2148960"/>
              <a:ext cx="4135640" cy="1056285"/>
            </a:xfrm>
            <a:prstGeom prst="trapezoid">
              <a:avLst>
                <a:gd name="adj" fmla="val 6457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8" name="Trapezoide 8">
              <a:extLst>
                <a:ext uri="{FF2B5EF4-FFF2-40B4-BE49-F238E27FC236}">
                  <a16:creationId xmlns:a16="http://schemas.microsoft.com/office/drawing/2014/main" id="{A782CDF8-5EA5-D41B-E2D5-04703F3C5149}"/>
                </a:ext>
              </a:extLst>
            </p:cNvPr>
            <p:cNvSpPr txBox="1"/>
            <p:nvPr/>
          </p:nvSpPr>
          <p:spPr>
            <a:xfrm>
              <a:off x="2087819" y="2148960"/>
              <a:ext cx="2688166" cy="10562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b="1" dirty="0">
                  <a:solidFill>
                    <a:schemeClr val="accent1">
                      <a:lumMod val="50000"/>
                    </a:schemeClr>
                  </a:solidFill>
                </a:rPr>
                <a:t>REQUISITOS DE GOVERNANÇA</a:t>
              </a:r>
              <a:r>
                <a:rPr lang="pt-BR" sz="1800" b="1" kern="1200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</p:txBody>
        </p: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F569488B-FFC7-DC85-8844-AAD3EAF9BB47}"/>
              </a:ext>
            </a:extLst>
          </p:cNvPr>
          <p:cNvGrpSpPr/>
          <p:nvPr/>
        </p:nvGrpSpPr>
        <p:grpSpPr>
          <a:xfrm>
            <a:off x="3036335" y="3447379"/>
            <a:ext cx="5238304" cy="1078818"/>
            <a:chOff x="682041" y="3202456"/>
            <a:chExt cx="5499723" cy="1056285"/>
          </a:xfrm>
        </p:grpSpPr>
        <p:sp>
          <p:nvSpPr>
            <p:cNvPr id="30" name="Trapezoide 29">
              <a:extLst>
                <a:ext uri="{FF2B5EF4-FFF2-40B4-BE49-F238E27FC236}">
                  <a16:creationId xmlns:a16="http://schemas.microsoft.com/office/drawing/2014/main" id="{5652BB9C-1339-6D6D-1E58-FF41B23948DE}"/>
                </a:ext>
              </a:extLst>
            </p:cNvPr>
            <p:cNvSpPr/>
            <p:nvPr/>
          </p:nvSpPr>
          <p:spPr>
            <a:xfrm>
              <a:off x="682041" y="3202456"/>
              <a:ext cx="5499723" cy="1056285"/>
            </a:xfrm>
            <a:prstGeom prst="trapezoid">
              <a:avLst>
                <a:gd name="adj" fmla="val 64570"/>
              </a:avLst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31" name="Trapezoide 10">
              <a:extLst>
                <a:ext uri="{FF2B5EF4-FFF2-40B4-BE49-F238E27FC236}">
                  <a16:creationId xmlns:a16="http://schemas.microsoft.com/office/drawing/2014/main" id="{140F1E34-C6EB-E3B0-F814-7E30CB6EB7B0}"/>
                </a:ext>
              </a:extLst>
            </p:cNvPr>
            <p:cNvSpPr txBox="1"/>
            <p:nvPr/>
          </p:nvSpPr>
          <p:spPr>
            <a:xfrm>
              <a:off x="1644492" y="3202456"/>
              <a:ext cx="3574820" cy="10562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>
                  <a:solidFill>
                    <a:schemeClr val="bg1"/>
                  </a:solidFill>
                </a:rPr>
                <a:t>RISCOS – AMBIENTAIS E SOCIAIS</a:t>
              </a:r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3A6F1538-5836-57D8-5C59-9401C8E01740}"/>
              </a:ext>
            </a:extLst>
          </p:cNvPr>
          <p:cNvGrpSpPr/>
          <p:nvPr/>
        </p:nvGrpSpPr>
        <p:grpSpPr>
          <a:xfrm>
            <a:off x="2354120" y="4536568"/>
            <a:ext cx="6602733" cy="1083958"/>
            <a:chOff x="0" y="4258742"/>
            <a:chExt cx="6863805" cy="1095520"/>
          </a:xfrm>
        </p:grpSpPr>
        <p:sp>
          <p:nvSpPr>
            <p:cNvPr id="33" name="Trapezoide 32">
              <a:extLst>
                <a:ext uri="{FF2B5EF4-FFF2-40B4-BE49-F238E27FC236}">
                  <a16:creationId xmlns:a16="http://schemas.microsoft.com/office/drawing/2014/main" id="{9FABFD84-16FB-816D-106C-06A9410ED313}"/>
                </a:ext>
              </a:extLst>
            </p:cNvPr>
            <p:cNvSpPr/>
            <p:nvPr/>
          </p:nvSpPr>
          <p:spPr>
            <a:xfrm>
              <a:off x="0" y="4258742"/>
              <a:ext cx="6863805" cy="1056285"/>
            </a:xfrm>
            <a:prstGeom prst="trapezoid">
              <a:avLst>
                <a:gd name="adj" fmla="val 64570"/>
              </a:avLst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34" name="Trapezoide 12">
              <a:extLst>
                <a:ext uri="{FF2B5EF4-FFF2-40B4-BE49-F238E27FC236}">
                  <a16:creationId xmlns:a16="http://schemas.microsoft.com/office/drawing/2014/main" id="{9620907A-9C3D-4AE3-416B-035C9FC08D4C}"/>
                </a:ext>
              </a:extLst>
            </p:cNvPr>
            <p:cNvSpPr txBox="1"/>
            <p:nvPr/>
          </p:nvSpPr>
          <p:spPr>
            <a:xfrm>
              <a:off x="1045933" y="4297977"/>
              <a:ext cx="4461473" cy="10562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b="1" dirty="0">
                  <a:solidFill>
                    <a:schemeClr val="bg1"/>
                  </a:solidFill>
                </a:rPr>
                <a:t>PROCESSOS</a:t>
              </a:r>
              <a:r>
                <a:rPr lang="pt-BR" sz="1400" b="1" kern="1200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80A1786F-FFB7-E66F-7C9E-F01E29FC5693}"/>
              </a:ext>
            </a:extLst>
          </p:cNvPr>
          <p:cNvSpPr txBox="1"/>
          <p:nvPr/>
        </p:nvSpPr>
        <p:spPr>
          <a:xfrm>
            <a:off x="3189233" y="5591553"/>
            <a:ext cx="4786615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0070C0"/>
                </a:solidFill>
              </a:rPr>
              <a:t>CAPACITAÇÃO PROFISSIONAL – FERRAMENTAS - SISTEMAS</a:t>
            </a:r>
          </a:p>
        </p:txBody>
      </p:sp>
    </p:spTree>
    <p:extLst>
      <p:ext uri="{BB962C8B-B14F-4D97-AF65-F5344CB8AC3E}">
        <p14:creationId xmlns:p14="http://schemas.microsoft.com/office/powerpoint/2010/main" val="4274312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744</Words>
  <Application>Microsoft Office PowerPoint</Application>
  <PresentationFormat>Widescreen</PresentationFormat>
  <Paragraphs>237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Times New Roman</vt:lpstr>
      <vt:lpstr>Tema do Office</vt:lpstr>
      <vt:lpstr>Apresentação do PowerPoint</vt:lpstr>
      <vt:lpstr>Apresentação do PowerPoint</vt:lpstr>
      <vt:lpstr>COMPONENTES DO PIM</vt:lpstr>
      <vt:lpstr>ESCOPO E PRODUTOS</vt:lpstr>
      <vt:lpstr>Apresentação do PowerPoint</vt:lpstr>
      <vt:lpstr>1ª ETAPA – PROCESSOS ESTRUTURANTES</vt:lpstr>
      <vt:lpstr>2ª. ETAPA – PROJETO PILOTO – RISCOS </vt:lpstr>
      <vt:lpstr>Apresentação do PowerPoint</vt:lpstr>
      <vt:lpstr>ESCOPO E PRODUTOS</vt:lpstr>
      <vt:lpstr> CONVERGÊNCIAS – INTEGRIDADE  X  GESTÃO</vt:lpstr>
      <vt:lpstr> INCOMPATIBILIDADES – INTEGRIDADE  X  GESTÃO</vt:lpstr>
      <vt:lpstr>REFLEXÕES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 Rezende Lopes</dc:creator>
  <cp:lastModifiedBy>Office</cp:lastModifiedBy>
  <cp:revision>32</cp:revision>
  <dcterms:created xsi:type="dcterms:W3CDTF">2023-10-05T17:39:46Z</dcterms:created>
  <dcterms:modified xsi:type="dcterms:W3CDTF">2024-06-06T18:45:24Z</dcterms:modified>
</cp:coreProperties>
</file>