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71" r:id="rId25"/>
    <p:sldId id="290" r:id="rId26"/>
    <p:sldId id="291" r:id="rId27"/>
    <p:sldId id="276" r:id="rId28"/>
    <p:sldId id="277" r:id="rId29"/>
    <p:sldId id="272" r:id="rId30"/>
    <p:sldId id="273" r:id="rId31"/>
    <p:sldId id="286" r:id="rId32"/>
    <p:sldId id="287" r:id="rId33"/>
    <p:sldId id="288" r:id="rId34"/>
    <p:sldId id="289" r:id="rId35"/>
    <p:sldId id="292" r:id="rId36"/>
    <p:sldId id="280" r:id="rId37"/>
    <p:sldId id="281" r:id="rId38"/>
    <p:sldId id="284" r:id="rId39"/>
    <p:sldId id="285" r:id="rId40"/>
    <p:sldId id="282" r:id="rId41"/>
    <p:sldId id="283" r:id="rId42"/>
    <p:sldId id="293" r:id="rId43"/>
    <p:sldId id="294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4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26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49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54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99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85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1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62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79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92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7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FDF2-BBD7-4D1D-947C-5D975723BE09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F87B-74C7-43E8-95ED-3C8AE256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0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077" t="11061" r="45810" b="31634"/>
          <a:stretch/>
        </p:blipFill>
        <p:spPr>
          <a:xfrm>
            <a:off x="0" y="11003"/>
            <a:ext cx="12192000" cy="68469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862885" y="2759574"/>
            <a:ext cx="10959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EVOLUÇÃO NA GESTÃO DE CONVÊNIOS DE REPASSES DA UNIÃO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388" t="6575" r="6831" b="41944"/>
          <a:stretch/>
        </p:blipFill>
        <p:spPr>
          <a:xfrm>
            <a:off x="0" y="1390919"/>
            <a:ext cx="12218481" cy="54670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777283" y="386366"/>
            <a:ext cx="8925060" cy="58477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MUNICÍPIOS ABAIXO DA MÉDIA NACIONAL – 74,48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492" t="44317" r="7042" b="19609"/>
          <a:stretch/>
        </p:blipFill>
        <p:spPr>
          <a:xfrm>
            <a:off x="0" y="2550017"/>
            <a:ext cx="12218830" cy="43079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777283" y="386366"/>
            <a:ext cx="8925060" cy="58477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MUNICÍPIOS ABAIXO DA MÉDIA NACIONAL – 74,48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119" y="1455158"/>
            <a:ext cx="6954591" cy="70788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NÚMERO DE MUNICÍPIOS - 22</a:t>
            </a:r>
            <a:endParaRPr lang="pt-BR" sz="4000" b="1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2176530" y="5370490"/>
            <a:ext cx="1429555" cy="4893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606085" y="5481781"/>
            <a:ext cx="453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</a:rPr>
              <a:t>ÚLTIMO 55,24 - IDTRU </a:t>
            </a:r>
            <a:endParaRPr lang="pt-BR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965" t="6176" r="6514" b="5707"/>
          <a:stretch/>
        </p:blipFill>
        <p:spPr>
          <a:xfrm>
            <a:off x="-33198" y="0"/>
            <a:ext cx="12253740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2021983" y="3132786"/>
            <a:ext cx="3606086" cy="12460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945487" y="2671121"/>
            <a:ext cx="687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MÉDIA DA AVALIAÇÃO DOS GOVERNOS ESTADUAIS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5087155" y="5628068"/>
            <a:ext cx="1584101" cy="3348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31087" y="5356798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ALTA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2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54" t="5988" r="6937" b="5143"/>
          <a:stretch/>
        </p:blipFill>
        <p:spPr>
          <a:xfrm>
            <a:off x="0" y="0"/>
            <a:ext cx="12238422" cy="68393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3953815" y="939196"/>
            <a:ext cx="2807593" cy="1017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2122869" y="2895823"/>
            <a:ext cx="3996342" cy="13719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396248" y="2422097"/>
            <a:ext cx="679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ESTADO DE MS ACIMA DA MÉDIA NACIONAL – 68,74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61408" y="511122"/>
            <a:ext cx="404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GOVERNO ESTADO DE MS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98" t="5800" r="6198" b="30883"/>
          <a:stretch/>
        </p:blipFill>
        <p:spPr>
          <a:xfrm>
            <a:off x="12459" y="824248"/>
            <a:ext cx="12179541" cy="60337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98490" y="167426"/>
            <a:ext cx="11127347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99"/>
                </a:solidFill>
              </a:rPr>
              <a:t>GOVERNO DE MS – SEGUNDO NACIONAL NO RANKING DOS INDICADORES</a:t>
            </a:r>
            <a:endParaRPr lang="pt-BR" sz="2800" b="1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1493949" y="1455313"/>
            <a:ext cx="1661375" cy="11590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3029" t="21770" r="22569" b="8525"/>
          <a:stretch/>
        </p:blipFill>
        <p:spPr>
          <a:xfrm>
            <a:off x="0" y="689833"/>
            <a:ext cx="12192000" cy="61681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1723622" y="150088"/>
            <a:ext cx="8744755" cy="38869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INVESTIMENTOS GOVERNO FEDERAL E ESTADUAL AOS MUNICÍPIOS DE </a:t>
            </a:r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– 2015 A 2022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923" t="21581" r="22359" b="35581"/>
          <a:stretch/>
        </p:blipFill>
        <p:spPr>
          <a:xfrm>
            <a:off x="0" y="721217"/>
            <a:ext cx="12384954" cy="61367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1723622" y="150088"/>
            <a:ext cx="8744755" cy="38869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INVESTIMENTOS GOVERNO FEDERAL E ESTADUAL AOS MUNICÍPIOS DE </a:t>
            </a:r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– 2015 A 2022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817" t="23461" r="22676" b="8148"/>
          <a:stretch/>
        </p:blipFill>
        <p:spPr>
          <a:xfrm>
            <a:off x="0" y="0"/>
            <a:ext cx="12192000" cy="68380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2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817" t="23273" r="22993" b="41592"/>
          <a:stretch/>
        </p:blipFill>
        <p:spPr>
          <a:xfrm>
            <a:off x="0" y="682581"/>
            <a:ext cx="12201298" cy="61754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1723622" y="150088"/>
            <a:ext cx="8744755" cy="38869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INVESTIMENTOS GOVERNO FEDERAL E ESTADUAL AOS MUNICÍPIOS DE </a:t>
            </a:r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– 2015 A 2022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521" t="21958" r="27958" b="10779"/>
          <a:stretch/>
        </p:blipFill>
        <p:spPr>
          <a:xfrm>
            <a:off x="0" y="902521"/>
            <a:ext cx="12191999" cy="59554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325037" y="208117"/>
            <a:ext cx="7258590" cy="5329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DAS OBRAS DO GOVERNO ESTADUAL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6364" r="4296" b="5518"/>
          <a:stretch/>
        </p:blipFill>
        <p:spPr>
          <a:xfrm>
            <a:off x="0" y="0"/>
            <a:ext cx="12190720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7868992" y="3528811"/>
            <a:ext cx="1996225" cy="22538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29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838" t="26279" r="28275" b="24307"/>
          <a:stretch/>
        </p:blipFill>
        <p:spPr>
          <a:xfrm>
            <a:off x="0" y="772732"/>
            <a:ext cx="12191999" cy="60852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350794" y="105086"/>
            <a:ext cx="7258590" cy="5329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DAS OBRAS DO GOVERNO ESTADUAL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944" t="21769" r="28169" b="10780"/>
          <a:stretch/>
        </p:blipFill>
        <p:spPr>
          <a:xfrm>
            <a:off x="0" y="811369"/>
            <a:ext cx="12192000" cy="604663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350794" y="105086"/>
            <a:ext cx="7258590" cy="5329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DAS OBRAS DO GOVERNO ESTADUAL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0794" y="105086"/>
            <a:ext cx="7258590" cy="5329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DAS OBRAS DO GOVERNO ESTADUAL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8627" t="23486" r="28380" b="22591"/>
          <a:stretch/>
        </p:blipFill>
        <p:spPr>
          <a:xfrm>
            <a:off x="0" y="783428"/>
            <a:ext cx="12192000" cy="60745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12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725" t="30036" r="28275" b="16792"/>
          <a:stretch/>
        </p:blipFill>
        <p:spPr>
          <a:xfrm>
            <a:off x="0" y="772732"/>
            <a:ext cx="12192000" cy="60852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350794" y="105086"/>
            <a:ext cx="7258590" cy="5329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DAS OBRAS DO GOVERNO ESTADUAL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1249" r="83099" b="60381"/>
          <a:stretch/>
        </p:blipFill>
        <p:spPr>
          <a:xfrm>
            <a:off x="4923880" y="-1288"/>
            <a:ext cx="7268120" cy="68592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1668" y="605307"/>
            <a:ext cx="4559121" cy="3108543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AVALIAÇÃO DE MATURIDADE 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algn="ctr"/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DA GESTÃO PÚBLICA NAS 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algn="ctr"/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TRANSFERÊNCIAS DA UNIÃO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1668" y="4546242"/>
            <a:ext cx="4559121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</a:rPr>
              <a:t>MUNICÍPIOS ACIMA DE 50 MIL </a:t>
            </a:r>
          </a:p>
          <a:p>
            <a:pPr algn="ctr"/>
            <a:endParaRPr lang="pt-BR" sz="2400" b="1" dirty="0">
              <a:solidFill>
                <a:srgbClr val="000099"/>
              </a:solidFill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0099"/>
                </a:solidFill>
              </a:rPr>
              <a:t>HABITANTES DE MS</a:t>
            </a:r>
            <a:endParaRPr lang="pt-BR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493" t="17074" r="49929" b="26749"/>
          <a:stretch/>
        </p:blipFill>
        <p:spPr>
          <a:xfrm>
            <a:off x="0" y="19957"/>
            <a:ext cx="12192000" cy="68380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6215" y="502276"/>
            <a:ext cx="194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PRIMEIRO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7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337" t="34734" r="50987" b="13409"/>
          <a:stretch/>
        </p:blipFill>
        <p:spPr>
          <a:xfrm>
            <a:off x="0" y="45266"/>
            <a:ext cx="12191999" cy="68127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706968" y="6104586"/>
            <a:ext cx="477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DE DOURADOS -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456868" y="4584879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0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2" t="16886" r="49928" b="25998"/>
          <a:stretch/>
        </p:blipFill>
        <p:spPr>
          <a:xfrm>
            <a:off x="0" y="10935"/>
            <a:ext cx="12192000" cy="68470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6215" y="502276"/>
            <a:ext cx="194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SEGUNDO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444" t="34358" r="50458" b="13597"/>
          <a:stretch/>
        </p:blipFill>
        <p:spPr>
          <a:xfrm>
            <a:off x="0" y="36332"/>
            <a:ext cx="12192000" cy="68216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825026" y="6143223"/>
            <a:ext cx="477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DE NAVIRAÍ -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456868" y="4584879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3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99" t="16886" r="50246" b="25810"/>
          <a:stretch/>
        </p:blipFill>
        <p:spPr>
          <a:xfrm>
            <a:off x="0" y="24126"/>
            <a:ext cx="12192000" cy="68338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6215" y="502276"/>
            <a:ext cx="194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TERCEIRO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2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5987" r="6514" b="6458"/>
          <a:stretch/>
        </p:blipFill>
        <p:spPr>
          <a:xfrm>
            <a:off x="0" y="45452"/>
            <a:ext cx="12192000" cy="68125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5409128" y="592428"/>
            <a:ext cx="41985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ACESSADO EM 16/06/2022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00766" y="2601533"/>
            <a:ext cx="103030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MÉDIA NACIONAL – ÍNDICE DE DESEMPENHO DAS TRANSFERÊNCIAS DA UNIÃO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4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2" t="34007" r="50352" b="13948"/>
          <a:stretch/>
        </p:blipFill>
        <p:spPr>
          <a:xfrm>
            <a:off x="0" y="23703"/>
            <a:ext cx="12192000" cy="68342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825026" y="6143223"/>
            <a:ext cx="477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DE TRÊS LAGOAS -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7547020" y="4687910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56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070" t="16485" r="49718" b="26586"/>
          <a:stretch/>
        </p:blipFill>
        <p:spPr>
          <a:xfrm>
            <a:off x="0" y="10534"/>
            <a:ext cx="12192000" cy="68474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6215" y="502276"/>
            <a:ext cx="194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QUARTO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05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338" t="34195" r="50669" b="13949"/>
          <a:stretch/>
        </p:blipFill>
        <p:spPr>
          <a:xfrm>
            <a:off x="0" y="28922"/>
            <a:ext cx="12192000" cy="68290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333481" y="5988676"/>
            <a:ext cx="512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DE CAMPO GRANDE -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456868" y="4584879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8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493" t="16697" r="49823" b="26749"/>
          <a:stretch/>
        </p:blipFill>
        <p:spPr>
          <a:xfrm>
            <a:off x="0" y="4598"/>
            <a:ext cx="12192000" cy="68534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6215" y="502276"/>
            <a:ext cx="194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QUINTO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4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126" t="33794" r="50669" b="13786"/>
          <a:stretch/>
        </p:blipFill>
        <p:spPr>
          <a:xfrm>
            <a:off x="0" y="24308"/>
            <a:ext cx="12192000" cy="683369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825026" y="6143223"/>
            <a:ext cx="477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DE PONTA PORÃ -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547020" y="4687910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27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1249" r="83099" b="60381"/>
          <a:stretch/>
        </p:blipFill>
        <p:spPr>
          <a:xfrm>
            <a:off x="4923880" y="-1288"/>
            <a:ext cx="7268120" cy="68592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1668" y="605307"/>
            <a:ext cx="4559121" cy="3108543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AVALIAÇÃO DE MATURIDADE 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algn="ctr"/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DA GESTÃO PÚBLICA NAS 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algn="ctr"/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TRANSFERÊNCIAS DA UNIÃO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1667" y="4662152"/>
            <a:ext cx="4559121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</a:rPr>
              <a:t>GOVERNO DO ESTADO DE MS</a:t>
            </a:r>
            <a:endParaRPr lang="pt-BR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92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070" t="13315" r="50035" b="30883"/>
          <a:stretch/>
        </p:blipFill>
        <p:spPr>
          <a:xfrm>
            <a:off x="0" y="-7818"/>
            <a:ext cx="12192000" cy="68658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50761" y="476518"/>
            <a:ext cx="193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PRIMEIRO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18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127" t="33794" r="50880" b="13973"/>
          <a:stretch/>
        </p:blipFill>
        <p:spPr>
          <a:xfrm>
            <a:off x="0" y="34304"/>
            <a:ext cx="12191999" cy="68236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672883" y="6181860"/>
            <a:ext cx="477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DO IAGRO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482626" y="4649275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57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493" t="16909" r="49613" b="27101"/>
          <a:stretch/>
        </p:blipFill>
        <p:spPr>
          <a:xfrm>
            <a:off x="0" y="41244"/>
            <a:ext cx="12192000" cy="68167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50761" y="476518"/>
            <a:ext cx="193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SEGUNDO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49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233" t="33795" r="50246" b="135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987640" y="6065952"/>
            <a:ext cx="82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DO FUNDO ESPECIAL DA SAÚDE DA SECRETARIA DA SAÚDE DO ESTADO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482626" y="4649275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5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965" t="5988" r="6514" b="6269"/>
          <a:stretch/>
        </p:blipFill>
        <p:spPr>
          <a:xfrm>
            <a:off x="27550" y="24559"/>
            <a:ext cx="12164450" cy="68334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391696" y="811369"/>
            <a:ext cx="623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CONSULTAS POR MUNICÍPIO DA UNIÃO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4687910" y="1334589"/>
            <a:ext cx="1635617" cy="21066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7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388" t="16134" r="49929" b="27876"/>
          <a:stretch/>
        </p:blipFill>
        <p:spPr>
          <a:xfrm>
            <a:off x="0" y="35834"/>
            <a:ext cx="12192000" cy="68221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50761" y="476518"/>
            <a:ext cx="193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TERCEIRO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5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443" t="34571" r="50669" b="13572"/>
          <a:stretch/>
        </p:blipFill>
        <p:spPr>
          <a:xfrm>
            <a:off x="0" y="5520"/>
            <a:ext cx="12192000" cy="68524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025463" y="6130345"/>
            <a:ext cx="61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DA FUNDAÇÃO DO TRABALHO DE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482626" y="4649275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27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76" t="16697" r="49507" b="26937"/>
          <a:stretch/>
        </p:blipFill>
        <p:spPr>
          <a:xfrm>
            <a:off x="0" y="17113"/>
            <a:ext cx="12192000" cy="684088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50761" y="476518"/>
            <a:ext cx="193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QUARTO LUGAR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4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127" t="34735" r="50880" b="13597"/>
          <a:stretch/>
        </p:blipFill>
        <p:spPr>
          <a:xfrm>
            <a:off x="0" y="22276"/>
            <a:ext cx="12192000" cy="68357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025463" y="6130345"/>
            <a:ext cx="61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PONTUAÇÃO DA GESTÃO DA FUNDAÇÃO DE ESPORTES DE MS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7547020" y="4584881"/>
            <a:ext cx="3052293" cy="12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1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98" t="5800" r="6409" b="6833"/>
          <a:stretch/>
        </p:blipFill>
        <p:spPr>
          <a:xfrm>
            <a:off x="13515" y="0"/>
            <a:ext cx="12112371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3644721" y="837127"/>
            <a:ext cx="2665927" cy="1017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2032716" y="3338847"/>
            <a:ext cx="3376411" cy="12508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481848" y="2877182"/>
            <a:ext cx="642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MUNICÍPIO DE MS ACIMA DA MÉDIA NACIONAL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39437" y="575517"/>
            <a:ext cx="251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ESTADO DE MS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9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2" t="6176" r="6725" b="42156"/>
          <a:stretch/>
        </p:blipFill>
        <p:spPr>
          <a:xfrm>
            <a:off x="-19248" y="811369"/>
            <a:ext cx="12171517" cy="60466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596979" y="115910"/>
            <a:ext cx="8628847" cy="58477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MUNICÍPIOS ACIMA DA MÉDIA NACIONAL – 74,48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493" t="6176" r="7253" b="32761"/>
          <a:stretch/>
        </p:blipFill>
        <p:spPr>
          <a:xfrm>
            <a:off x="48370" y="888642"/>
            <a:ext cx="12143630" cy="59693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596979" y="115910"/>
            <a:ext cx="8628847" cy="58477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MUNICÍPIOS ACIMA DA MÉDIA NACIONAL – 74,48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8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916" t="6552" r="6937" b="32950"/>
          <a:stretch/>
        </p:blipFill>
        <p:spPr>
          <a:xfrm>
            <a:off x="44100" y="965915"/>
            <a:ext cx="12147900" cy="58920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596979" y="115910"/>
            <a:ext cx="8628847" cy="58477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MUNICÍPIOS ACIMA DA MÉDIA NACIONAL – 74,48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2" t="6552" r="7254" b="41920"/>
          <a:stretch/>
        </p:blipFill>
        <p:spPr>
          <a:xfrm>
            <a:off x="0" y="765081"/>
            <a:ext cx="12173031" cy="55842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596979" y="115910"/>
            <a:ext cx="8628847" cy="58477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MUNICÍPIOS ACIMA DA MÉDIA NACIONAL – 74,48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4437" t="18201" r="7148" b="78418"/>
          <a:stretch/>
        </p:blipFill>
        <p:spPr>
          <a:xfrm>
            <a:off x="0" y="6413681"/>
            <a:ext cx="12173031" cy="4096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67426" y="1236372"/>
            <a:ext cx="56409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MUNICÍPIOS ACIMA DA MÉDIA - 57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317</Words>
  <Application>Microsoft Office PowerPoint</Application>
  <PresentationFormat>Widescreen</PresentationFormat>
  <Paragraphs>65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EPE</dc:creator>
  <cp:lastModifiedBy>EPE</cp:lastModifiedBy>
  <cp:revision>42</cp:revision>
  <dcterms:created xsi:type="dcterms:W3CDTF">2022-06-16T21:05:54Z</dcterms:created>
  <dcterms:modified xsi:type="dcterms:W3CDTF">2022-06-21T18:10:28Z</dcterms:modified>
</cp:coreProperties>
</file>