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5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9" r:id="rId23"/>
    <p:sldId id="280" r:id="rId24"/>
    <p:sldId id="282" r:id="rId25"/>
    <p:sldId id="283" r:id="rId26"/>
    <p:sldId id="276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0ECE8-2654-47D7-B088-223B9AD5F371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DE207-62DE-4461-8F66-34D03B6EE1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64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-11801475" y="-11799888"/>
            <a:ext cx="11801475" cy="12553951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679450" y="4714875"/>
            <a:ext cx="54292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9" tIns="45725" rIns="91449" bIns="45725" anchor="ctr"/>
          <a:lstStyle/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502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CE4-9CDE-4196-811C-BC7735F61312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18C-604B-4CA9-A3C9-1472401FB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94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CE4-9CDE-4196-811C-BC7735F61312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18C-604B-4CA9-A3C9-1472401FB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2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CE4-9CDE-4196-811C-BC7735F61312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18C-604B-4CA9-A3C9-1472401FB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40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CE4-9CDE-4196-811C-BC7735F61312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18C-604B-4CA9-A3C9-1472401FB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85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CE4-9CDE-4196-811C-BC7735F61312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18C-604B-4CA9-A3C9-1472401FB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04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CE4-9CDE-4196-811C-BC7735F61312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18C-604B-4CA9-A3C9-1472401FB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08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CE4-9CDE-4196-811C-BC7735F61312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18C-604B-4CA9-A3C9-1472401FB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74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CE4-9CDE-4196-811C-BC7735F61312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18C-604B-4CA9-A3C9-1472401FB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85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CE4-9CDE-4196-811C-BC7735F61312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18C-604B-4CA9-A3C9-1472401FB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50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CE4-9CDE-4196-811C-BC7735F61312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18C-604B-4CA9-A3C9-1472401FB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41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5CE4-9CDE-4196-811C-BC7735F61312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118C-604B-4CA9-A3C9-1472401FB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60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5CE4-9CDE-4196-811C-BC7735F61312}" type="datetimeFigureOut">
              <a:rPr lang="pt-BR" smtClean="0"/>
              <a:t>27/07/2022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118C-604B-4CA9-A3C9-1472401FB2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35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3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hyperlink" Target="mailto:luisbataguassu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" y="246309"/>
            <a:ext cx="11256135" cy="63315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656821" y="875352"/>
            <a:ext cx="10818253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700" b="1" dirty="0">
                <a:solidFill>
                  <a:srgbClr val="FF0000"/>
                </a:solidFill>
              </a:rPr>
              <a:t>OFICINA GESTÃO DE CONVÊNIOS E CAPTAÇÃO DE RECURSOS</a:t>
            </a:r>
          </a:p>
        </p:txBody>
      </p:sp>
      <p:pic>
        <p:nvPicPr>
          <p:cNvPr id="410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899" y="4221163"/>
            <a:ext cx="20335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Resultado de imagem para ms gover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03" y="3668590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4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0916" t="15030" r="22042" b="13197"/>
          <a:stretch/>
        </p:blipFill>
        <p:spPr>
          <a:xfrm>
            <a:off x="0" y="9922"/>
            <a:ext cx="12192000" cy="6848078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3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45" y="4086779"/>
            <a:ext cx="3196455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69" y="4086779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 para ms gov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69" y="721217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2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500" t="18552" r="23732" b="5730"/>
          <a:stretch/>
        </p:blipFill>
        <p:spPr>
          <a:xfrm>
            <a:off x="0" y="30538"/>
            <a:ext cx="12191999" cy="6827461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3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7" y="4790310"/>
            <a:ext cx="2270975" cy="56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606" y="4743602"/>
            <a:ext cx="2091897" cy="61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 para ms gov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812" y="3132324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4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0810" t="14631" r="21937" b="7773"/>
          <a:stretch/>
        </p:blipFill>
        <p:spPr>
          <a:xfrm>
            <a:off x="0" y="-5606"/>
            <a:ext cx="12192000" cy="6863606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4340180" y="2331075"/>
            <a:ext cx="7353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MEMBROS DO COMITÊ DE APLICAÇÃO DO MEG</a:t>
            </a:r>
            <a:endParaRPr lang="pt-BR" sz="2800" b="1" dirty="0">
              <a:solidFill>
                <a:srgbClr val="0000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448541" y="283335"/>
            <a:ext cx="144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AGESUL</a:t>
            </a:r>
            <a:endParaRPr lang="pt-BR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0598" t="15031" r="22676" b="28040"/>
          <a:stretch/>
        </p:blipFill>
        <p:spPr>
          <a:xfrm>
            <a:off x="-1656" y="20216"/>
            <a:ext cx="12193655" cy="6837783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7662929" y="5975797"/>
            <a:ext cx="435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</a:rPr>
              <a:t>07 DIRETORIAS REPRESENTADAS</a:t>
            </a:r>
            <a:endParaRPr lang="pt-B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119" t="17637" r="3767" b="5330"/>
          <a:stretch/>
        </p:blipFill>
        <p:spPr>
          <a:xfrm>
            <a:off x="-27957" y="0"/>
            <a:ext cx="12216460" cy="6858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759853" y="90152"/>
            <a:ext cx="676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</a:rPr>
              <a:t>CRONOGRAMA DE APLICAÇÃO DO MEG NA AGESUL</a:t>
            </a:r>
            <a:endParaRPr lang="pt-BR" sz="2400" b="1" dirty="0">
              <a:solidFill>
                <a:srgbClr val="0000FF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57" y="908474"/>
            <a:ext cx="3196455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53" y="2031938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95" y="3760632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9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1" b="11930"/>
          <a:stretch/>
        </p:blipFill>
        <p:spPr>
          <a:xfrm>
            <a:off x="73933" y="0"/>
            <a:ext cx="12118067" cy="6858000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6315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4" b="12094"/>
          <a:stretch/>
        </p:blipFill>
        <p:spPr>
          <a:xfrm>
            <a:off x="25933" y="0"/>
            <a:ext cx="12166068" cy="685799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8297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54547" y="206062"/>
            <a:ext cx="7418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FF"/>
                </a:solidFill>
              </a:rPr>
              <a:t>REUNIÃO DE APLICAÇÃO DO FUNDAMENTO 01 DO MEG NA AGESUL</a:t>
            </a:r>
          </a:p>
          <a:p>
            <a:pPr algn="ctr"/>
            <a:endParaRPr lang="pt-BR" sz="2000" b="1" dirty="0">
              <a:solidFill>
                <a:srgbClr val="0000FF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00FF"/>
                </a:solidFill>
              </a:rPr>
              <a:t>GESTÃO – ALINHAMENTO COM GESTORES</a:t>
            </a:r>
            <a:endParaRPr lang="pt-BR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6366" y="296214"/>
            <a:ext cx="741823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</a:rPr>
              <a:t>REUNIÃO DE APLICAÇÃO DOS FUNDAMENTOS DO MEG NA AGESUL</a:t>
            </a:r>
            <a:endParaRPr lang="pt-BR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5" y="2206594"/>
            <a:ext cx="12127555" cy="4651405"/>
          </a:xfrm>
          <a:prstGeom prst="rect">
            <a:avLst/>
          </a:prstGeom>
          <a:ln w="76200">
            <a:solidFill>
              <a:srgbClr val="0000FF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52578" y="1414854"/>
            <a:ext cx="11686844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</a:rPr>
              <a:t>EXEMPLO DE AVALIAÇÃO DOS FUNDAMENTOS DA GESTÃO DO MEG/TR APÓS APLICAÇÃO</a:t>
            </a:r>
            <a:endParaRPr lang="pt-BR" sz="2400" b="1" dirty="0">
              <a:solidFill>
                <a:srgbClr val="0000FF"/>
              </a:solidFill>
            </a:endParaRPr>
          </a:p>
        </p:txBody>
      </p:sp>
      <p:pic>
        <p:nvPicPr>
          <p:cNvPr id="6" name="Image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14462" b="63612"/>
          <a:stretch>
            <a:fillRect/>
          </a:stretch>
        </p:blipFill>
        <p:spPr bwMode="auto">
          <a:xfrm>
            <a:off x="64445" y="-1443"/>
            <a:ext cx="12192000" cy="10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have direita 3"/>
          <p:cNvSpPr/>
          <p:nvPr/>
        </p:nvSpPr>
        <p:spPr>
          <a:xfrm>
            <a:off x="4816699" y="3193961"/>
            <a:ext cx="837126" cy="2446985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965758" y="4094287"/>
            <a:ext cx="70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00FF"/>
                </a:solidFill>
              </a:rPr>
              <a:t>07</a:t>
            </a:r>
            <a:endParaRPr lang="pt-BR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14462" b="63612"/>
          <a:stretch>
            <a:fillRect/>
          </a:stretch>
        </p:blipFill>
        <p:spPr bwMode="auto">
          <a:xfrm>
            <a:off x="64445" y="-1443"/>
            <a:ext cx="12192000" cy="10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75009" y="1790163"/>
            <a:ext cx="10135673" cy="39703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00CC"/>
                </a:solidFill>
              </a:rPr>
              <a:t>PASSO A PASSO </a:t>
            </a:r>
          </a:p>
          <a:p>
            <a:pPr algn="ctr"/>
            <a:endParaRPr lang="pt-BR" sz="3600" b="1" dirty="0" smtClean="0">
              <a:solidFill>
                <a:srgbClr val="0000CC"/>
              </a:solidFill>
            </a:endParaRPr>
          </a:p>
          <a:p>
            <a:pPr algn="ctr"/>
            <a:endParaRPr lang="pt-BR" sz="3600" b="1" dirty="0">
              <a:solidFill>
                <a:srgbClr val="0000CC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0000CC"/>
                </a:solidFill>
              </a:rPr>
              <a:t>IMPLANTAÇÃO DO MEG/TR </a:t>
            </a:r>
          </a:p>
          <a:p>
            <a:pPr algn="ctr"/>
            <a:endParaRPr lang="pt-BR" sz="3600" b="1" dirty="0">
              <a:solidFill>
                <a:srgbClr val="0000CC"/>
              </a:solidFill>
            </a:endParaRPr>
          </a:p>
          <a:p>
            <a:pPr algn="ctr"/>
            <a:endParaRPr lang="pt-BR" sz="3600" b="1" dirty="0" smtClean="0">
              <a:solidFill>
                <a:srgbClr val="0000CC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0000CC"/>
                </a:solidFill>
              </a:rPr>
              <a:t>NO ESTADO DE MATO GROSSO DO SUL E AGESUL</a:t>
            </a:r>
            <a:endParaRPr lang="pt-BR" sz="3600" b="1" dirty="0">
              <a:solidFill>
                <a:srgbClr val="0000CC"/>
              </a:solidFill>
            </a:endParaRP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67" y="5931235"/>
            <a:ext cx="3196455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050" y="5897649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9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395" t="6176" r="9049" b="14913"/>
          <a:stretch/>
        </p:blipFill>
        <p:spPr>
          <a:xfrm>
            <a:off x="4080" y="7864"/>
            <a:ext cx="12187920" cy="6850136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3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417" y="1335892"/>
            <a:ext cx="2879493" cy="71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7" t="16579" r="58228" b="70753"/>
          <a:stretch>
            <a:fillRect/>
          </a:stretch>
        </p:blipFill>
        <p:spPr bwMode="auto">
          <a:xfrm>
            <a:off x="6944347" y="523815"/>
            <a:ext cx="2412200" cy="65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884868" y="1335892"/>
            <a:ext cx="50098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LINKS PARA ACESSAR O MEG/AGESUL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r="8944" b="64702"/>
          <a:stretch/>
        </p:blipFill>
        <p:spPr>
          <a:xfrm>
            <a:off x="0" y="1673"/>
            <a:ext cx="12165243" cy="2651375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7501" t="11249" r="30175" b="40465"/>
          <a:stretch/>
        </p:blipFill>
        <p:spPr>
          <a:xfrm>
            <a:off x="1" y="2653048"/>
            <a:ext cx="12165242" cy="4204953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21" y="80125"/>
            <a:ext cx="3196455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454" y="2818801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140" y="167426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8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7289" t="5613" r="29648" b="7208"/>
          <a:stretch/>
        </p:blipFill>
        <p:spPr>
          <a:xfrm>
            <a:off x="0" y="5997"/>
            <a:ext cx="12191999" cy="6852003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46" y="161499"/>
            <a:ext cx="3196455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942" y="1838755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Resultado de imagem para ms gov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02" y="3434850"/>
            <a:ext cx="2263628" cy="7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50129" t="10973" r="1212" b="41710"/>
          <a:stretch/>
        </p:blipFill>
        <p:spPr bwMode="auto">
          <a:xfrm>
            <a:off x="0" y="1880314"/>
            <a:ext cx="12191999" cy="4977685"/>
          </a:xfrm>
          <a:prstGeom prst="rect">
            <a:avLst/>
          </a:prstGeom>
          <a:ln w="38100">
            <a:solidFill>
              <a:srgbClr val="0000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1718" y="231820"/>
            <a:ext cx="11848562" cy="1384995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STATUS ATUAL - ENCAMINHAMENTO</a:t>
            </a:r>
          </a:p>
          <a:p>
            <a:pPr algn="ctr"/>
            <a:endParaRPr lang="pt-BR" sz="2800" b="1" dirty="0">
              <a:solidFill>
                <a:srgbClr val="FF0000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AGUARDANDO VALIDAÇÃO EXTERNA, RELATÓRIO FINAL E CERTIFICAÇÃO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52" y="2942305"/>
            <a:ext cx="3196455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52" y="1954296"/>
            <a:ext cx="2949262" cy="7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173" y="6132973"/>
            <a:ext cx="2263628" cy="7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8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64048" t="13166" r="5278" b="8481"/>
          <a:stretch/>
        </p:blipFill>
        <p:spPr bwMode="auto">
          <a:xfrm>
            <a:off x="0" y="1"/>
            <a:ext cx="12191999" cy="6858000"/>
          </a:xfrm>
          <a:prstGeom prst="rect">
            <a:avLst/>
          </a:prstGeom>
          <a:ln w="57150">
            <a:solidFill>
              <a:srgbClr val="0000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856113" y="425002"/>
            <a:ext cx="422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GRÁFICO DA PONTUAÇÃO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2" y="125387"/>
            <a:ext cx="3047499" cy="76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76" y="2751663"/>
            <a:ext cx="2263628" cy="6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576" y="5807123"/>
            <a:ext cx="2263628" cy="7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5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l="50304" t="10822" r="1123" b="1845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 w="38100">
            <a:solidFill>
              <a:srgbClr val="0000CC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529589" y="103032"/>
            <a:ext cx="5460642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CC"/>
                </a:solidFill>
              </a:rPr>
              <a:t>PLANOS DE MELHORIA DA GESTÃO - PMG</a:t>
            </a:r>
            <a:endParaRPr lang="pt-BR" sz="2400" b="1" dirty="0">
              <a:solidFill>
                <a:srgbClr val="0000CC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027313" y="2741851"/>
            <a:ext cx="5937160" cy="646331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ELABORAR CÓDIGO DE ÉTICA E CONDUTA</a:t>
            </a:r>
          </a:p>
          <a:p>
            <a:pPr marL="342900" indent="-342900">
              <a:buAutoNum type="arabicPeriod"/>
            </a:pPr>
            <a:r>
              <a:rPr lang="pt-BR" b="1" dirty="0" smtClean="0">
                <a:solidFill>
                  <a:srgbClr val="FF0000"/>
                </a:solidFill>
              </a:rPr>
              <a:t>CRIAR ROTINA DE ATUALIZAÇÃO DA CARTA DE SERVIÇOS </a:t>
            </a:r>
            <a:endParaRPr lang="pt-BR" b="1" dirty="0">
              <a:solidFill>
                <a:srgbClr val="FF0000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4881093" y="3428999"/>
            <a:ext cx="3876541" cy="2958922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8165207" y="6093578"/>
            <a:ext cx="2575774" cy="52322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EM EXECUÇÃO</a:t>
            </a:r>
            <a:endParaRPr lang="pt-BR" sz="2800" b="1" dirty="0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749" y="4509215"/>
            <a:ext cx="3196455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93" y="970262"/>
            <a:ext cx="2216412" cy="65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Resultado de imagem para ms gov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9" y="3666670"/>
            <a:ext cx="2263628" cy="7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631950" y="5084764"/>
            <a:ext cx="16192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7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7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7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7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pt-BR" altLang="pt-BR" sz="1000" b="1">
                <a:solidFill>
                  <a:srgbClr val="FFFFFF"/>
                </a:solidFill>
                <a:latin typeface="Arial" panose="020B0604020202020204" pitchFamily="34" charset="0"/>
              </a:rPr>
              <a:t>ASSINATURAS</a:t>
            </a: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5911851"/>
            <a:ext cx="5403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108325" y="4133057"/>
            <a:ext cx="5689600" cy="1585912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LUIS CARLOS MORENTE</a:t>
            </a:r>
          </a:p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COORDENADOR ESTADUAL DA REDE </a:t>
            </a:r>
            <a:r>
              <a:rPr lang="pt-BR" altLang="pt-B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MAIS BRASIL/MS</a:t>
            </a:r>
            <a:endParaRPr lang="pt-BR" altLang="pt-BR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hlinkClick r:id="rId4"/>
              </a:rPr>
              <a:t>luisbataguassu@gmail.com</a:t>
            </a:r>
            <a:r>
              <a:rPr lang="pt-BR" altLang="pt-BR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</a:t>
            </a:r>
            <a:endParaRPr lang="pt-BR" altLang="pt-BR" sz="1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>
              <a:spcBef>
                <a:spcPts val="1000"/>
              </a:spcBef>
              <a:buSzPct val="100000"/>
              <a:defRPr/>
            </a:pPr>
            <a:r>
              <a:rPr lang="pt-BR" altLang="pt-B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(67) </a:t>
            </a:r>
            <a:r>
              <a:rPr lang="pt-BR" altLang="pt-B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3318- 5399 e 98472-3586</a:t>
            </a:r>
            <a:endParaRPr lang="pt-BR" altLang="pt-BR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1136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7" y="1075532"/>
            <a:ext cx="4321175" cy="2833688"/>
          </a:xfrm>
          <a:prstGeom prst="rect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673" name="Imagem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14462" b="63612"/>
          <a:stretch>
            <a:fillRect/>
          </a:stretch>
        </p:blipFill>
        <p:spPr bwMode="auto">
          <a:xfrm>
            <a:off x="0" y="5783263"/>
            <a:ext cx="12192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60362" y="258555"/>
            <a:ext cx="4619812" cy="5232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FF"/>
                </a:solidFill>
              </a:rPr>
              <a:t>MUITO OBRIGADO A TODOS</a:t>
            </a:r>
            <a:endParaRPr lang="pt-BR" sz="2800" b="1" dirty="0">
              <a:solidFill>
                <a:srgbClr val="0000FF"/>
              </a:solidFill>
            </a:endParaRPr>
          </a:p>
        </p:txBody>
      </p:sp>
      <p:pic>
        <p:nvPicPr>
          <p:cNvPr id="13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2" y="1773065"/>
            <a:ext cx="2879493" cy="71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7" t="16579" r="58228" b="70753"/>
          <a:stretch>
            <a:fillRect/>
          </a:stretch>
        </p:blipFill>
        <p:spPr bwMode="auto">
          <a:xfrm>
            <a:off x="9043604" y="1773065"/>
            <a:ext cx="2412200" cy="65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294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3732" t="18764" r="14648" b="16416"/>
          <a:stretch/>
        </p:blipFill>
        <p:spPr>
          <a:xfrm>
            <a:off x="-21498" y="0"/>
            <a:ext cx="12199314" cy="685799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698965" y="4365938"/>
            <a:ext cx="9478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00FF"/>
                </a:solidFill>
              </a:rPr>
              <a:t>MEG INCORPORADO AO CONSELHO DE GOVERNANÇA DO GOVERNO DO ESTADO DE MS</a:t>
            </a:r>
            <a:endParaRPr lang="pt-BR" sz="2000" b="1" dirty="0">
              <a:solidFill>
                <a:srgbClr val="0000FF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89" y="1475497"/>
            <a:ext cx="3196455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54" y="0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3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7958" t="15407" r="18768" b="26536"/>
          <a:stretch/>
        </p:blipFill>
        <p:spPr>
          <a:xfrm>
            <a:off x="17378" y="0"/>
            <a:ext cx="12174621" cy="6858000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6735651" y="437882"/>
            <a:ext cx="1828800" cy="8757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4250029" y="4146997"/>
            <a:ext cx="775308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</a:rPr>
              <a:t>COMITÊ ESTADUAL DO MEG INCORPORADO NO CONSELHO DE GOVERNANÇA</a:t>
            </a:r>
            <a:endParaRPr lang="pt-BR" b="1" dirty="0">
              <a:solidFill>
                <a:srgbClr val="0000CC"/>
              </a:solidFill>
            </a:endParaRP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9" y="4952440"/>
            <a:ext cx="3196455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28" y="5112039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esultado de imagem para ms gov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28" y="437882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7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6690" t="15407" r="16127" b="33300"/>
          <a:stretch/>
        </p:blipFill>
        <p:spPr>
          <a:xfrm>
            <a:off x="-5375" y="0"/>
            <a:ext cx="12197375" cy="6858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cxnSp>
        <p:nvCxnSpPr>
          <p:cNvPr id="4" name="Conector de seta reta 3"/>
          <p:cNvCxnSpPr/>
          <p:nvPr/>
        </p:nvCxnSpPr>
        <p:spPr>
          <a:xfrm flipH="1">
            <a:off x="11075831" y="2949262"/>
            <a:ext cx="772732" cy="21250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8075053" y="1442434"/>
            <a:ext cx="3773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</a:rPr>
              <a:t>GOVERNADOR DO ESTADO</a:t>
            </a:r>
            <a:endParaRPr lang="pt-BR" sz="2400" b="1" dirty="0">
              <a:solidFill>
                <a:srgbClr val="0000FF"/>
              </a:solidFill>
            </a:endParaRPr>
          </a:p>
        </p:txBody>
      </p:sp>
      <p:cxnSp>
        <p:nvCxnSpPr>
          <p:cNvPr id="7" name="Conector de seta reta 6"/>
          <p:cNvCxnSpPr>
            <a:stCxn id="5" idx="1"/>
          </p:cNvCxnSpPr>
          <p:nvPr/>
        </p:nvCxnSpPr>
        <p:spPr>
          <a:xfrm flipH="1" flipV="1">
            <a:off x="7482625" y="1673266"/>
            <a:ext cx="592428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89741" y="2627290"/>
            <a:ext cx="4945487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CC"/>
                </a:solidFill>
              </a:rPr>
              <a:t>COMITÊ ESTADUAL DO MEG CONQUISTA ESPAÇO </a:t>
            </a:r>
          </a:p>
          <a:p>
            <a:pPr algn="ctr"/>
            <a:endParaRPr lang="pt-BR" b="1" dirty="0">
              <a:solidFill>
                <a:srgbClr val="0000CC"/>
              </a:solidFill>
            </a:endParaRPr>
          </a:p>
          <a:p>
            <a:pPr algn="ctr"/>
            <a:r>
              <a:rPr lang="pt-BR" b="1" dirty="0" smtClean="0">
                <a:solidFill>
                  <a:srgbClr val="0000CC"/>
                </a:solidFill>
              </a:rPr>
              <a:t>IMPORTANTE NO CONSELHO DE GOVERNANÇA</a:t>
            </a:r>
            <a:endParaRPr lang="pt-BR" b="1" dirty="0">
              <a:solidFill>
                <a:srgbClr val="0000CC"/>
              </a:solidFill>
            </a:endParaRPr>
          </a:p>
        </p:txBody>
      </p:sp>
      <p:pic>
        <p:nvPicPr>
          <p:cNvPr id="8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4" y="1442434"/>
            <a:ext cx="3196455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40" y="3435954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Resultado de imagem para ms gov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08" y="2019132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2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6796" t="15945" r="18239" b="12094"/>
          <a:stretch/>
        </p:blipFill>
        <p:spPr>
          <a:xfrm>
            <a:off x="0" y="19956"/>
            <a:ext cx="12192000" cy="6838044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030310" y="1300766"/>
            <a:ext cx="4507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COMITÊ ESTADUAL DO MEG</a:t>
            </a:r>
            <a:endParaRPr lang="pt-BR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6091" t="15194" r="27218" b="10216"/>
          <a:stretch/>
        </p:blipFill>
        <p:spPr>
          <a:xfrm>
            <a:off x="0" y="13668"/>
            <a:ext cx="12191999" cy="6844332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7001814" y="6246254"/>
            <a:ext cx="5370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CC"/>
                </a:solidFill>
              </a:rPr>
              <a:t>MEMBROS DO COMITÊ ESTADUAL DO MEG/TR</a:t>
            </a:r>
          </a:p>
          <a:p>
            <a:pPr algn="ctr"/>
            <a:r>
              <a:rPr lang="pt-BR" sz="2000" b="1" dirty="0" smtClean="0">
                <a:solidFill>
                  <a:srgbClr val="0000CC"/>
                </a:solidFill>
              </a:rPr>
              <a:t>SECRETÁRIOS DE ESTADO</a:t>
            </a:r>
            <a:endParaRPr lang="pt-BR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38648" y="1442433"/>
            <a:ext cx="8371268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PROJETO PILOTO – IMPLANTAÇÃO DO MEG NA AGESUL</a:t>
            </a:r>
            <a:endParaRPr lang="pt-BR" sz="2800" b="1" dirty="0">
              <a:solidFill>
                <a:srgbClr val="0000FF"/>
              </a:solidFill>
            </a:endParaRPr>
          </a:p>
        </p:txBody>
      </p:sp>
      <p:pic>
        <p:nvPicPr>
          <p:cNvPr id="5" name="Imagem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t="20390" r="14462" b="63612"/>
          <a:stretch>
            <a:fillRect/>
          </a:stretch>
        </p:blipFill>
        <p:spPr bwMode="auto">
          <a:xfrm>
            <a:off x="0" y="-1443"/>
            <a:ext cx="12192000" cy="10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078718" y="2548764"/>
            <a:ext cx="5691127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FF"/>
                </a:solidFill>
              </a:rPr>
              <a:t>METODOLOGIA DE TRABALHO</a:t>
            </a:r>
            <a:endParaRPr lang="pt-BR" sz="3200" b="1" dirty="0">
              <a:solidFill>
                <a:srgbClr val="0000FF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17430" y="3715130"/>
            <a:ext cx="9813702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</a:rPr>
              <a:t>FORMAÇÃO DO COMITÊ TÉCNICO PARA APLICAÇÃO DO MEG/TR</a:t>
            </a:r>
            <a:endParaRPr lang="pt-BR" sz="2800" b="1" dirty="0">
              <a:solidFill>
                <a:srgbClr val="0000FF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80036" y="4959317"/>
            <a:ext cx="6088489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FF"/>
                </a:solidFill>
              </a:rPr>
              <a:t>REUNIÕES DE TRABALHO A DISTÂNCIA</a:t>
            </a:r>
            <a:endParaRPr lang="pt-BR" sz="2800" b="1" dirty="0">
              <a:solidFill>
                <a:srgbClr val="0000FF"/>
              </a:solidFill>
            </a:endParaRPr>
          </a:p>
        </p:txBody>
      </p:sp>
      <p:pic>
        <p:nvPicPr>
          <p:cNvPr id="1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7" y="5804259"/>
            <a:ext cx="3196455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873" y="5816158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8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233" t="14982" r="22676" b="5543"/>
          <a:stretch/>
        </p:blipFill>
        <p:spPr>
          <a:xfrm>
            <a:off x="0" y="15282"/>
            <a:ext cx="12192000" cy="6842718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7302322" y="115910"/>
            <a:ext cx="4984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</a:rPr>
              <a:t>COMITÊ DE APLICAÇÃO DO MEG/TR</a:t>
            </a:r>
            <a:endParaRPr lang="pt-BR" sz="2400" b="1" dirty="0">
              <a:solidFill>
                <a:srgbClr val="0000FF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40" y="4321376"/>
            <a:ext cx="3196455" cy="79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WhatsApp Image 2022-02-18 at 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364" y="4287791"/>
            <a:ext cx="2949262" cy="86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Resultado de imagem para ms gover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13" y="4408677"/>
            <a:ext cx="19478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3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219</Words>
  <Application>Microsoft Office PowerPoint</Application>
  <PresentationFormat>Widescreen</PresentationFormat>
  <Paragraphs>47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EPE</dc:creator>
  <cp:lastModifiedBy>informatica</cp:lastModifiedBy>
  <cp:revision>33</cp:revision>
  <dcterms:created xsi:type="dcterms:W3CDTF">2021-09-30T18:30:31Z</dcterms:created>
  <dcterms:modified xsi:type="dcterms:W3CDTF">2022-07-27T13:33:32Z</dcterms:modified>
</cp:coreProperties>
</file>