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8" r:id="rId4"/>
    <p:sldId id="287" r:id="rId5"/>
    <p:sldId id="288" r:id="rId6"/>
    <p:sldId id="289" r:id="rId7"/>
    <p:sldId id="286" r:id="rId8"/>
    <p:sldId id="290" r:id="rId9"/>
    <p:sldId id="291" r:id="rId10"/>
    <p:sldId id="257" r:id="rId11"/>
    <p:sldId id="259" r:id="rId12"/>
    <p:sldId id="260" r:id="rId13"/>
    <p:sldId id="262" r:id="rId14"/>
    <p:sldId id="263" r:id="rId15"/>
    <p:sldId id="264" r:id="rId16"/>
    <p:sldId id="292" r:id="rId17"/>
    <p:sldId id="293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277" r:id="rId28"/>
    <p:sldId id="283" r:id="rId29"/>
    <p:sldId id="279" r:id="rId30"/>
    <p:sldId id="280" r:id="rId31"/>
    <p:sldId id="281" r:id="rId32"/>
    <p:sldId id="282" r:id="rId33"/>
    <p:sldId id="285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22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6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1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9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07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6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1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5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B7DE-1C75-4E5E-AA8C-A1EFBEB8BF6E}" type="datetimeFigureOut">
              <a:rPr lang="pt-BR" smtClean="0"/>
              <a:t>11/04/2022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80E1-DA1A-4648-AFF7-E4B047849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6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onsultaweb.conab.gov.br/consultas/consultatransparenciapaa.do?method=abrirConsult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luisbataguassu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lataformamaisbrasil/pt-b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29673" y="115910"/>
            <a:ext cx="117326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OFICINA GESTÃO DE CONVÊNIOS E CAPTAÇÃO DE RECURSOS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36" y="4172557"/>
            <a:ext cx="2712068" cy="67653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328758" y="3725244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17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909" t="4885" r="5352" b="5681"/>
          <a:stretch/>
        </p:blipFill>
        <p:spPr>
          <a:xfrm>
            <a:off x="11689" y="-26738"/>
            <a:ext cx="12180311" cy="6884738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17" y="5885447"/>
            <a:ext cx="2712068" cy="67653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8732417" y="2521005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94" y="4396557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>
            <a:off x="6774287" y="4713668"/>
            <a:ext cx="1017431" cy="746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4260761" y="3789118"/>
            <a:ext cx="1599126" cy="782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6774286" y="5885447"/>
            <a:ext cx="1017431" cy="746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350309" y="1523773"/>
            <a:ext cx="825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PROPOSTA CADASTRADA, SELECIONADA E EXECUTADA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705" t="9770" r="5774" b="5494"/>
          <a:stretch/>
        </p:blipFill>
        <p:spPr>
          <a:xfrm>
            <a:off x="0" y="0"/>
            <a:ext cx="12134068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5" y="4494529"/>
            <a:ext cx="2712068" cy="67653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296755" y="370234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2" y="3134427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1416676" y="5602310"/>
            <a:ext cx="1700011" cy="695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8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53" t="9370" r="6514" b="9840"/>
          <a:stretch/>
        </p:blipFill>
        <p:spPr>
          <a:xfrm>
            <a:off x="26058" y="0"/>
            <a:ext cx="12165941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47" y="6052231"/>
            <a:ext cx="2712068" cy="67653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7071043" y="4594503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49" y="5885447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1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859" t="43402" r="6408" b="5118"/>
          <a:stretch/>
        </p:blipFill>
        <p:spPr>
          <a:xfrm>
            <a:off x="0" y="0"/>
            <a:ext cx="12142053" cy="403108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44" y="4946742"/>
            <a:ext cx="2712068" cy="67653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464181" y="4890718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46" y="4890718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91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66" t="5048" r="5774" b="5706"/>
          <a:stretch/>
        </p:blipFill>
        <p:spPr>
          <a:xfrm>
            <a:off x="0" y="0"/>
            <a:ext cx="12106547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 flipV="1">
            <a:off x="3528811" y="4095482"/>
            <a:ext cx="785612" cy="1094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29" y="863541"/>
            <a:ext cx="2712068" cy="67653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273329" y="2073692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26" y="4662153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37138" y="257578"/>
            <a:ext cx="649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PRINCIPAL DIFERENCIAL DA PROPOSTA - DIÁRIAS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4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331" t="5048" r="15810" b="570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7263685" y="437882"/>
            <a:ext cx="1957588" cy="7727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9105364" y="1983346"/>
            <a:ext cx="1453166" cy="860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648" y="5845737"/>
            <a:ext cx="2712068" cy="676538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3786930" y="581890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39" y="5818906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8"/>
          <p:cNvCxnSpPr/>
          <p:nvPr/>
        </p:nvCxnSpPr>
        <p:spPr>
          <a:xfrm flipH="1">
            <a:off x="3228305" y="4754253"/>
            <a:ext cx="2245216" cy="10646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3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119" t="6364" r="4719" b="12094"/>
          <a:stretch/>
        </p:blipFill>
        <p:spPr>
          <a:xfrm>
            <a:off x="15701" y="1"/>
            <a:ext cx="12164451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3000777" y="1599386"/>
            <a:ext cx="77144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VERIFICAR PROPOSTAS QUE FORAM HABILITADAS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000777" y="4198513"/>
            <a:ext cx="3889420" cy="978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233374" y="3541690"/>
            <a:ext cx="562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</a:rPr>
              <a:t>CÓDIGO DO PROGRAMA: 8100020130072</a:t>
            </a:r>
            <a:endParaRPr lang="pt-BR" sz="2400" b="1" dirty="0">
              <a:solidFill>
                <a:srgbClr val="0000CC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10" y="4306685"/>
            <a:ext cx="2712068" cy="676538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5963459" y="2389457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0" y="2442477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53" t="10685" r="5669" b="5330"/>
          <a:stretch/>
        </p:blipFill>
        <p:spPr>
          <a:xfrm>
            <a:off x="0" y="0"/>
            <a:ext cx="12184943" cy="68579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 flipH="1">
            <a:off x="1633469" y="2599473"/>
            <a:ext cx="4123387" cy="5171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H="1">
            <a:off x="6205470" y="5488287"/>
            <a:ext cx="2101403" cy="227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097887" y="2137808"/>
            <a:ext cx="448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CONVÊNIOS FORMALIZADOS - 35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433515" y="5226677"/>
            <a:ext cx="332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BATAGUASSU - MS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55" y="4006177"/>
            <a:ext cx="2712068" cy="676538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201418" y="592811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53" y="2680885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0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493" t="35298" r="6409" b="9087"/>
          <a:stretch/>
        </p:blipFill>
        <p:spPr>
          <a:xfrm>
            <a:off x="16532" y="0"/>
            <a:ext cx="12228752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3" name="Chave direita 2"/>
          <p:cNvSpPr/>
          <p:nvPr/>
        </p:nvSpPr>
        <p:spPr>
          <a:xfrm>
            <a:off x="4597758" y="3412901"/>
            <a:ext cx="2253803" cy="333562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31843" y="90152"/>
            <a:ext cx="2833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MULHERES BENEFICIADAS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2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52" t="48450" r="6092" b="9464"/>
          <a:stretch/>
        </p:blipFill>
        <p:spPr>
          <a:xfrm>
            <a:off x="0" y="0"/>
            <a:ext cx="12192000" cy="3245478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5281" t="48424" r="6621" b="9301"/>
          <a:stretch/>
        </p:blipFill>
        <p:spPr>
          <a:xfrm>
            <a:off x="0" y="3245478"/>
            <a:ext cx="12164306" cy="3612522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44679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547" y="1244905"/>
            <a:ext cx="11668259" cy="5262979"/>
          </a:xfrm>
          <a:prstGeom prst="rect">
            <a:avLst/>
          </a:prstGeom>
          <a:noFill/>
          <a:ln w="3810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CHAMADA PÚBLICA 2013</a:t>
            </a:r>
          </a:p>
          <a:p>
            <a:pPr algn="ctr"/>
            <a:endParaRPr lang="pt-BR" sz="4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4800" b="1" dirty="0" smtClean="0">
                <a:solidFill>
                  <a:srgbClr val="0000CC"/>
                </a:solidFill>
              </a:rPr>
              <a:t>FORTALECIMENTO DE POLÍTICAS </a:t>
            </a:r>
          </a:p>
          <a:p>
            <a:pPr algn="ctr"/>
            <a:endParaRPr lang="pt-BR" sz="4800" b="1" dirty="0">
              <a:solidFill>
                <a:srgbClr val="0000CC"/>
              </a:solidFill>
            </a:endParaRPr>
          </a:p>
          <a:p>
            <a:pPr algn="ctr"/>
            <a:r>
              <a:rPr lang="pt-BR" sz="4800" b="1" dirty="0" smtClean="0">
                <a:solidFill>
                  <a:srgbClr val="0000CC"/>
                </a:solidFill>
              </a:rPr>
              <a:t>PÚBLICAS PARA AS AGRICULTORAS </a:t>
            </a:r>
          </a:p>
          <a:p>
            <a:pPr algn="ctr"/>
            <a:endParaRPr lang="pt-BR" sz="4800" b="1" dirty="0">
              <a:solidFill>
                <a:srgbClr val="0000CC"/>
              </a:solidFill>
            </a:endParaRPr>
          </a:p>
          <a:p>
            <a:pPr algn="ctr"/>
            <a:r>
              <a:rPr lang="pt-BR" sz="4800" b="1" dirty="0" smtClean="0">
                <a:solidFill>
                  <a:srgbClr val="0000CC"/>
                </a:solidFill>
              </a:rPr>
              <a:t>FAMILIARES DE BATAGUASSU</a:t>
            </a:r>
            <a:endParaRPr lang="pt-BR" sz="4800" b="1" dirty="0">
              <a:solidFill>
                <a:srgbClr val="0000CC"/>
              </a:solidFill>
            </a:endParaRPr>
          </a:p>
        </p:txBody>
      </p:sp>
      <p:pic>
        <p:nvPicPr>
          <p:cNvPr id="3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7937"/>
            <a:ext cx="12192000" cy="9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79" y="100039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9" y="156063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704" t="48450" r="7147" b="9276"/>
          <a:stretch/>
        </p:blipFill>
        <p:spPr>
          <a:xfrm>
            <a:off x="0" y="0"/>
            <a:ext cx="12192000" cy="328411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964" t="48474" r="7360" b="9064"/>
          <a:stretch/>
        </p:blipFill>
        <p:spPr>
          <a:xfrm>
            <a:off x="0" y="3322748"/>
            <a:ext cx="12192000" cy="3535251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65825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8" t="48449" r="7148" b="8713"/>
          <a:stretch/>
        </p:blipFill>
        <p:spPr>
          <a:xfrm>
            <a:off x="27677" y="0"/>
            <a:ext cx="12177654" cy="3361386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003591" y="3825025"/>
            <a:ext cx="10225825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ESSAS MULHERES NÃO OPERAVAM EM BANCO ANTES DA EXECUÇÃO DO CONVÊNIO, ATUALMENTE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MANTÉM AS CONTAS PARA OPERAR AS DEMANDAS DAS VENDAS DE PRODUTOS DA AGRICULTURA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FAMILIAR PARA AS POLÍTICAS PÚBLICAS DO PAA E PNAE, AS QUAIS FORAM CAPACITADAS DURANTE A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EXECUÇÃO DO OBJETO EM QUESTÃO</a:t>
            </a:r>
            <a:endParaRPr lang="pt-B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3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387" t="8619" r="7042" b="9652"/>
          <a:stretch/>
        </p:blipFill>
        <p:spPr>
          <a:xfrm>
            <a:off x="0" y="0"/>
            <a:ext cx="12167899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247867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65" t="10521" r="5669" b="14889"/>
          <a:stretch/>
        </p:blipFill>
        <p:spPr>
          <a:xfrm>
            <a:off x="0" y="0"/>
            <a:ext cx="12214396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3721994" y="965915"/>
            <a:ext cx="2537138" cy="296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859887" y="744690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MULHER BENEFICIÁRIA</a:t>
            </a:r>
            <a:endParaRPr lang="pt-BR" b="1" dirty="0">
              <a:solidFill>
                <a:srgbClr val="0000CC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85622" y="4494727"/>
            <a:ext cx="556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CONTA CORRENTE DA BENEFICIÁRIA</a:t>
            </a:r>
            <a:endParaRPr lang="pt-BR" b="1" dirty="0">
              <a:solidFill>
                <a:srgbClr val="0000CC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2485622" y="1944710"/>
            <a:ext cx="3052293" cy="25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705340" y="1705102"/>
            <a:ext cx="387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VALOR DEPOSITADO EM OBTV</a:t>
            </a:r>
            <a:endParaRPr lang="pt-BR" b="1" dirty="0">
              <a:solidFill>
                <a:srgbClr val="0000CC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36393" y="2517406"/>
            <a:ext cx="6207617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AS CONTAS FORAM ABERTAS PARA RECEBER OS VALORES DAS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DIÁRIAS APROVADAS NO PLANO DE TRABALHO E ESTÃO EM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OPERAÇÃO ATÉ HOJE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93" y="4341124"/>
            <a:ext cx="2712068" cy="676538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382456" y="609565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43" y="4285100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0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 l="13404" t="25705" r="34215" b="14107"/>
          <a:stretch>
            <a:fillRect/>
          </a:stretch>
        </p:blipFill>
        <p:spPr bwMode="auto">
          <a:xfrm>
            <a:off x="3547835" y="2384156"/>
            <a:ext cx="8072494" cy="44291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3"/>
          <a:srcRect l="25397" t="26986" r="25397" b="31593"/>
          <a:stretch>
            <a:fillRect/>
          </a:stretch>
        </p:blipFill>
        <p:spPr bwMode="auto">
          <a:xfrm>
            <a:off x="2904957" y="115909"/>
            <a:ext cx="9144000" cy="2073499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 rot="5400000">
            <a:off x="10620197" y="2527032"/>
            <a:ext cx="1143008" cy="857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360122" y="4798080"/>
            <a:ext cx="1304542" cy="176724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457547" y="2955660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" y="5932519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93" y="196889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taguassu.ms.gov.br/news/imagem.php?img=images/post/dsc_0077.jpg&amp;x=880&amp;y=680&amp;q=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676" y="50236"/>
            <a:ext cx="5276045" cy="34013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8" name="Picture 4" descr="http://www.bataguassu.ms.gov.br/userfiles/Image/campones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676" y="3563574"/>
            <a:ext cx="9144000" cy="3143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8882082" y="50237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PROJETO MULHERES</a:t>
            </a:r>
          </a:p>
          <a:p>
            <a:pPr algn="ctr"/>
            <a:endParaRPr lang="pt-BR" sz="2400" b="1" dirty="0">
              <a:solidFill>
                <a:srgbClr val="FF0000"/>
              </a:solidFill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CAMPONESAS</a:t>
            </a:r>
          </a:p>
          <a:p>
            <a:pPr algn="ctr"/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68118" y="2159493"/>
            <a:ext cx="335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PARCERIA</a:t>
            </a:r>
          </a:p>
          <a:p>
            <a:pPr algn="ctr"/>
            <a:r>
              <a:rPr lang="pt-BR" sz="2000" b="1" dirty="0">
                <a:solidFill>
                  <a:srgbClr val="0070C0"/>
                </a:solidFill>
              </a:rPr>
              <a:t> SPM</a:t>
            </a:r>
          </a:p>
          <a:p>
            <a:pPr algn="ctr"/>
            <a:r>
              <a:rPr lang="pt-BR" sz="2000" b="1" dirty="0">
                <a:solidFill>
                  <a:srgbClr val="0070C0"/>
                </a:solidFill>
              </a:rPr>
              <a:t>PRESIDÊNCIA DA REPÚBLICA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24958" y="1334157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CAPACITAÇÃO</a:t>
            </a:r>
          </a:p>
        </p:txBody>
      </p:sp>
      <p:pic>
        <p:nvPicPr>
          <p:cNvPr id="9" name="Imagem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210132" y="1303573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7" y="5328382"/>
            <a:ext cx="2556734" cy="7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" y="3451537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E:\Fotos Kelson\micael\revista\Assistencia com desenvolvimento social\ENTREGA DE ALIMENTOS\conab as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023315"/>
            <a:ext cx="7658191" cy="4834685"/>
          </a:xfrm>
          <a:prstGeom prst="rect">
            <a:avLst/>
          </a:prstGeom>
          <a:noFill/>
        </p:spPr>
      </p:pic>
      <p:pic>
        <p:nvPicPr>
          <p:cNvPr id="191491" name="Picture 3" descr="E:\Fotos Kelson\micael\revista\Assistencia com desenvolvimento social\ENTREGA DE ALIMENTOS\DSC_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90" y="726706"/>
            <a:ext cx="4626348" cy="3071834"/>
          </a:xfrm>
          <a:prstGeom prst="rect">
            <a:avLst/>
          </a:prstGeom>
          <a:noFill/>
        </p:spPr>
      </p:pic>
      <p:pic>
        <p:nvPicPr>
          <p:cNvPr id="191492" name="Picture 4" descr="E:\Fotos Kelson\micael\revista\Assistencia com desenvolvimento social\ENTREGA DE ALIMENTOS\DSC_0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190" y="3739792"/>
            <a:ext cx="4626348" cy="31055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13052" y="128108"/>
            <a:ext cx="8858312" cy="46166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PROGRAMA DE AQUISIÇÃO DA AGRICULTURA FAMILIAR - PAA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23492" y="726706"/>
            <a:ext cx="5732975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ENTREGA DE ALIMENTOS</a:t>
            </a:r>
          </a:p>
          <a:p>
            <a:pPr algn="ctr"/>
            <a:endParaRPr lang="pt-BR" sz="2400" b="1" dirty="0">
              <a:solidFill>
                <a:srgbClr val="0070C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DOAÇÃO – MERENDA E ENTIDADES SOCIAIS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611" y="6351311"/>
            <a:ext cx="10959921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hlinkClick r:id="rId2"/>
              </a:rPr>
              <a:t>https://</a:t>
            </a:r>
            <a:r>
              <a:rPr lang="pt-BR" sz="2000" b="1" dirty="0" smtClean="0">
                <a:hlinkClick r:id="rId2"/>
              </a:rPr>
              <a:t>consultaweb.conab.gov.br/consultas/consultatransparenciapaa.do?method=abrirConsulta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3943" t="5988" r="14226" b="16040"/>
          <a:stretch/>
        </p:blipFill>
        <p:spPr>
          <a:xfrm>
            <a:off x="0" y="-1"/>
            <a:ext cx="12192000" cy="60948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Imagem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657620" y="4912647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69" y="4941612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34" y="5162250"/>
            <a:ext cx="2712068" cy="6765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21228" y="3999577"/>
            <a:ext cx="8052255" cy="52322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POLÍTICA PÚBLICA COM BAIXO DESEMPENHO EM MS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20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106" t="5988" r="14437" b="49483"/>
          <a:stretch/>
        </p:blipFill>
        <p:spPr>
          <a:xfrm>
            <a:off x="-43089" y="0"/>
            <a:ext cx="12235089" cy="4134118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657620" y="4912647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69" y="4941612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34" y="5162250"/>
            <a:ext cx="2712068" cy="67653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10766" y="1697727"/>
            <a:ext cx="245986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EXEMPLO – ANO 2020</a:t>
            </a:r>
            <a:endParaRPr lang="pt-B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2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211" t="6364" r="14120" b="7774"/>
          <a:stretch/>
        </p:blipFill>
        <p:spPr>
          <a:xfrm>
            <a:off x="0" y="15594"/>
            <a:ext cx="12192000" cy="6842406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180767" y="2239144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82" y="5364749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39" y="5459310"/>
            <a:ext cx="2712068" cy="676538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 rot="10800000">
            <a:off x="3484260" y="2537592"/>
            <a:ext cx="1416676" cy="4031087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23269" y="4322302"/>
            <a:ext cx="651241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MUNICÍPIOS BENEFICIADOS EM MS EM 2020 – 20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2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243" y="1487161"/>
            <a:ext cx="11294772" cy="523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CC"/>
                </a:solidFill>
              </a:rPr>
              <a:t>PROJETO EXECUTADO EM BATAGUASSU – MS QUE GARANTIU EFETIVIDADE</a:t>
            </a:r>
            <a:endParaRPr lang="pt-BR" sz="2800" b="1" dirty="0">
              <a:solidFill>
                <a:srgbClr val="0000CC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70726" y="2568367"/>
            <a:ext cx="610458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pt-BR" sz="2800" b="1" dirty="0" smtClean="0">
                <a:solidFill>
                  <a:srgbClr val="0000CC"/>
                </a:solidFill>
              </a:rPr>
              <a:t>NÚMERO DO CONVÊNIO - 785400/2013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58342" y="3597070"/>
            <a:ext cx="897657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CC"/>
                </a:solidFill>
              </a:rPr>
              <a:t>MINISTÉRIO DA MULHER, FAMILIA E DIREITOS HUMANOS</a:t>
            </a:r>
            <a:endParaRPr lang="pt-BR" sz="2800" b="1" dirty="0">
              <a:solidFill>
                <a:srgbClr val="0000C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979" y="4696013"/>
            <a:ext cx="11947301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APOIO AO PROTAGONISMO E FORMAÇÃO DAS MULHERES CAMPONESAS DA AGRICULTURA FAMILIAR DE BATAGUASSU – MS</a:t>
            </a:r>
            <a:endParaRPr lang="pt-BR" b="1" dirty="0">
              <a:solidFill>
                <a:srgbClr val="0000CC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8938" y="5722629"/>
            <a:ext cx="1180134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OS RECURSOS PARA CUSTEAR AS DIÁRIAS DE 100 MULHERES FORAM REPASSADOS VIA OBTV EM TODAS TIVERAM QUE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ABRIR CONTA NO BANCO DO BRASIL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83" y="0"/>
            <a:ext cx="6950299" cy="154675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882" y="333155"/>
            <a:ext cx="2712068" cy="676538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0" y="32606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748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156" t="5801" r="14858" b="13973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3" name="Imagem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274140" y="266222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32" y="1455346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29" y="3776352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838" t="12189" r="14014" b="9652"/>
          <a:stretch/>
        </p:blipFill>
        <p:spPr>
          <a:xfrm>
            <a:off x="0" y="5639"/>
            <a:ext cx="12192000" cy="6852361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818577" y="1857187"/>
            <a:ext cx="439169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AGRICULTORES FAMILIARES BENEFICIADOS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4818577" y="962561"/>
            <a:ext cx="2554846" cy="781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42" y="926011"/>
            <a:ext cx="2949262" cy="6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74" y="6068582"/>
            <a:ext cx="2712068" cy="676538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5688186" y="2339399"/>
            <a:ext cx="377780" cy="9803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57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4472" t="12752" r="15177" b="6646"/>
          <a:stretch/>
        </p:blipFill>
        <p:spPr>
          <a:xfrm>
            <a:off x="0" y="-3598"/>
            <a:ext cx="12191999" cy="686159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3232597" y="4417454"/>
            <a:ext cx="0" cy="15197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047740" y="3876541"/>
            <a:ext cx="25500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</a:rPr>
              <a:t>ENTIDADE BENEFICIADA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5501158" y="870623"/>
            <a:ext cx="2554846" cy="781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42" y="926011"/>
            <a:ext cx="2949262" cy="67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81" y="2617434"/>
            <a:ext cx="2712068" cy="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8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12152" y="4924565"/>
            <a:ext cx="4734983" cy="15859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LUIS CARLOS MORENTE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2"/>
              </a:rPr>
              <a:t>luisbataguassu@gmail.com</a:t>
            </a: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endParaRPr lang="pt-BR" altLang="pt-BR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(67) </a:t>
            </a:r>
            <a:r>
              <a:rPr lang="pt-BR" altLang="pt-B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98472-3586</a:t>
            </a: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45" y="1421175"/>
            <a:ext cx="5837309" cy="3243247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0"/>
            <a:ext cx="12192000" cy="9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66" y="5264936"/>
            <a:ext cx="2712068" cy="697155"/>
          </a:xfrm>
          <a:prstGeom prst="rect">
            <a:avLst/>
          </a:prstGeom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" y="5256999"/>
            <a:ext cx="2985913" cy="8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549" t="5801" r="7887" b="533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630520" y="1081825"/>
            <a:ext cx="56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HISTÓRICO DO PROCESSO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1486" y="0"/>
            <a:ext cx="746422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800" b="1" dirty="0" smtClean="0">
                <a:hlinkClick r:id="rId3"/>
              </a:rPr>
              <a:t>https://www.gov.br/plataformamaisbrasil/pt-br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940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613" t="5801" r="11796" b="6081"/>
          <a:stretch/>
        </p:blipFill>
        <p:spPr>
          <a:xfrm>
            <a:off x="0" y="17675"/>
            <a:ext cx="12192000" cy="6840325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>
            <a:off x="9105363" y="2704563"/>
            <a:ext cx="1210614" cy="1004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55" y="475247"/>
            <a:ext cx="2712068" cy="67653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9453634" y="5948690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1" y="6001710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141" t="5988" r="12323" b="5894"/>
          <a:stretch/>
        </p:blipFill>
        <p:spPr>
          <a:xfrm>
            <a:off x="0" y="25354"/>
            <a:ext cx="12192000" cy="6832646"/>
          </a:xfrm>
          <a:prstGeom prst="rect">
            <a:avLst/>
          </a:prstGeom>
          <a:ln w="57150">
            <a:solidFill>
              <a:srgbClr val="FF3300"/>
            </a:solidFill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2356834" y="3168203"/>
            <a:ext cx="3515932" cy="528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83861"/>
            <a:ext cx="2712068" cy="676538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8295512" y="5011045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41429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380" t="5612" r="5775" b="5518"/>
          <a:stretch/>
        </p:blipFill>
        <p:spPr>
          <a:xfrm>
            <a:off x="-9364" y="-1"/>
            <a:ext cx="12199804" cy="68580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7431110" y="2627290"/>
            <a:ext cx="1558344" cy="10045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H="1">
            <a:off x="7431110" y="6001555"/>
            <a:ext cx="2009104" cy="628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6978203" y="4314422"/>
            <a:ext cx="1558344" cy="10045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4" y="4314422"/>
            <a:ext cx="2712068" cy="676538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5981701" y="149739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4" y="2937205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05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072" t="5612" r="5986" b="12470"/>
          <a:stretch/>
        </p:blipFill>
        <p:spPr>
          <a:xfrm>
            <a:off x="21270" y="0"/>
            <a:ext cx="12187074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4958366" y="6117465"/>
            <a:ext cx="3090930" cy="4507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5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697" t="10882" r="5565" b="7129"/>
          <a:stretch/>
        </p:blipFill>
        <p:spPr>
          <a:xfrm>
            <a:off x="-4920" y="0"/>
            <a:ext cx="12202157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6014434" y="2498501"/>
            <a:ext cx="1803042" cy="3090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H="1">
            <a:off x="4569854" y="3168203"/>
            <a:ext cx="1921098" cy="1137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4569854" y="3642575"/>
            <a:ext cx="181806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414493" y="4304763"/>
            <a:ext cx="1803042" cy="3090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03" y="2752462"/>
            <a:ext cx="2712068" cy="676538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63781" b="63612"/>
          <a:stretch/>
        </p:blipFill>
        <p:spPr bwMode="auto">
          <a:xfrm>
            <a:off x="8893403" y="5010126"/>
            <a:ext cx="2554846" cy="894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43" y="3825270"/>
            <a:ext cx="2686671" cy="7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57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258</Words>
  <Application>Microsoft Office PowerPoint</Application>
  <PresentationFormat>Widescreen</PresentationFormat>
  <Paragraphs>60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EPE</dc:creator>
  <cp:lastModifiedBy>EPE</cp:lastModifiedBy>
  <cp:revision>56</cp:revision>
  <dcterms:created xsi:type="dcterms:W3CDTF">2020-10-26T21:53:53Z</dcterms:created>
  <dcterms:modified xsi:type="dcterms:W3CDTF">2022-04-11T14:35:27Z</dcterms:modified>
</cp:coreProperties>
</file>