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79" r:id="rId11"/>
    <p:sldId id="262" r:id="rId12"/>
    <p:sldId id="266" r:id="rId13"/>
    <p:sldId id="263" r:id="rId14"/>
    <p:sldId id="267" r:id="rId15"/>
    <p:sldId id="275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CFA3-7926-42C2-AFA5-D5588A7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EB29-9E2C-46CE-8D7F-C05A6B2617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83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CFA3-7926-42C2-AFA5-D5588A7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EB29-9E2C-46CE-8D7F-C05A6B2617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34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CFA3-7926-42C2-AFA5-D5588A7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EB29-9E2C-46CE-8D7F-C05A6B2617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58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CFA3-7926-42C2-AFA5-D5588A7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EB29-9E2C-46CE-8D7F-C05A6B2617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80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CFA3-7926-42C2-AFA5-D5588A7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EB29-9E2C-46CE-8D7F-C05A6B2617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10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CFA3-7926-42C2-AFA5-D5588A7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EB29-9E2C-46CE-8D7F-C05A6B2617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82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CFA3-7926-42C2-AFA5-D5588A7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EB29-9E2C-46CE-8D7F-C05A6B2617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77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CFA3-7926-42C2-AFA5-D5588A7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EB29-9E2C-46CE-8D7F-C05A6B2617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05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CFA3-7926-42C2-AFA5-D5588A7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EB29-9E2C-46CE-8D7F-C05A6B2617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51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CFA3-7926-42C2-AFA5-D5588A7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EB29-9E2C-46CE-8D7F-C05A6B2617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94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CFA3-7926-42C2-AFA5-D5588A7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EB29-9E2C-46CE-8D7F-C05A6B2617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59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5CFA3-7926-42C2-AFA5-D5588A7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DEB29-9E2C-46CE-8D7F-C05A6B2617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9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ilto:luisbataguassu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plataformamaisbrasil/pt-b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29673" y="115910"/>
            <a:ext cx="117326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OFICINA GESTÃO DE CONVÊNIOS E CAPTAÇÃO DE RECURSOS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540" y="4149369"/>
            <a:ext cx="2712068" cy="697155"/>
          </a:xfrm>
          <a:prstGeom prst="rect">
            <a:avLst/>
          </a:prstGeom>
        </p:spPr>
      </p:pic>
      <p:pic>
        <p:nvPicPr>
          <p:cNvPr id="5" name="Picture 6" descr="Resultado de imagem para ms governo">
            <a:extLst>
              <a:ext uri="{FF2B5EF4-FFF2-40B4-BE49-F238E27FC236}">
                <a16:creationId xmlns="" xmlns:a16="http://schemas.microsoft.com/office/drawing/2014/main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05" y="3813911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4155" t="12563" r="15704" b="11906"/>
          <a:stretch/>
        </p:blipFill>
        <p:spPr>
          <a:xfrm>
            <a:off x="0" y="20793"/>
            <a:ext cx="12192000" cy="6837207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 flipH="1">
            <a:off x="2949262" y="4971245"/>
            <a:ext cx="1584101" cy="77273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4537655" y="4740412"/>
            <a:ext cx="382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FORA DO AR – 05/05/2022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8134" t="5612" r="11268" b="5331"/>
          <a:stretch/>
        </p:blipFill>
        <p:spPr>
          <a:xfrm>
            <a:off x="0" y="10331"/>
            <a:ext cx="12192000" cy="6847669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 flipH="1">
            <a:off x="8126569" y="2794715"/>
            <a:ext cx="1738648" cy="2871989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5628068" y="617693"/>
            <a:ext cx="2498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PAINEL ANTIGO 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281" t="5988" r="6304" b="8524"/>
          <a:stretch/>
        </p:blipFill>
        <p:spPr>
          <a:xfrm>
            <a:off x="27965" y="-5606"/>
            <a:ext cx="12164035" cy="6863606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179261" y="1635617"/>
            <a:ext cx="118614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ÍNDICE DE DESEMPENHO NA GESTÃO DAS TRANSFERÊNCIAS DA UNIÃO - IDTRU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282" t="5988" r="7782" b="7585"/>
          <a:stretch/>
        </p:blipFill>
        <p:spPr>
          <a:xfrm>
            <a:off x="21810" y="23410"/>
            <a:ext cx="12170189" cy="6834589"/>
          </a:xfrm>
          <a:prstGeom prst="rect">
            <a:avLst/>
          </a:prstGeom>
          <a:ln w="76200">
            <a:solidFill>
              <a:srgbClr val="FF3300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 flipV="1">
            <a:off x="5280338" y="5280339"/>
            <a:ext cx="1532586" cy="64393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4391696" y="5100034"/>
            <a:ext cx="136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ALTA</a:t>
            </a:r>
            <a:endParaRPr lang="pt-BR" sz="2800" b="1" dirty="0">
              <a:solidFill>
                <a:srgbClr val="FF000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9865217" y="5911403"/>
            <a:ext cx="1081825" cy="167425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76183" y="1551513"/>
            <a:ext cx="118614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ÍNDICE DE DESEMPENHO NA GESTÃO DAS TRANSFERÊNCIAS DA UNIÃO - IDTRU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816" y="894320"/>
            <a:ext cx="2239022" cy="6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Resultado de imagem para ms governo">
            <a:extLst>
              <a:ext uri="{FF2B5EF4-FFF2-40B4-BE49-F238E27FC236}">
                <a16:creationId xmlns="" xmlns:a16="http://schemas.microsoft.com/office/drawing/2014/main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589" y="927299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3" y="2055388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282" t="10685" r="7570" b="5894"/>
          <a:stretch/>
        </p:blipFill>
        <p:spPr>
          <a:xfrm>
            <a:off x="-2176" y="0"/>
            <a:ext cx="12180543" cy="6858000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8809150" y="3837904"/>
            <a:ext cx="30394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MS - IDTRU – 73,70</a:t>
            </a:r>
            <a:endParaRPr lang="pt-BR" sz="2800" b="1" dirty="0">
              <a:solidFill>
                <a:srgbClr val="FF0000"/>
              </a:solidFill>
            </a:endParaRPr>
          </a:p>
        </p:txBody>
      </p:sp>
      <p:cxnSp>
        <p:nvCxnSpPr>
          <p:cNvPr id="5" name="Conector de seta reta 4"/>
          <p:cNvCxnSpPr>
            <a:stCxn id="3" idx="1"/>
          </p:cNvCxnSpPr>
          <p:nvPr/>
        </p:nvCxnSpPr>
        <p:spPr>
          <a:xfrm flipH="1">
            <a:off x="7778839" y="4099514"/>
            <a:ext cx="1030311" cy="575517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321973" y="2112135"/>
            <a:ext cx="30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MÉDIA ESTADUAL NACIONAL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7374" y="1264927"/>
            <a:ext cx="118614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ÍNDICE DE DESEMPENHO NA GESTÃO DAS TRANSFERÊNCIAS DA UNIÃO - IDTRU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54" y="554202"/>
            <a:ext cx="2239022" cy="6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Resultado de imagem para ms governo">
            <a:extLst>
              <a:ext uri="{FF2B5EF4-FFF2-40B4-BE49-F238E27FC236}">
                <a16:creationId xmlns="" xmlns:a16="http://schemas.microsoft.com/office/drawing/2014/main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307" y="540479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31" y="2112135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-1" t="23461" r="87578" b="25434"/>
          <a:stretch/>
        </p:blipFill>
        <p:spPr>
          <a:xfrm>
            <a:off x="-8143" y="4256"/>
            <a:ext cx="3974836" cy="685374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21582" r="87324" b="25246"/>
          <a:stretch/>
        </p:blipFill>
        <p:spPr>
          <a:xfrm>
            <a:off x="3966693" y="0"/>
            <a:ext cx="4250028" cy="685374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t="22922" r="87324" b="24658"/>
          <a:stretch/>
        </p:blipFill>
        <p:spPr>
          <a:xfrm>
            <a:off x="8216721" y="0"/>
            <a:ext cx="3975279" cy="68570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160986" y="798490"/>
            <a:ext cx="118614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ÍNDICE DE DESEMPENHO NA GESTÃO DAS TRANSFERÊNCIAS DA UNIÃO - IDTRU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28799" y="1321710"/>
            <a:ext cx="85258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0CC"/>
                </a:solidFill>
              </a:rPr>
              <a:t>GOVERNO DE MS – 2º LUGAR NO RANKING NACIONAL</a:t>
            </a:r>
            <a:endParaRPr lang="pt-BR" sz="2800" b="1" dirty="0">
              <a:solidFill>
                <a:srgbClr val="0000CC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1236372" y="2009104"/>
            <a:ext cx="1712890" cy="6053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3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6927" r="2395" b="7585"/>
          <a:stretch/>
        </p:blipFill>
        <p:spPr>
          <a:xfrm>
            <a:off x="0" y="0"/>
            <a:ext cx="12187772" cy="6857999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5009883" y="4365939"/>
            <a:ext cx="5228822" cy="523220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MÉDIA IDTRV MUNICÍPIOS DE MS</a:t>
            </a:r>
            <a:endParaRPr lang="pt-B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H="1" flipV="1">
            <a:off x="1944710" y="4262907"/>
            <a:ext cx="2781836" cy="364642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63165" y="244699"/>
            <a:ext cx="118614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ÍNDICE DE DESEMPENHO NA GESTÃO DAS TRANSFERÊNCIAS DA UNIÃO - IDTRU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526" y="5538121"/>
            <a:ext cx="2239022" cy="6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Resultado de imagem para ms governo">
            <a:extLst>
              <a:ext uri="{FF2B5EF4-FFF2-40B4-BE49-F238E27FC236}">
                <a16:creationId xmlns="" xmlns:a16="http://schemas.microsoft.com/office/drawing/2014/main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996" y="5538121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55" y="5574759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8491" y="147776"/>
            <a:ext cx="8744756" cy="523220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RANKING DAS AVALIAÇÕES DO IDTRU MUNICÍPIOS DE MS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16322" r="69577" b="31634"/>
          <a:stretch/>
        </p:blipFill>
        <p:spPr>
          <a:xfrm>
            <a:off x="0" y="798490"/>
            <a:ext cx="5965381" cy="605951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t="16697" r="68944" b="32386"/>
          <a:stretch/>
        </p:blipFill>
        <p:spPr>
          <a:xfrm>
            <a:off x="5991147" y="775200"/>
            <a:ext cx="6200854" cy="6082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330558" y="1506828"/>
            <a:ext cx="118614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ÍNDICE DE DESEMPENHO NA GESTÃO DAS TRANSFERÊNCIAS DA UNIÃO - IDTRU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63" y="813029"/>
            <a:ext cx="2239022" cy="6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esultado de imagem para ms governo">
            <a:extLst>
              <a:ext uri="{FF2B5EF4-FFF2-40B4-BE49-F238E27FC236}">
                <a16:creationId xmlns="" xmlns:a16="http://schemas.microsoft.com/office/drawing/2014/main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239" y="6474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66" y="830290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6134" r="69577" b="32573"/>
          <a:stretch/>
        </p:blipFill>
        <p:spPr>
          <a:xfrm>
            <a:off x="3821" y="-1"/>
            <a:ext cx="6487131" cy="685800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17073" r="68732" b="32010"/>
          <a:stretch/>
        </p:blipFill>
        <p:spPr>
          <a:xfrm>
            <a:off x="6490952" y="-12472"/>
            <a:ext cx="5701048" cy="687047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906" y="733725"/>
            <a:ext cx="2239022" cy="6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esultado de imagem para ms governo">
            <a:extLst>
              <a:ext uri="{FF2B5EF4-FFF2-40B4-BE49-F238E27FC236}">
                <a16:creationId xmlns="" xmlns:a16="http://schemas.microsoft.com/office/drawing/2014/main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51" y="733725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52" y="749215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6698" r="69366" b="32574"/>
          <a:stretch/>
        </p:blipFill>
        <p:spPr>
          <a:xfrm>
            <a:off x="0" y="-28867"/>
            <a:ext cx="6065949" cy="688686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16722" r="69789" b="31610"/>
          <a:stretch/>
        </p:blipFill>
        <p:spPr>
          <a:xfrm>
            <a:off x="6065949" y="-8421"/>
            <a:ext cx="6113344" cy="686642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574" y="798119"/>
            <a:ext cx="2239022" cy="6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esultado de imagem para ms governo">
            <a:extLst>
              <a:ext uri="{FF2B5EF4-FFF2-40B4-BE49-F238E27FC236}">
                <a16:creationId xmlns="" xmlns:a16="http://schemas.microsoft.com/office/drawing/2014/main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23" y="784396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65" y="798119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6576" r="1233" b="7373"/>
          <a:stretch/>
        </p:blipFill>
        <p:spPr>
          <a:xfrm>
            <a:off x="0" y="0"/>
            <a:ext cx="12131899" cy="6858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1275009" y="2782669"/>
            <a:ext cx="9800822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00CC"/>
                </a:solidFill>
              </a:rPr>
              <a:t>NOVO PORTAL +BRASIL E PAINEL DE INDICADORES</a:t>
            </a:r>
            <a:endParaRPr lang="pt-BR" sz="3600" b="1" dirty="0">
              <a:solidFill>
                <a:srgbClr val="0000CC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5177307" y="3570668"/>
            <a:ext cx="1468192" cy="18513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634" y="800091"/>
            <a:ext cx="2239022" cy="6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esultado de imagem para ms governo">
            <a:extLst>
              <a:ext uri="{FF2B5EF4-FFF2-40B4-BE49-F238E27FC236}">
                <a16:creationId xmlns="" xmlns:a16="http://schemas.microsoft.com/office/drawing/2014/main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88" y="748576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22" y="3819799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16697" r="69049" b="31447"/>
          <a:stretch/>
        </p:blipFill>
        <p:spPr>
          <a:xfrm>
            <a:off x="0" y="27824"/>
            <a:ext cx="6065950" cy="68301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t="16322" r="68732" b="37122"/>
          <a:stretch/>
        </p:blipFill>
        <p:spPr>
          <a:xfrm>
            <a:off x="6126584" y="1"/>
            <a:ext cx="6069895" cy="685799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664" y="914030"/>
            <a:ext cx="2239022" cy="6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esultado de imagem para ms governo">
            <a:extLst>
              <a:ext uri="{FF2B5EF4-FFF2-40B4-BE49-F238E27FC236}">
                <a16:creationId xmlns="" xmlns:a16="http://schemas.microsoft.com/office/drawing/2014/main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34" y="900307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36" y="681773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6322" r="68838" b="32198"/>
          <a:stretch/>
        </p:blipFill>
        <p:spPr>
          <a:xfrm>
            <a:off x="0" y="51515"/>
            <a:ext cx="8203842" cy="6858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428" y="630694"/>
            <a:ext cx="2239022" cy="6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esultado de imagem para ms governo">
            <a:extLst>
              <a:ext uri="{FF2B5EF4-FFF2-40B4-BE49-F238E27FC236}">
                <a16:creationId xmlns="" xmlns:a16="http://schemas.microsoft.com/office/drawing/2014/main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133" y="4752876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5" y="2549209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6509" r="9261" b="58690"/>
          <a:stretch/>
        </p:blipFill>
        <p:spPr>
          <a:xfrm>
            <a:off x="39524" y="1043189"/>
            <a:ext cx="12152476" cy="287198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37711" t="19704" r="423" b="58877"/>
          <a:stretch/>
        </p:blipFill>
        <p:spPr>
          <a:xfrm>
            <a:off x="6484" y="4005328"/>
            <a:ext cx="12174210" cy="285267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2123311" y="141668"/>
            <a:ext cx="7984901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00CC"/>
                </a:solidFill>
              </a:rPr>
              <a:t>INDICADORES AVALIADOS DO IDTRV</a:t>
            </a:r>
            <a:endParaRPr lang="pt-BR" sz="4000" b="1" dirty="0">
              <a:solidFill>
                <a:srgbClr val="0000CC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2009104" y="2021983"/>
            <a:ext cx="1197735" cy="15197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114" y="1093856"/>
            <a:ext cx="2239022" cy="52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Resultado de imagem para ms governo">
            <a:extLst>
              <a:ext uri="{FF2B5EF4-FFF2-40B4-BE49-F238E27FC236}">
                <a16:creationId xmlns="" xmlns:a16="http://schemas.microsoft.com/office/drawing/2014/main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5" y="1157432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0" y="1151810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706090" y="5065441"/>
            <a:ext cx="4734983" cy="1181991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ts val="1000"/>
              </a:spcBef>
              <a:buSzPct val="100000"/>
              <a:defRPr/>
            </a:pPr>
            <a:r>
              <a:rPr lang="pt-BR" altLang="pt-BR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LUIS CARLOS MORENTE</a:t>
            </a:r>
          </a:p>
          <a:p>
            <a:pPr algn="ctr">
              <a:spcBef>
                <a:spcPts val="1000"/>
              </a:spcBef>
              <a:buSzPct val="100000"/>
              <a:defRPr/>
            </a:pPr>
            <a:r>
              <a:rPr lang="pt-BR" altLang="pt-BR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hlinkClick r:id="rId2"/>
              </a:rPr>
              <a:t>luisbataguassu@gmail.com</a:t>
            </a:r>
            <a:r>
              <a:rPr lang="pt-BR" altLang="pt-BR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</a:t>
            </a:r>
            <a:endParaRPr lang="pt-BR" altLang="pt-BR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ts val="1000"/>
              </a:spcBef>
              <a:buSzPct val="100000"/>
              <a:defRPr/>
            </a:pPr>
            <a:r>
              <a:rPr lang="pt-BR" altLang="pt-BR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(67) </a:t>
            </a:r>
            <a:r>
              <a:rPr lang="pt-BR" altLang="pt-BR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98472-3586</a:t>
            </a:r>
            <a:endParaRPr lang="pt-BR" altLang="pt-BR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08" y="333374"/>
            <a:ext cx="6608914" cy="4333914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54" y="1390548"/>
            <a:ext cx="2239022" cy="6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esultado de imagem para ms governo">
            <a:extLst>
              <a:ext uri="{FF2B5EF4-FFF2-40B4-BE49-F238E27FC236}">
                <a16:creationId xmlns="" xmlns:a16="http://schemas.microsoft.com/office/drawing/2014/main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634" y="5422577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4" y="5318167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549" t="5801" r="7887" b="533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807594" y="1056068"/>
            <a:ext cx="5306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NOVO PORTAL +BRASIL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81486" y="0"/>
            <a:ext cx="746422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2800" b="1" dirty="0" smtClean="0">
                <a:hlinkClick r:id="rId3"/>
              </a:rPr>
              <a:t>https://www.gov.br/plataformamaisbrasil/pt-br</a:t>
            </a:r>
            <a:r>
              <a:rPr lang="pt-BR" sz="2800" b="1" dirty="0" smtClean="0"/>
              <a:t>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1983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9613" t="5801" r="11796" b="6081"/>
          <a:stretch/>
        </p:blipFill>
        <p:spPr>
          <a:xfrm>
            <a:off x="0" y="17675"/>
            <a:ext cx="12192000" cy="6840325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>
            <a:off x="9105363" y="2704563"/>
            <a:ext cx="1210614" cy="10045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23" y="540542"/>
            <a:ext cx="2239022" cy="6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esultado de imagem para ms governo">
            <a:extLst>
              <a:ext uri="{FF2B5EF4-FFF2-40B4-BE49-F238E27FC236}">
                <a16:creationId xmlns="" xmlns:a16="http://schemas.microsoft.com/office/drawing/2014/main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02" y="526819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0" y="2694295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0141" t="5988" r="12323" b="5894"/>
          <a:stretch/>
        </p:blipFill>
        <p:spPr>
          <a:xfrm>
            <a:off x="0" y="25354"/>
            <a:ext cx="12192000" cy="6832646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sp>
        <p:nvSpPr>
          <p:cNvPr id="3" name="Chave direita 2"/>
          <p:cNvSpPr/>
          <p:nvPr/>
        </p:nvSpPr>
        <p:spPr>
          <a:xfrm>
            <a:off x="2614412" y="2678806"/>
            <a:ext cx="2112135" cy="4056845"/>
          </a:xfrm>
          <a:prstGeom prst="rightBrac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02" y="2231265"/>
            <a:ext cx="2239022" cy="6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esultado de imagem para ms governo">
            <a:extLst>
              <a:ext uri="{FF2B5EF4-FFF2-40B4-BE49-F238E27FC236}">
                <a16:creationId xmlns="" xmlns:a16="http://schemas.microsoft.com/office/drawing/2014/main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08" y="5693033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80" y="3832671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9930" t="5988" r="12430" b="7773"/>
          <a:stretch/>
        </p:blipFill>
        <p:spPr>
          <a:xfrm>
            <a:off x="0" y="9987"/>
            <a:ext cx="12192000" cy="6848013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sp>
        <p:nvSpPr>
          <p:cNvPr id="3" name="Chave direita 2"/>
          <p:cNvSpPr/>
          <p:nvPr/>
        </p:nvSpPr>
        <p:spPr>
          <a:xfrm>
            <a:off x="7031865" y="1687134"/>
            <a:ext cx="2112135" cy="4984123"/>
          </a:xfrm>
          <a:prstGeom prst="rightBrac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54" y="1390548"/>
            <a:ext cx="2239022" cy="6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esultado de imagem para ms governo">
            <a:extLst>
              <a:ext uri="{FF2B5EF4-FFF2-40B4-BE49-F238E27FC236}">
                <a16:creationId xmlns="" xmlns:a16="http://schemas.microsoft.com/office/drawing/2014/main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563" y="5096375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634" y="3058621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0880" t="6176" r="13064" b="5894"/>
          <a:stretch/>
        </p:blipFill>
        <p:spPr>
          <a:xfrm>
            <a:off x="0" y="31555"/>
            <a:ext cx="12191999" cy="6826445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>
            <a:off x="6168980" y="759854"/>
            <a:ext cx="2176530" cy="927278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99" y="102661"/>
            <a:ext cx="2239022" cy="6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esultado de imagem para ms governo">
            <a:extLst>
              <a:ext uri="{FF2B5EF4-FFF2-40B4-BE49-F238E27FC236}">
                <a16:creationId xmlns="" xmlns:a16="http://schemas.microsoft.com/office/drawing/2014/main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02" y="431257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32" y="2498733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9613" t="5801" r="11796" b="6081"/>
          <a:stretch/>
        </p:blipFill>
        <p:spPr>
          <a:xfrm>
            <a:off x="0" y="17675"/>
            <a:ext cx="12192000" cy="6840325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>
            <a:off x="4778062" y="4572000"/>
            <a:ext cx="566670" cy="785611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52" y="489026"/>
            <a:ext cx="2239022" cy="6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esultado de imagem para ms governo">
            <a:extLst>
              <a:ext uri="{FF2B5EF4-FFF2-40B4-BE49-F238E27FC236}">
                <a16:creationId xmlns="" xmlns:a16="http://schemas.microsoft.com/office/drawing/2014/main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076" y="489026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58" y="469681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0246" t="13127" r="11373" b="533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 flipH="1">
            <a:off x="7611414" y="5409127"/>
            <a:ext cx="3863662" cy="334850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634" y="2189038"/>
            <a:ext cx="2239022" cy="6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esultado de imagem para ms governo">
            <a:extLst>
              <a:ext uri="{FF2B5EF4-FFF2-40B4-BE49-F238E27FC236}">
                <a16:creationId xmlns="" xmlns:a16="http://schemas.microsoft.com/office/drawing/2014/main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80" y="1988168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41" y="965108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139</Words>
  <Application>Microsoft Office PowerPoint</Application>
  <PresentationFormat>Widescreen</PresentationFormat>
  <Paragraphs>22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 Unicode MS</vt:lpstr>
      <vt:lpstr>Arial</vt:lpstr>
      <vt:lpstr>Calibri</vt:lpstr>
      <vt:lpstr>Calibri Light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EPE</dc:creator>
  <cp:lastModifiedBy>EPE</cp:lastModifiedBy>
  <cp:revision>41</cp:revision>
  <dcterms:created xsi:type="dcterms:W3CDTF">2022-04-08T22:15:21Z</dcterms:created>
  <dcterms:modified xsi:type="dcterms:W3CDTF">2022-05-05T18:02:37Z</dcterms:modified>
</cp:coreProperties>
</file>