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5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5D30-BA3A-440A-B0B4-652FEC8DD66F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16A6-39BF-4C5A-9944-71783B04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64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5D30-BA3A-440A-B0B4-652FEC8DD66F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16A6-39BF-4C5A-9944-71783B04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86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5D30-BA3A-440A-B0B4-652FEC8DD66F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16A6-39BF-4C5A-9944-71783B04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93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5D30-BA3A-440A-B0B4-652FEC8DD66F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16A6-39BF-4C5A-9944-71783B04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47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5D30-BA3A-440A-B0B4-652FEC8DD66F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16A6-39BF-4C5A-9944-71783B04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00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5D30-BA3A-440A-B0B4-652FEC8DD66F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16A6-39BF-4C5A-9944-71783B04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70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5D30-BA3A-440A-B0B4-652FEC8DD66F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16A6-39BF-4C5A-9944-71783B04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3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5D30-BA3A-440A-B0B4-652FEC8DD66F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16A6-39BF-4C5A-9944-71783B04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35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5D30-BA3A-440A-B0B4-652FEC8DD66F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16A6-39BF-4C5A-9944-71783B04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54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5D30-BA3A-440A-B0B4-652FEC8DD66F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16A6-39BF-4C5A-9944-71783B04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66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5D30-BA3A-440A-B0B4-652FEC8DD66F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16A6-39BF-4C5A-9944-71783B04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73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5D30-BA3A-440A-B0B4-652FEC8DD66F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B16A6-39BF-4C5A-9944-71783B04B8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69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transparente.gov.b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luisbataguassu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tcu.gov.br/comunidades/transferencias-constitucionais-e-legais/coeficientes-fpe-e-fp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967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978794" y="996079"/>
            <a:ext cx="10934164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700" b="1" dirty="0">
                <a:solidFill>
                  <a:srgbClr val="FF0000"/>
                </a:solidFill>
              </a:rPr>
              <a:t>OFICINA GESTÃO DE CONVÊNIOS E CAPTAÇÃO DE RECURSOS</a:t>
            </a:r>
          </a:p>
        </p:txBody>
      </p:sp>
      <p:pic>
        <p:nvPicPr>
          <p:cNvPr id="410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18" y="4340650"/>
            <a:ext cx="2033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Resultado de imagem para ms gove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86" y="4055388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2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5825" t="16384" r="35038" b="517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cxnSp>
        <p:nvCxnSpPr>
          <p:cNvPr id="3" name="Conector de seta reta 2"/>
          <p:cNvCxnSpPr/>
          <p:nvPr/>
        </p:nvCxnSpPr>
        <p:spPr>
          <a:xfrm>
            <a:off x="7897906" y="2780928"/>
            <a:ext cx="187220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6637765" y="2196153"/>
            <a:ext cx="10801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CC"/>
                </a:solidFill>
              </a:rPr>
              <a:t>1,51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2" y="5235575"/>
            <a:ext cx="2033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45" y="6027738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40" y="4121150"/>
            <a:ext cx="2438053" cy="7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7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319" t="14007" r="31157" b="4755"/>
          <a:stretch/>
        </p:blipFill>
        <p:spPr>
          <a:xfrm>
            <a:off x="0" y="9954"/>
            <a:ext cx="12191999" cy="6848047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cxnSp>
        <p:nvCxnSpPr>
          <p:cNvPr id="3" name="Conector de seta reta 2"/>
          <p:cNvCxnSpPr/>
          <p:nvPr/>
        </p:nvCxnSpPr>
        <p:spPr>
          <a:xfrm>
            <a:off x="8397024" y="3060948"/>
            <a:ext cx="1882410" cy="4824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7162599" y="2476173"/>
            <a:ext cx="10801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CC"/>
                </a:solidFill>
              </a:rPr>
              <a:t>1,43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87" y="4695891"/>
            <a:ext cx="2033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50" y="5488054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45" y="3581466"/>
            <a:ext cx="2438053" cy="7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44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1198" t="6364" r="13908" b="6646"/>
          <a:stretch/>
        </p:blipFill>
        <p:spPr>
          <a:xfrm>
            <a:off x="0" y="-7864"/>
            <a:ext cx="12192000" cy="6865864"/>
          </a:xfrm>
          <a:prstGeom prst="rect">
            <a:avLst/>
          </a:prstGeom>
          <a:ln w="57150">
            <a:solidFill>
              <a:srgbClr val="0000CC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245217" y="991673"/>
            <a:ext cx="77015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</a:rPr>
              <a:t>RANKING DE REPASSES DO FPE AOS ESTADOS BRASILEIROS</a:t>
            </a:r>
            <a:endParaRPr lang="pt-BR" sz="2400" b="1" dirty="0">
              <a:solidFill>
                <a:srgbClr val="0000CC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81115" y="5460642"/>
            <a:ext cx="352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hlinkClick r:id="rId3"/>
              </a:rPr>
              <a:t>www.tesourotransparente.gov.br</a:t>
            </a:r>
            <a:r>
              <a:rPr lang="pt-BR" b="1" dirty="0" smtClean="0"/>
              <a:t> – Acessado em 06/03/2022</a:t>
            </a:r>
            <a:endParaRPr lang="pt-BR" b="1" dirty="0"/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783" y="3901669"/>
            <a:ext cx="2033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08" y="4623211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947" y="276061"/>
            <a:ext cx="2438053" cy="7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8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712" t="5964" r="29225" b="5542"/>
          <a:stretch/>
        </p:blipFill>
        <p:spPr>
          <a:xfrm>
            <a:off x="0" y="5695"/>
            <a:ext cx="12192000" cy="6852305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3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375" y="5081544"/>
            <a:ext cx="2033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Resultado de imagem para ms gove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598" y="5911828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02" y="4101386"/>
            <a:ext cx="2438053" cy="7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8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8027" t="5801" r="29332" b="25058"/>
          <a:stretch/>
        </p:blipFill>
        <p:spPr>
          <a:xfrm>
            <a:off x="0" y="-10012"/>
            <a:ext cx="12192000" cy="6868011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6194738" y="3670479"/>
            <a:ext cx="5692462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CC"/>
                </a:solidFill>
              </a:rPr>
              <a:t>MATO GROSSO DO SUL – 24º NO RANKING </a:t>
            </a:r>
          </a:p>
          <a:p>
            <a:pPr algn="ctr"/>
            <a:endParaRPr lang="pt-BR" sz="2400" b="1" dirty="0">
              <a:solidFill>
                <a:srgbClr val="0000CC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00CC"/>
                </a:solidFill>
              </a:rPr>
              <a:t>DE REPASSES DO FPE EM 2021 – 1,51%</a:t>
            </a:r>
            <a:endParaRPr lang="pt-BR" sz="2400" b="1" dirty="0">
              <a:solidFill>
                <a:srgbClr val="0000CC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28" y="5925850"/>
            <a:ext cx="2033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 para ms gove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00" y="5869571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80" y="2198249"/>
            <a:ext cx="2438053" cy="7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90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831" t="17450" r="25106" b="8148"/>
          <a:stretch/>
        </p:blipFill>
        <p:spPr>
          <a:xfrm>
            <a:off x="0" y="32014"/>
            <a:ext cx="12191999" cy="6825986"/>
          </a:xfrm>
          <a:prstGeom prst="rect">
            <a:avLst/>
          </a:prstGeom>
          <a:ln w="57150">
            <a:solidFill>
              <a:srgbClr val="0000CC"/>
            </a:solidFill>
          </a:ln>
        </p:spPr>
      </p:pic>
      <p:cxnSp>
        <p:nvCxnSpPr>
          <p:cNvPr id="3" name="Conector de seta reta 2"/>
          <p:cNvCxnSpPr/>
          <p:nvPr/>
        </p:nvCxnSpPr>
        <p:spPr>
          <a:xfrm>
            <a:off x="1970468" y="4662152"/>
            <a:ext cx="824248" cy="12363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968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937" t="14255" r="28908" b="5518"/>
          <a:stretch/>
        </p:blipFill>
        <p:spPr>
          <a:xfrm>
            <a:off x="0" y="18396"/>
            <a:ext cx="12192000" cy="6839604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>
            <a:off x="1687132" y="3400023"/>
            <a:ext cx="708338" cy="14553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12152" y="4924565"/>
            <a:ext cx="4734983" cy="158591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LUIS CARLOS MORENTE</a:t>
            </a:r>
          </a:p>
          <a:p>
            <a:pPr algn="ctr">
              <a:spcBef>
                <a:spcPts val="1000"/>
              </a:spcBef>
              <a:buSzPct val="100000"/>
              <a:defRPr/>
            </a:pPr>
            <a:endParaRPr lang="pt-BR" altLang="pt-BR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hlinkClick r:id="rId2"/>
              </a:rPr>
              <a:t>luisbataguassu@gmail.com</a:t>
            </a:r>
            <a:r>
              <a:rPr lang="pt-BR" altLang="pt-BR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</a:t>
            </a:r>
            <a:endParaRPr lang="pt-BR" altLang="pt-BR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(67) </a:t>
            </a:r>
            <a:r>
              <a:rPr lang="pt-BR" altLang="pt-B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98472-3586</a:t>
            </a:r>
            <a:endParaRPr lang="pt-BR" altLang="pt-BR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45" y="1421175"/>
            <a:ext cx="5837309" cy="3243247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agem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14462" b="63612"/>
          <a:stretch>
            <a:fillRect/>
          </a:stretch>
        </p:blipFill>
        <p:spPr bwMode="auto">
          <a:xfrm>
            <a:off x="0" y="0"/>
            <a:ext cx="12192000" cy="9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6" y="5264936"/>
            <a:ext cx="2712068" cy="697155"/>
          </a:xfrm>
          <a:prstGeom prst="rect">
            <a:avLst/>
          </a:prstGeom>
        </p:spPr>
      </p:pic>
      <p:pic>
        <p:nvPicPr>
          <p:cNvPr id="8" name="Picture 2" descr="WhatsApp Image 2022-02-18 at 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8" y="5256999"/>
            <a:ext cx="2985913" cy="87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8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4050" t="26092" r="39155" b="9463"/>
          <a:stretch/>
        </p:blipFill>
        <p:spPr>
          <a:xfrm>
            <a:off x="1" y="15205"/>
            <a:ext cx="12192000" cy="6842795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872891" y="2480971"/>
            <a:ext cx="1088264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CC"/>
                </a:solidFill>
              </a:rPr>
              <a:t>RANKING DO PIB DOS ESTADOS BRASILEIROS X FUNDO DE PARTICIPAÇÃO DOS </a:t>
            </a:r>
          </a:p>
          <a:p>
            <a:pPr algn="ctr"/>
            <a:endParaRPr lang="pt-BR" sz="2400" b="1" dirty="0">
              <a:solidFill>
                <a:srgbClr val="0000CC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00CC"/>
                </a:solidFill>
              </a:rPr>
              <a:t>ESTADOS – FPE COM DESTAQUE MATO GROSSO DO SUL PARA REFLEXÃO</a:t>
            </a:r>
            <a:endParaRPr lang="pt-BR" sz="2400" b="1" dirty="0">
              <a:solidFill>
                <a:srgbClr val="0000CC"/>
              </a:solidFill>
            </a:endParaRPr>
          </a:p>
        </p:txBody>
      </p:sp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01" y="141298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359" y="1287888"/>
            <a:ext cx="2363404" cy="59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sultado de imagem para ms gov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06" y="5835122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93788"/>
              </p:ext>
            </p:extLst>
          </p:nvPr>
        </p:nvGraphicFramePr>
        <p:xfrm>
          <a:off x="476517" y="895477"/>
          <a:ext cx="5585425" cy="5828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384"/>
                <a:gridCol w="87970"/>
                <a:gridCol w="2066656"/>
                <a:gridCol w="1671415"/>
              </a:tblGrid>
              <a:tr h="89709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CC"/>
                          </a:solidFill>
                          <a:effectLst/>
                        </a:rPr>
                        <a:t>Posição </a:t>
                      </a:r>
                      <a:endParaRPr lang="pt-BR" sz="1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CC"/>
                          </a:solidFill>
                          <a:effectLst/>
                        </a:rPr>
                        <a:t>Unidade federativa </a:t>
                      </a:r>
                      <a:endParaRPr lang="pt-BR" sz="1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CC"/>
                          </a:solidFill>
                          <a:effectLst/>
                        </a:rPr>
                        <a:t>PIB</a:t>
                      </a:r>
                      <a:br>
                        <a:rPr lang="pt-BR" sz="1400" dirty="0">
                          <a:solidFill>
                            <a:srgbClr val="0000CC"/>
                          </a:solidFill>
                          <a:effectLst/>
                        </a:rPr>
                      </a:br>
                      <a:r>
                        <a:rPr lang="pt-BR" sz="1400" dirty="0">
                          <a:solidFill>
                            <a:srgbClr val="0000CC"/>
                          </a:solidFill>
                          <a:effectLst/>
                        </a:rPr>
                        <a:t>(R$ 1.000) </a:t>
                      </a:r>
                      <a:endParaRPr lang="pt-BR" sz="1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Em 2019 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sng">
                          <a:effectLst/>
                        </a:rPr>
                        <a:t>São Paulo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2.348.338.000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sng">
                          <a:effectLst/>
                        </a:rPr>
                        <a:t>Rio de Janeiro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779.928.000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sng">
                          <a:effectLst/>
                        </a:rPr>
                        <a:t>Minas Gerais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651.873.000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sng">
                          <a:effectLst/>
                        </a:rPr>
                        <a:t>Rio Grande do Sul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482.464.000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sng">
                          <a:effectLst/>
                        </a:rPr>
                        <a:t>Paraná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466.377.000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Santa Catarina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323.264.000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Bahia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293.241.000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Distrito Federal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273.614.000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Goiás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208.672.000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Pernambuco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197.853.000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Pará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178.377.000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Ceará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163.575.000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Mato Grosso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142.122.000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3" marR="7973" marT="7973" marB="79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48"/>
          <p:cNvSpPr txBox="1">
            <a:spLocks noChangeArrowheads="1"/>
          </p:cNvSpPr>
          <p:nvPr/>
        </p:nvSpPr>
        <p:spPr bwMode="auto">
          <a:xfrm>
            <a:off x="770968" y="209775"/>
            <a:ext cx="10176074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rgbClr val="0000CC"/>
                </a:solidFill>
              </a:rPr>
              <a:t>RANKING DO PIB DOS ESTADOS BRASILEIROS EM  </a:t>
            </a:r>
            <a:r>
              <a:rPr lang="pt-BR" altLang="pt-BR" sz="2800" b="1" dirty="0">
                <a:solidFill>
                  <a:srgbClr val="0000CC"/>
                </a:solidFill>
              </a:rPr>
              <a:t>2.021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27860"/>
              </p:ext>
            </p:extLst>
          </p:nvPr>
        </p:nvGraphicFramePr>
        <p:xfrm>
          <a:off x="6259132" y="895477"/>
          <a:ext cx="5589431" cy="5226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078"/>
                <a:gridCol w="103508"/>
                <a:gridCol w="2587701"/>
                <a:gridCol w="1863144"/>
              </a:tblGrid>
              <a:tr h="336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pt-BR" sz="1400" u="sng" dirty="0">
                          <a:solidFill>
                            <a:schemeClr val="tx1"/>
                          </a:solidFill>
                          <a:effectLst/>
                        </a:rPr>
                        <a:t>Espírito Santo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137.346.000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pt-BR" sz="1400" u="sng" dirty="0">
                          <a:solidFill>
                            <a:schemeClr val="tx1"/>
                          </a:solidFill>
                          <a:effectLst/>
                        </a:rPr>
                        <a:t>Amazonas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108.181.000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CC"/>
                          </a:solidFill>
                          <a:effectLst/>
                        </a:rPr>
                        <a:t>16</a:t>
                      </a:r>
                      <a:endParaRPr lang="pt-B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pt-BR" sz="14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r>
                        <a:rPr lang="pt-BR" sz="1800" b="1" u="sng" dirty="0">
                          <a:solidFill>
                            <a:srgbClr val="0000CC"/>
                          </a:solidFill>
                          <a:effectLst/>
                        </a:rPr>
                        <a:t>Mato Grosso do Sul</a:t>
                      </a:r>
                      <a:endParaRPr lang="pt-B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CC"/>
                          </a:solidFill>
                          <a:effectLst/>
                        </a:rPr>
                        <a:t>106.943.000 </a:t>
                      </a:r>
                      <a:endParaRPr lang="pt-B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Maranhão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97.340.000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Rio Grande do Norte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71.337.000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Paraíba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67.986.000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Alagoas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58.964.000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Piauí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52.781.000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Rondônia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47.091.000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Sergipe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44.689.000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Tocantins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39.356.000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Amapá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17.497.000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Acre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15.630.000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sng" dirty="0">
                          <a:effectLst/>
                        </a:rPr>
                        <a:t>Roraima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14.292.000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CC"/>
                          </a:solidFill>
                          <a:effectLst/>
                        </a:rPr>
                        <a:t>Total </a:t>
                      </a:r>
                      <a:endParaRPr lang="pt-BR" sz="14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CC"/>
                          </a:solidFill>
                          <a:effectLst/>
                        </a:rPr>
                        <a:t>7.389.131.000 </a:t>
                      </a:r>
                      <a:endParaRPr lang="pt-B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2" marR="7232" marT="7232" marB="72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Conector de seta reta 4"/>
          <p:cNvCxnSpPr/>
          <p:nvPr/>
        </p:nvCxnSpPr>
        <p:spPr>
          <a:xfrm>
            <a:off x="5593629" y="1024265"/>
            <a:ext cx="936625" cy="7207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381480" y="6284134"/>
            <a:ext cx="534473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CC"/>
                </a:solidFill>
              </a:rPr>
              <a:t>COMPARAR COM OS DEMAIS ESTADOS</a:t>
            </a:r>
            <a:endParaRPr lang="pt-BR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7"/>
          <p:cNvSpPr txBox="1">
            <a:spLocks noChangeArrowheads="1"/>
          </p:cNvSpPr>
          <p:nvPr/>
        </p:nvSpPr>
        <p:spPr bwMode="auto">
          <a:xfrm>
            <a:off x="1919289" y="122238"/>
            <a:ext cx="856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FF0000"/>
                </a:solidFill>
              </a:rPr>
              <a:t>RANKING NACIONAL DE REPASSE DO FPE EM 2.014 E 2.015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44835"/>
              </p:ext>
            </p:extLst>
          </p:nvPr>
        </p:nvGraphicFramePr>
        <p:xfrm>
          <a:off x="695459" y="522289"/>
          <a:ext cx="10637949" cy="6229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2159"/>
                <a:gridCol w="5274631"/>
                <a:gridCol w="3461159"/>
              </a:tblGrid>
              <a:tr h="208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FF0000"/>
                          </a:solidFill>
                          <a:effectLst/>
                        </a:rPr>
                        <a:t>Nº</a:t>
                      </a:r>
                      <a:endParaRPr lang="pt-BR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FF0000"/>
                          </a:solidFill>
                          <a:effectLst/>
                        </a:rPr>
                        <a:t>ESTADO</a:t>
                      </a:r>
                      <a:endParaRPr lang="pt-BR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FF0000"/>
                          </a:solidFill>
                          <a:effectLst/>
                        </a:rPr>
                        <a:t>FPE (%)</a:t>
                      </a:r>
                      <a:endParaRPr lang="pt-BR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BAHIA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9,39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CEARÁ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7,33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03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MARANHÃO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7,21  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PERNAMBUCO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6,90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PARÁ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6,11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PARAÍBA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4,78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07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MINAS GERAIS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4,45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08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TOCANTINS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4,34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09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PIAUI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4,32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RIO GRANDE DO NORTE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4,17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ALAGOAS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4,16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SERGIPE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4,15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ACRE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3,42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AMAPÁ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3,41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PARANÁ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2,88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GOIÁS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2,84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RONDÔNIA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2,81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AMAZONAS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2,79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RORAIMA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2,48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RIO GRANDE DO SUL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2,35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MATO GROSSO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2,30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RIO DE JANEIRO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1,52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ESPÍRITO SANTO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1,50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FF0000"/>
                          </a:solidFill>
                          <a:effectLst/>
                        </a:rPr>
                        <a:t>MATO GROSSO DO SUL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FF0000"/>
                          </a:solidFill>
                          <a:effectLst/>
                        </a:rPr>
                        <a:t>1,33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SANTA CATARINA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1,27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>
                          <a:effectLst/>
                        </a:rPr>
                        <a:t>SÃO PAULO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1,00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DISTRITO FEDERAL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effectLst/>
                        </a:rPr>
                        <a:t>0,69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9" marR="24929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889" name="Retângulo 2"/>
          <p:cNvSpPr>
            <a:spLocks noChangeArrowheads="1"/>
          </p:cNvSpPr>
          <p:nvPr/>
        </p:nvSpPr>
        <p:spPr bwMode="auto">
          <a:xfrm>
            <a:off x="2575620" y="6516697"/>
            <a:ext cx="66246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00" dirty="0">
                <a:hlinkClick r:id="rId2"/>
              </a:rPr>
              <a:t>Fonte: http://portal.tcu.gov.br/comunidades/transferencias-constitucionais-e-legais/coeficientes-fpe-e-fpm/</a:t>
            </a:r>
            <a:r>
              <a:rPr lang="pt-BR" altLang="pt-BR" sz="1000" dirty="0"/>
              <a:t> 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9912351" y="4606887"/>
            <a:ext cx="1152525" cy="13684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3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36412"/>
              </p:ext>
            </p:extLst>
          </p:nvPr>
        </p:nvGraphicFramePr>
        <p:xfrm>
          <a:off x="321971" y="765176"/>
          <a:ext cx="11410683" cy="5924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234"/>
                <a:gridCol w="6203008"/>
                <a:gridCol w="3804441"/>
              </a:tblGrid>
              <a:tr h="245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Nº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ESTADO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FPE (%)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01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BAHIA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8,35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02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MARANHÃO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7,00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03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CEARÁ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6,67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04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PARÁ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6,30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05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PERNAMBUCO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5,72</a:t>
                      </a:r>
                      <a:endParaRPr lang="pt-B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06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ALAGOAS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4,61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07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MINAS GERAIS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4,54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08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PARAÍBA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4,47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09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PIAUI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4,28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AMAZONAS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4,21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RIO GRANDE DO NORTE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4,20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ACRE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3,94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AMAPÁ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3,61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SERGIPE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3,58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RONDÔNIA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3,55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TOCANTINS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3,53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RIO DE JANEIRO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3,04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GOIÁS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2,85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RORAIMA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2,76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PARANÁ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2,38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ESPÍRITO SANTO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2,08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pt-BR" sz="12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MATO GROSSO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2,03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pt-BR" sz="12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MATO GROSSO DO SUL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1,78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RIO GRANDE DO SUL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1,51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pt-BR" sz="12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SANTA CATARINA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1,49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SÃO PAULO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0,75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DISTRITO FEDERAL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0,65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8" marR="351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912" name="CaixaDeTexto 7"/>
          <p:cNvSpPr txBox="1">
            <a:spLocks noChangeArrowheads="1"/>
          </p:cNvSpPr>
          <p:nvPr/>
        </p:nvSpPr>
        <p:spPr bwMode="auto">
          <a:xfrm>
            <a:off x="1919289" y="122239"/>
            <a:ext cx="8569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0000"/>
                </a:solidFill>
              </a:rPr>
              <a:t>RANKING NACIONAL DE REPASSE DO FPE EM 2.016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10132499" y="4723171"/>
            <a:ext cx="936625" cy="100806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6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6" t="9032" r="34904" b="28619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>
          <a:xfrm>
            <a:off x="8260367" y="2060575"/>
            <a:ext cx="1800225" cy="13684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CaixaDeTexto 1"/>
          <p:cNvSpPr txBox="1">
            <a:spLocks noChangeArrowheads="1"/>
          </p:cNvSpPr>
          <p:nvPr/>
        </p:nvSpPr>
        <p:spPr bwMode="auto">
          <a:xfrm>
            <a:off x="7426035" y="1600200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00FF"/>
                </a:solidFill>
              </a:rPr>
              <a:t>2,15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2" y="5235575"/>
            <a:ext cx="2033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45" y="6027738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40" y="4121150"/>
            <a:ext cx="2438053" cy="7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49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0313" t="14984" r="27950" b="6579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ln w="57150">
            <a:solidFill>
              <a:srgbClr val="0000CC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>
            <a:off x="8314726" y="2780928"/>
            <a:ext cx="187220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925513" y="2323123"/>
            <a:ext cx="10801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CC"/>
                </a:solidFill>
              </a:rPr>
              <a:t>1,53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05" y="5104915"/>
            <a:ext cx="2033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sultado de imagem para ms gove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67" y="5979498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73" y="3974481"/>
            <a:ext cx="2438053" cy="7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12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9525" t="14983" r="27951" b="5179"/>
          <a:stretch/>
        </p:blipFill>
        <p:spPr>
          <a:xfrm>
            <a:off x="0" y="32622"/>
            <a:ext cx="12191999" cy="6825379"/>
          </a:xfrm>
          <a:prstGeom prst="rect">
            <a:avLst/>
          </a:prstGeom>
          <a:ln w="57150">
            <a:solidFill>
              <a:srgbClr val="0000CC"/>
            </a:solidFill>
          </a:ln>
        </p:spPr>
      </p:pic>
      <p:cxnSp>
        <p:nvCxnSpPr>
          <p:cNvPr id="3" name="Conector de seta reta 2"/>
          <p:cNvCxnSpPr/>
          <p:nvPr/>
        </p:nvCxnSpPr>
        <p:spPr>
          <a:xfrm>
            <a:off x="8391999" y="2797239"/>
            <a:ext cx="187220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7118697" y="2361760"/>
            <a:ext cx="10801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CC"/>
                </a:solidFill>
              </a:rPr>
              <a:t>1,69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39" y="4633830"/>
            <a:ext cx="2033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08" y="5496594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07" y="3624831"/>
            <a:ext cx="2438053" cy="7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23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5038" t="13583" r="32675" b="5179"/>
          <a:stretch/>
        </p:blipFill>
        <p:spPr>
          <a:xfrm>
            <a:off x="0" y="28817"/>
            <a:ext cx="12191999" cy="6829183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cxnSp>
        <p:nvCxnSpPr>
          <p:cNvPr id="3" name="Conector de seta reta 2"/>
          <p:cNvCxnSpPr/>
          <p:nvPr/>
        </p:nvCxnSpPr>
        <p:spPr>
          <a:xfrm>
            <a:off x="7521501" y="2955057"/>
            <a:ext cx="2081187" cy="3556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6441381" y="2370282"/>
            <a:ext cx="10801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CC"/>
                </a:solidFill>
              </a:rPr>
              <a:t>1,54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13" y="4792572"/>
            <a:ext cx="2033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38" y="5635834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81" y="3833110"/>
            <a:ext cx="2438053" cy="71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328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377</Words>
  <Application>Microsoft Office PowerPoint</Application>
  <PresentationFormat>Widescreen</PresentationFormat>
  <Paragraphs>306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EPE</dc:creator>
  <cp:lastModifiedBy>EPE</cp:lastModifiedBy>
  <cp:revision>26</cp:revision>
  <dcterms:created xsi:type="dcterms:W3CDTF">2022-03-06T13:00:10Z</dcterms:created>
  <dcterms:modified xsi:type="dcterms:W3CDTF">2022-03-16T13:56:28Z</dcterms:modified>
</cp:coreProperties>
</file>