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9" r:id="rId9"/>
    <p:sldId id="270" r:id="rId10"/>
    <p:sldId id="264" r:id="rId11"/>
    <p:sldId id="265" r:id="rId12"/>
    <p:sldId id="266" r:id="rId13"/>
    <p:sldId id="267" r:id="rId14"/>
    <p:sldId id="268" r:id="rId15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67" y="1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117EEEA-086C-4E98-B012-EE832D81D57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4CB4BBE-BCCE-430F-998B-EBD888BF77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D1B87AF-4898-4B37-BAAE-FA093C2DDB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D0A27-32AF-4AB9-B2AF-F5D65D1D7669}" type="datetimeFigureOut">
              <a:rPr lang="pt-BR" smtClean="0"/>
              <a:t>11/05/2022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A66AF1E-4569-4924-AA05-9E2B5ED8C1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B46DDE9-BBC3-4763-B8F1-5A5AC1CF87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8F2BF-D469-4DB9-ADB4-F7DAD3478F7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857563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5DBE256-3483-4262-886D-FD4BA674D7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49B6A731-A6CB-46F1-8A28-FD644DAB06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6F45558-E3B9-4740-B17C-55614F3DC7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D0A27-32AF-4AB9-B2AF-F5D65D1D7669}" type="datetimeFigureOut">
              <a:rPr lang="pt-BR" smtClean="0"/>
              <a:t>11/05/2022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E43BCC0-EE8C-46C5-98BB-D33E36334A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B46F77B-CB05-4833-8D45-24BFE38D91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8F2BF-D469-4DB9-ADB4-F7DAD3478F7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309170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632D7618-E606-494B-8C1F-B9075274F59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BDEC0CC4-27B7-44EF-B4EB-8CB13BF1E8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74B1A72-21DD-4DAF-888E-9CD84C1156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D0A27-32AF-4AB9-B2AF-F5D65D1D7669}" type="datetimeFigureOut">
              <a:rPr lang="pt-BR" smtClean="0"/>
              <a:t>11/05/2022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63F1054-BDEF-41E0-8CB6-4F999BAD42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A216BE9-C632-4F35-AB3A-2220275C1C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8F2BF-D469-4DB9-ADB4-F7DAD3478F7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472341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37F9DAA-C09E-4BCF-9ECE-600C801622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1949307-98B8-4763-98B1-F4E7793058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9D8AAE8-5476-476A-B14A-BCC4108725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D0A27-32AF-4AB9-B2AF-F5D65D1D7669}" type="datetimeFigureOut">
              <a:rPr lang="pt-BR" smtClean="0"/>
              <a:t>11/05/2022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4CD4B4E-4B20-4FFE-AB00-4935971DFE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BFFF42F-FC0E-455E-BD3B-7A8C01367B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8F2BF-D469-4DB9-ADB4-F7DAD3478F7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382918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A91B424-FFF6-4A87-A038-68051D98F2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C19BD2A8-820E-4C87-B29E-6FF7F165FA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1D5EDC0-7A6E-483A-A6C2-981EAAC59B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D0A27-32AF-4AB9-B2AF-F5D65D1D7669}" type="datetimeFigureOut">
              <a:rPr lang="pt-BR" smtClean="0"/>
              <a:t>11/05/2022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3AFE1F9-B817-4A02-8059-86A315D5BD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8E67735-1DE3-482B-9E96-1B4192D7A6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8F2BF-D469-4DB9-ADB4-F7DAD3478F7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561804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2CC84E7-EA17-46DD-801A-929EDEA591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5A0BB7E-B08D-492C-9036-1E2D4684C4A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D853BB83-3AE0-45D3-ACBF-107BFDBFEB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AF9B77D9-FF1A-4102-B8E2-CE556C838E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D0A27-32AF-4AB9-B2AF-F5D65D1D7669}" type="datetimeFigureOut">
              <a:rPr lang="pt-BR" smtClean="0"/>
              <a:t>11/05/2022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06F56402-BEDE-415C-AA91-80EFEB2E0F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2A61546D-D228-4171-BCDB-6C67FD20E6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8F2BF-D469-4DB9-ADB4-F7DAD3478F7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360748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BB1527-8586-4AF9-83E6-57F6A003E4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82F8777D-125F-4BE5-856A-961839F33D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F4F3D3E8-B486-4203-8D1E-3B699D93CF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921F71A5-FFDE-4967-9A1E-61DB2E5E3A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ECC78FE7-BE64-4290-874E-01212D48EED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0D060CD6-9405-4CBA-A661-33D2E2B562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D0A27-32AF-4AB9-B2AF-F5D65D1D7669}" type="datetimeFigureOut">
              <a:rPr lang="pt-BR" smtClean="0"/>
              <a:t>11/05/2022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F6E0AC98-E427-41D6-B1D8-736FD811D8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6C144BAA-CD86-4508-A84C-7FFB299689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8F2BF-D469-4DB9-ADB4-F7DAD3478F7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633614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6D479B8-B222-4EA5-9E76-501A5256AA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34E37406-EBBC-4791-88F1-9FE3518B3F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D0A27-32AF-4AB9-B2AF-F5D65D1D7669}" type="datetimeFigureOut">
              <a:rPr lang="pt-BR" smtClean="0"/>
              <a:t>11/05/2022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77B45A91-16AA-4B9F-BF59-1003D14324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9D366357-6F2E-4414-8E43-47CD874D27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8F2BF-D469-4DB9-ADB4-F7DAD3478F7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598922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FF008674-87A8-488D-BEB9-DA1C3B44D4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D0A27-32AF-4AB9-B2AF-F5D65D1D7669}" type="datetimeFigureOut">
              <a:rPr lang="pt-BR" smtClean="0"/>
              <a:t>11/05/2022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2B3CAA10-6FC7-473D-8ADC-895D5818CB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DAB45F60-2DA6-4429-B21D-DC697DA17F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8F2BF-D469-4DB9-ADB4-F7DAD3478F7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082559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061DE58-4A89-426C-9CDB-1856DF3FC5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B0E8CFE-37B4-4EC9-B6AA-3333948744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03D9A84A-3D67-42A1-B99F-484D5842BB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B729900D-AE02-48DD-922E-99DA5D9253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D0A27-32AF-4AB9-B2AF-F5D65D1D7669}" type="datetimeFigureOut">
              <a:rPr lang="pt-BR" smtClean="0"/>
              <a:t>11/05/2022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C22816FF-3CD3-4B0A-8302-51DE381713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962B4DE4-40D8-4ECE-AD17-D3A09B2476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8F2BF-D469-4DB9-ADB4-F7DAD3478F7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392646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BAC683A-1D98-4B54-ABE7-902049C415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F080E935-F12C-4AA2-A66B-F511A6E0FE9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6D772C9A-DCAF-4629-95C8-F91605DA0E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69C9FCA8-C5F8-42C1-89C1-6BCE9FDF0D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D0A27-32AF-4AB9-B2AF-F5D65D1D7669}" type="datetimeFigureOut">
              <a:rPr lang="pt-BR" smtClean="0"/>
              <a:t>11/05/2022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D541B342-F174-43B3-B214-BD9429ED77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17A96FB7-2387-49C3-AEF9-0D83DAEEE6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8F2BF-D469-4DB9-ADB4-F7DAD3478F7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484132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F6C3AAAB-F540-4C70-90AA-66235C9429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9C8204DE-19CD-4DB0-A48A-3A65A44D6A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8E1ECB7-D09F-47ED-94F6-6ECD82DA3BE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3D0A27-32AF-4AB9-B2AF-F5D65D1D7669}" type="datetimeFigureOut">
              <a:rPr lang="pt-BR" smtClean="0"/>
              <a:t>11/05/2022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1F3357E-73E3-4284-9FF6-DAB514E1306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80F61E4-8CD6-4165-98A8-82719CDE966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18F2BF-D469-4DB9-ADB4-F7DAD3478F7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76329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5" name="Rectangle 34">
            <a:extLst>
              <a:ext uri="{FF2B5EF4-FFF2-40B4-BE49-F238E27FC236}">
                <a16:creationId xmlns:a16="http://schemas.microsoft.com/office/drawing/2014/main" id="{0E42565C-E3CC-4EF0-8093-88FCC788A3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36">
            <a:extLst>
              <a:ext uri="{FF2B5EF4-FFF2-40B4-BE49-F238E27FC236}">
                <a16:creationId xmlns:a16="http://schemas.microsoft.com/office/drawing/2014/main" id="{02F429C4-ABC9-46FC-818A-B5429CDE4A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1270325" y="3369273"/>
            <a:ext cx="3200400" cy="15238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38">
            <a:extLst>
              <a:ext uri="{FF2B5EF4-FFF2-40B4-BE49-F238E27FC236}">
                <a16:creationId xmlns:a16="http://schemas.microsoft.com/office/drawing/2014/main" id="{2CEF98E4-3709-4952-8F42-2305CCE34F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6374475" y="1040470"/>
            <a:ext cx="6858003" cy="4777047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8" name="Rectangle 40">
            <a:extLst>
              <a:ext uri="{FF2B5EF4-FFF2-40B4-BE49-F238E27FC236}">
                <a16:creationId xmlns:a16="http://schemas.microsoft.com/office/drawing/2014/main" id="{F10BCCF5-D685-47FF-B675-647EAEB72C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7914" y="857786"/>
            <a:ext cx="8027347" cy="520893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5A02CE79-4F88-4A3B-874D-38ED9FE279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79620" y="1471351"/>
            <a:ext cx="7108911" cy="4016621"/>
          </a:xfrm>
        </p:spPr>
        <p:txBody>
          <a:bodyPr anchor="ctr">
            <a:normAutofit/>
          </a:bodyPr>
          <a:lstStyle/>
          <a:p>
            <a:pPr algn="l"/>
            <a:r>
              <a:rPr lang="pt-BR" sz="6600"/>
              <a:t>Política de Desenvolvimento MS</a:t>
            </a:r>
            <a:endParaRPr lang="pt-BR" sz="6600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64B71EF-2722-4EDC-AF78-F190BB9B12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803178" y="1845264"/>
            <a:ext cx="3000907" cy="3268794"/>
          </a:xfrm>
        </p:spPr>
        <p:txBody>
          <a:bodyPr anchor="ctr">
            <a:normAutofit/>
          </a:bodyPr>
          <a:lstStyle/>
          <a:p>
            <a:pPr algn="l"/>
            <a:r>
              <a:rPr lang="pt-BR" sz="2200" dirty="0"/>
              <a:t>Ana Carina Verbisck</a:t>
            </a:r>
          </a:p>
        </p:txBody>
      </p:sp>
      <p:sp>
        <p:nvSpPr>
          <p:cNvPr id="49" name="Rectangle 42">
            <a:extLst>
              <a:ext uri="{FF2B5EF4-FFF2-40B4-BE49-F238E27FC236}">
                <a16:creationId xmlns:a16="http://schemas.microsoft.com/office/drawing/2014/main" id="{B0EE8A42-107A-4D4C-8D56-BBAE95C7FC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1524009" y="3366125"/>
            <a:ext cx="3200400" cy="15238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382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B9AA7C6-5E5A-498E-A6DF-A943376E09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83EAB11A-76F7-48F4-9B4F-5BFDF4BF96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4300" y="2385102"/>
            <a:ext cx="574091" cy="2087796"/>
            <a:chOff x="209668" y="2857422"/>
            <a:chExt cx="463662" cy="2087796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74D4C416-D5F4-4F6F-A6F1-87A21CD4FC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423947" y="2857422"/>
              <a:ext cx="249383" cy="2087795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C6AC1C30-21C6-4BF6-93EE-B211D7A850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209668" y="2857423"/>
              <a:ext cx="1" cy="2087795"/>
            </a:xfrm>
            <a:prstGeom prst="line">
              <a:avLst/>
            </a:prstGeom>
            <a:ln w="1778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81E140AE-0ABF-47C8-BF32-7D2F0CF2BA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BC4F608-B4B8-48C3-9572-C0F061B1CD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9528" y="631767"/>
            <a:ext cx="11111729" cy="5752404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6F75F3EC-A6C1-450D-B639-921C54C8A5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3618" y="1239927"/>
            <a:ext cx="4008586" cy="4680583"/>
          </a:xfrm>
        </p:spPr>
        <p:txBody>
          <a:bodyPr anchor="ctr">
            <a:normAutofit/>
          </a:bodyPr>
          <a:lstStyle/>
          <a:p>
            <a:r>
              <a:rPr lang="pt-BR" sz="5200"/>
              <a:t>PUBLICO ALVO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3AA8496-7961-4AC8-8EB6-E2BDC4B926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91923" y="1239927"/>
            <a:ext cx="4971824" cy="4680583"/>
          </a:xfrm>
        </p:spPr>
        <p:txBody>
          <a:bodyPr anchor="ctr">
            <a:normAutofit/>
          </a:bodyPr>
          <a:lstStyle/>
          <a:p>
            <a:pPr indent="900430">
              <a:spcAft>
                <a:spcPts val="800"/>
              </a:spcAft>
            </a:pPr>
            <a:r>
              <a:rPr lang="pt-BR" sz="20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As ações de educação profissional destinam-se aos servidores públicos em exercício nos órgãos da Administração Direta, nas autarquias e nas fundações do Poder Executivo Estadual</a:t>
            </a:r>
          </a:p>
          <a:p>
            <a:pPr indent="900430">
              <a:spcAft>
                <a:spcPts val="800"/>
              </a:spcAft>
            </a:pPr>
            <a:r>
              <a:rPr lang="pt-BR" sz="20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As ações de educação superior destinam-se aos servidores efetivos lotados nos órgãos da Administração Direta, nas autarquias nas fundações do Poder Executivo Estadual.</a:t>
            </a:r>
          </a:p>
          <a:p>
            <a:endParaRPr lang="pt-BR" sz="2000"/>
          </a:p>
        </p:txBody>
      </p:sp>
    </p:spTree>
    <p:extLst>
      <p:ext uri="{BB962C8B-B14F-4D97-AF65-F5344CB8AC3E}">
        <p14:creationId xmlns:p14="http://schemas.microsoft.com/office/powerpoint/2010/main" val="5107077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4522B21E-B2B9-4C72-9A71-C87EFD1374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EB7D2A2-F448-44D4-938C-DC84CBCB3B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"/>
            <a:ext cx="12192000" cy="441258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71AEA07-1E14-44B4-8E55-64EF049CD6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6464" y="551962"/>
            <a:ext cx="10999072" cy="4618549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ítulo 3">
            <a:extLst>
              <a:ext uri="{FF2B5EF4-FFF2-40B4-BE49-F238E27FC236}">
                <a16:creationId xmlns:a16="http://schemas.microsoft.com/office/drawing/2014/main" id="{3D28E743-1F6A-45F0-8B2A-6C9A44D5E9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1293338"/>
            <a:ext cx="9144000" cy="3274592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spcAft>
                <a:spcPts val="800"/>
              </a:spcAft>
            </a:pPr>
            <a:r>
              <a:rPr lang="pt-BR" sz="23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Poderão ser organizadas em trilhas de desenvolvimento, de acordo com as competências mapeadas, com as lacunas identificadas e com os recursos tecnológicos e financeiros disponíveis;</a:t>
            </a:r>
            <a:br>
              <a:rPr lang="pt-BR" sz="23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br>
              <a:rPr lang="pt-BR" sz="23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pt-BR" sz="23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Devem guardar consonância com as atividades desenvolvidas pelo servidor público no órgão da Administração Direta, na autarquia ou na fundação, visando a trazer efetivo benefício à prestação do serviço público.</a:t>
            </a:r>
            <a:br>
              <a:rPr lang="pt-BR" sz="23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endParaRPr lang="pt-BR" sz="23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F7C8EA93-3210-4C62-99E9-153C275E3A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596464" y="6354708"/>
            <a:ext cx="11000232" cy="0"/>
          </a:xfrm>
          <a:prstGeom prst="line">
            <a:avLst/>
          </a:prstGeom>
          <a:ln w="1016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384672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DA718D0-4865-4629-8134-44F68D41D5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65167ED7-6315-43AB-B1B6-C326D5FD8F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5400000">
            <a:off x="-2340441" y="2666183"/>
            <a:ext cx="5860051" cy="527712"/>
            <a:chOff x="6081624" y="1998368"/>
            <a:chExt cx="5613457" cy="782175"/>
          </a:xfrm>
          <a:solidFill>
            <a:schemeClr val="accent4"/>
          </a:solidFill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EF4D8839-FB03-487D-ACC8-8BFEDD4FEB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228040" y="2313027"/>
              <a:ext cx="781700" cy="15238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0EF75023-9A3B-42FC-B704-61A8F7BEF4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6081624" y="1998844"/>
              <a:ext cx="5372968" cy="7816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CBC4F608-B4B8-48C3-9572-C0F061B1CD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9528" y="922919"/>
            <a:ext cx="11111729" cy="546125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984D935-7663-4591-82DE-B0BA846B6D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9304" y="922919"/>
            <a:ext cx="9849751" cy="5012162"/>
          </a:xfrm>
        </p:spPr>
        <p:txBody>
          <a:bodyPr anchor="ctr">
            <a:normAutofit/>
          </a:bodyPr>
          <a:lstStyle/>
          <a:p>
            <a:pPr indent="0">
              <a:spcAft>
                <a:spcPts val="800"/>
              </a:spcAft>
              <a:buNone/>
            </a:pPr>
            <a:r>
              <a:rPr lang="pt-BR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I- apoio financeiro para participação em cursos de formação, sequencial, pós-graduação e de capacitação para exercício de atribuições, mediante pagamento de taxas de inscrição, investimento    ou mensalidades;</a:t>
            </a:r>
          </a:p>
          <a:p>
            <a:pPr indent="0">
              <a:spcAft>
                <a:spcPts val="800"/>
              </a:spcAft>
              <a:buNone/>
            </a:pPr>
            <a:r>
              <a:rPr lang="pt-BR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II - concessão de auxílio   financeiro, com restituição parcelada, para a conclusão de cursos de nível superior, sequencial ou graduação, e de pós-graduação;</a:t>
            </a:r>
          </a:p>
          <a:p>
            <a:pPr indent="0">
              <a:spcAft>
                <a:spcPts val="800"/>
              </a:spcAft>
              <a:buNone/>
            </a:pPr>
            <a:r>
              <a:rPr lang="pt-BR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III - redução da carga   horária diária, em caráter temporário, por um período máximo de 12 (doze) meses, com a redução proporcional da remuneração, para frequentar curso de formação regular, capacitação profissional, graduação ou pós-graduação em horário de expediente;</a:t>
            </a:r>
          </a:p>
          <a:p>
            <a:pPr indent="0">
              <a:spcAft>
                <a:spcPts val="800"/>
              </a:spcAft>
              <a:buNone/>
            </a:pPr>
            <a:r>
              <a:rPr lang="pt-BR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IV - concessão d  e licença remunerada para estudo, para frequentar curso de pós-graduação ou aperfeiçoamento profissional fora da sede da lotação;</a:t>
            </a:r>
          </a:p>
          <a:p>
            <a:pPr indent="0">
              <a:spcAft>
                <a:spcPts val="800"/>
              </a:spcAft>
              <a:buNone/>
            </a:pPr>
            <a:r>
              <a:rPr lang="pt-BR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V - concessão de indenização de aperfeiçoamento, desde que o investimento financeiro tenha ocorrido às expensas do servidor.</a:t>
            </a:r>
          </a:p>
          <a:p>
            <a:pPr marL="0" indent="0">
              <a:spcAft>
                <a:spcPts val="800"/>
              </a:spcAft>
              <a:buNone/>
            </a:pPr>
            <a:endParaRPr lang="pt-BR" sz="1400" dirty="0"/>
          </a:p>
        </p:txBody>
      </p:sp>
    </p:spTree>
    <p:extLst>
      <p:ext uri="{BB962C8B-B14F-4D97-AF65-F5344CB8AC3E}">
        <p14:creationId xmlns:p14="http://schemas.microsoft.com/office/powerpoint/2010/main" val="42121363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B6CDA21F-E7AF-4C75-8395-33F58D5B0E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AE1C45F0-260A-458C-96ED-C1F6D215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" y="1216597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A6604B49-AD5C-4590-B051-06C8222ECD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43ECCAF-29C5-4537-947C-7EA1292463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ED49787B-8DE6-4467-AD0A-8DECC6E0C2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D5B0017B-2ECA-49AF-B397-DC140825DF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79" y="613954"/>
            <a:ext cx="10907487" cy="189411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5FAB304C-1D28-4F6E-937D-34F821A71C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631" y="809898"/>
            <a:ext cx="9942716" cy="1554480"/>
          </a:xfrm>
        </p:spPr>
        <p:txBody>
          <a:bodyPr anchor="ctr">
            <a:normAutofit/>
          </a:bodyPr>
          <a:lstStyle/>
          <a:p>
            <a:pPr indent="900430">
              <a:spcAft>
                <a:spcPts val="800"/>
              </a:spcAft>
            </a:pPr>
            <a:r>
              <a:rPr lang="pt-BR" sz="260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A Fundação Escola de Governo, no início de cada ano, deverá divulgar aos órgãos, às autarquias e às fundações do Poder Executivo Estadual as modalidades de ações de desenvolvimento disponíveis, visando: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68BBA9A-2615-4805-8E76-690F04E7E9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5028" y="3017522"/>
            <a:ext cx="9941319" cy="3124658"/>
          </a:xfrm>
        </p:spPr>
        <p:txBody>
          <a:bodyPr anchor="ctr">
            <a:normAutofit/>
          </a:bodyPr>
          <a:lstStyle/>
          <a:p>
            <a:pPr indent="0">
              <a:spcAft>
                <a:spcPts val="800"/>
              </a:spcAft>
              <a:buNone/>
            </a:pPr>
            <a:r>
              <a:rPr lang="pt-BR" sz="1700" dirty="0"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pt-BR" sz="17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pt-BR" sz="1700" dirty="0">
                <a:effectLst/>
                <a:ea typeface="Calibri" panose="020F0502020204030204" pitchFamily="34" charset="0"/>
              </a:rPr>
              <a:t>à divulgação e à indicação de servidores para as vagas;</a:t>
            </a:r>
          </a:p>
          <a:p>
            <a:pPr indent="0">
              <a:spcAft>
                <a:spcPts val="800"/>
              </a:spcAft>
              <a:buNone/>
            </a:pPr>
            <a:r>
              <a:rPr lang="pt-BR" sz="17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II - a subsidiar o órgão, a autarquia ou a fundação na atualização do </a:t>
            </a:r>
            <a:r>
              <a:rPr lang="pt-BR" sz="17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Pades</a:t>
            </a:r>
            <a:r>
              <a:rPr lang="pt-BR" sz="17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do período subsequente.</a:t>
            </a:r>
          </a:p>
          <a:p>
            <a:pPr indent="0">
              <a:spcAft>
                <a:spcPts val="800"/>
              </a:spcAft>
              <a:buNone/>
            </a:pPr>
            <a:r>
              <a:rPr lang="pt-BR" sz="17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O órgão, a entidade e a autarquia deverão indicar os servidores em lista com nome e e-mail para contato, cabendo ao servidor:</a:t>
            </a:r>
          </a:p>
          <a:p>
            <a:pPr indent="0">
              <a:spcAft>
                <a:spcPts val="800"/>
              </a:spcAft>
              <a:buNone/>
            </a:pPr>
            <a:r>
              <a:rPr lang="pt-BR" sz="17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I - inscrever-se, no prazo estabelecido; ou </a:t>
            </a:r>
          </a:p>
          <a:p>
            <a:pPr indent="0">
              <a:spcAft>
                <a:spcPts val="800"/>
              </a:spcAft>
              <a:buNone/>
            </a:pPr>
            <a:r>
              <a:rPr lang="pt-BR" sz="17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II - comunicar ao setor responsável do seu órgão, autarquia ou fundação acerca da sua impossibilidade de participar.</a:t>
            </a:r>
          </a:p>
          <a:p>
            <a:endParaRPr lang="pt-BR" sz="1700" dirty="0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6CF1BAF6-AD41-4082-B212-8A1F9A2E87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8200" y="6485313"/>
            <a:ext cx="10515600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646874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BF61EA3-B236-439E-9C0B-340980D56B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0B37581A-E03B-4B9B-82BE-B8F3B64191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8638" y="386930"/>
            <a:ext cx="9236700" cy="1188950"/>
          </a:xfrm>
        </p:spPr>
        <p:txBody>
          <a:bodyPr anchor="b">
            <a:normAutofit/>
          </a:bodyPr>
          <a:lstStyle/>
          <a:p>
            <a:r>
              <a:rPr lang="pt-BR" sz="2600">
                <a:ea typeface="Calibri" panose="020F0502020204030204" pitchFamily="34" charset="0"/>
                <a:cs typeface="Times New Roman" panose="02020603050405020304" pitchFamily="18" charset="0"/>
              </a:rPr>
              <a:t>Os editais de convocação para participação em cursos de capacitação de servidores do Poder Executivo Estadual deverão identificar:</a:t>
            </a:r>
            <a:endParaRPr lang="pt-BR" sz="260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28FAF094-D087-493F-8DF9-A486C2D6BB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" y="1998368"/>
            <a:ext cx="11695083" cy="782176"/>
            <a:chOff x="-2" y="1998368"/>
            <a:chExt cx="11695083" cy="782176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8D7C88D8-5509-4514-925A-9CE148E5CB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228040" y="2313027"/>
              <a:ext cx="781700" cy="15238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275593D-F75E-4426-AE3E-2CDEFD228D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-2" y="1998845"/>
              <a:ext cx="11454595" cy="78169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E659831F-0D9A-4C63-9EBB-8435B85A44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3079"/>
            <a:ext cx="11383362" cy="414784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A7093DE-E094-40AF-8B01-4C5FCDB419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3660" y="2599509"/>
            <a:ext cx="10143668" cy="3435531"/>
          </a:xfrm>
        </p:spPr>
        <p:txBody>
          <a:bodyPr anchor="ctr">
            <a:normAutofit/>
          </a:bodyPr>
          <a:lstStyle/>
          <a:p>
            <a:pPr indent="0">
              <a:spcAft>
                <a:spcPts val="800"/>
              </a:spcAft>
              <a:buNone/>
            </a:pPr>
            <a:r>
              <a:rPr lang="pt-BR" sz="17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I - a clientela da ação de desenvolvimento e as competências a serem desenvolvidas;</a:t>
            </a:r>
          </a:p>
          <a:p>
            <a:pPr indent="0">
              <a:spcAft>
                <a:spcPts val="800"/>
              </a:spcAft>
              <a:buNone/>
            </a:pPr>
            <a:r>
              <a:rPr lang="pt-BR" sz="17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II - os procedimentos a que os interessados serão submetidos para serem selecionados, quando for o caso;</a:t>
            </a:r>
          </a:p>
          <a:p>
            <a:pPr indent="0">
              <a:spcAft>
                <a:spcPts val="800"/>
              </a:spcAft>
              <a:buNone/>
            </a:pPr>
            <a:r>
              <a:rPr lang="pt-BR" sz="17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III - o sistema classificatório dos interessados, quando as vagas forem limitadas;</a:t>
            </a:r>
          </a:p>
          <a:p>
            <a:pPr indent="0">
              <a:spcAft>
                <a:spcPts val="800"/>
              </a:spcAft>
              <a:buNone/>
            </a:pPr>
            <a:r>
              <a:rPr lang="pt-BR" sz="17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IV - o período de realização da seleção e o número de vagas;</a:t>
            </a:r>
          </a:p>
          <a:p>
            <a:pPr indent="0">
              <a:spcAft>
                <a:spcPts val="800"/>
              </a:spcAft>
              <a:buNone/>
            </a:pPr>
            <a:r>
              <a:rPr lang="pt-BR" sz="17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V - a distribuição proporcional das vagas, quando for o caso, por órgão, por autarquia ou fundação ou por categorias funcionais;</a:t>
            </a:r>
          </a:p>
          <a:p>
            <a:pPr indent="0">
              <a:spcAft>
                <a:spcPts val="800"/>
              </a:spcAft>
              <a:buNone/>
            </a:pPr>
            <a:r>
              <a:rPr lang="pt-BR" sz="17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VI - o valor do investimento, se couber.</a:t>
            </a:r>
          </a:p>
          <a:p>
            <a:pPr indent="0">
              <a:spcAft>
                <a:spcPts val="800"/>
              </a:spcAft>
              <a:buNone/>
            </a:pPr>
            <a:r>
              <a:rPr lang="pt-BR" sz="17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endParaRPr lang="pt-BR" sz="1700"/>
          </a:p>
        </p:txBody>
      </p:sp>
    </p:spTree>
    <p:extLst>
      <p:ext uri="{BB962C8B-B14F-4D97-AF65-F5344CB8AC3E}">
        <p14:creationId xmlns:p14="http://schemas.microsoft.com/office/powerpoint/2010/main" val="26850423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DBF61EA3-B236-439E-9C0B-340980D56B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1F3AB17E-9CCA-4013-AF64-49B8865F15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8638" y="386930"/>
            <a:ext cx="9236700" cy="1188950"/>
          </a:xfrm>
        </p:spPr>
        <p:txBody>
          <a:bodyPr anchor="b">
            <a:normAutofit/>
          </a:bodyPr>
          <a:lstStyle/>
          <a:p>
            <a:r>
              <a:rPr lang="pt-BR" sz="5400"/>
              <a:t>Instrumentos</a:t>
            </a: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28FAF094-D087-493F-8DF9-A486C2D6BB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" y="1998368"/>
            <a:ext cx="11695083" cy="782176"/>
            <a:chOff x="-2" y="1998368"/>
            <a:chExt cx="11695083" cy="782176"/>
          </a:xfrm>
        </p:grpSpPr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8D7C88D8-5509-4514-925A-9CE148E5CB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228040" y="2313027"/>
              <a:ext cx="781700" cy="15238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7275593D-F75E-4426-AE3E-2CDEFD228D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-2" y="1998845"/>
              <a:ext cx="11454595" cy="78169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5" name="Rectangle 24">
            <a:extLst>
              <a:ext uri="{FF2B5EF4-FFF2-40B4-BE49-F238E27FC236}">
                <a16:creationId xmlns:a16="http://schemas.microsoft.com/office/drawing/2014/main" id="{E659831F-0D9A-4C63-9EBB-8435B85A44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3079"/>
            <a:ext cx="11383362" cy="414784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79226E9-B285-4139-8D13-86081C7B38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3660" y="2599509"/>
            <a:ext cx="10143668" cy="3435531"/>
          </a:xfrm>
        </p:spPr>
        <p:txBody>
          <a:bodyPr anchor="ctr">
            <a:normAutofit/>
          </a:bodyPr>
          <a:lstStyle/>
          <a:p>
            <a:pPr indent="0">
              <a:spcAft>
                <a:spcPts val="800"/>
              </a:spcAft>
              <a:buNone/>
            </a:pPr>
            <a:r>
              <a:rPr lang="pt-BR" sz="1900" dirty="0">
                <a:ea typeface="Calibri" panose="020F0502020204030204" pitchFamily="34" charset="0"/>
                <a:cs typeface="Times New Roman" panose="02020603050405020304" pitchFamily="18" charset="0"/>
              </a:rPr>
              <a:t>I - o planejamento estratégico dos órgãos, das autarquias e das fundações do Poder Executivo Estadual:</a:t>
            </a:r>
          </a:p>
          <a:p>
            <a:pPr indent="0">
              <a:spcAft>
                <a:spcPts val="800"/>
              </a:spcAft>
              <a:buNone/>
            </a:pPr>
            <a:r>
              <a:rPr lang="pt-BR" sz="19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 planejamento estratégico dos órgãos, das autarquias e das fundações do Poder Executivo Estadual é o instrumento norteador na definição de necessidades de desenvolvimento, pautados no cronograma de metas e resultados institucionais estabelecidos; </a:t>
            </a:r>
          </a:p>
          <a:p>
            <a:pPr indent="0">
              <a:spcAft>
                <a:spcPts val="800"/>
              </a:spcAft>
              <a:buNone/>
            </a:pPr>
            <a:r>
              <a:rPr lang="pt-BR" sz="1900" dirty="0">
                <a:ea typeface="Calibri" panose="020F0502020204030204" pitchFamily="34" charset="0"/>
                <a:cs typeface="Times New Roman" panose="02020603050405020304" pitchFamily="18" charset="0"/>
              </a:rPr>
              <a:t>II - as competências mapeadas nos órgãos da Administração Direta, nas autarquias e nas fundações do Poder Executivo Estadual:</a:t>
            </a:r>
          </a:p>
          <a:p>
            <a:pPr indent="0">
              <a:spcAft>
                <a:spcPts val="800"/>
              </a:spcAft>
              <a:buNone/>
            </a:pPr>
            <a:r>
              <a:rPr lang="pt-BR" sz="19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As competências mapeadas são os instrumentos que vinculam as necessidades de desenvolvimento individual aos objetivos estratégicos de cada órgão, autarquia ou fundação do Poder Executivo Estadual.</a:t>
            </a:r>
          </a:p>
        </p:txBody>
      </p:sp>
    </p:spTree>
    <p:extLst>
      <p:ext uri="{BB962C8B-B14F-4D97-AF65-F5344CB8AC3E}">
        <p14:creationId xmlns:p14="http://schemas.microsoft.com/office/powerpoint/2010/main" val="23455646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B6CDA21F-E7AF-4C75-8395-33F58D5B0E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AE1C45F0-260A-458C-96ED-C1F6D215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" y="1216597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A6604B49-AD5C-4590-B051-06C8222ECD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43ECCAF-29C5-4537-947C-7EA1292463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ED49787B-8DE6-4467-AD0A-8DECC6E0C2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D5B0017B-2ECA-49AF-B397-DC140825DF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79" y="613954"/>
            <a:ext cx="10907487" cy="189411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9E188651-E3BF-4E82-BBAC-9EDE779ED0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631" y="809898"/>
            <a:ext cx="9942716" cy="1554480"/>
          </a:xfrm>
        </p:spPr>
        <p:txBody>
          <a:bodyPr anchor="ctr">
            <a:normAutofit/>
          </a:bodyPr>
          <a:lstStyle/>
          <a:p>
            <a:r>
              <a:rPr lang="pt-BR" sz="4800"/>
              <a:t>Instrumentos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6A25C3D-CAE5-4D8D-8F71-DF07F0F91E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5028" y="3017522"/>
            <a:ext cx="9941319" cy="3124658"/>
          </a:xfrm>
        </p:spPr>
        <p:txBody>
          <a:bodyPr anchor="ctr">
            <a:normAutofit/>
          </a:bodyPr>
          <a:lstStyle/>
          <a:p>
            <a:pPr indent="0">
              <a:spcAft>
                <a:spcPts val="800"/>
              </a:spcAft>
              <a:buNone/>
            </a:pPr>
            <a:r>
              <a:rPr lang="pt-BR" sz="1900">
                <a:ea typeface="Calibri" panose="020F0502020204030204" pitchFamily="34" charset="0"/>
                <a:cs typeface="Times New Roman" panose="02020603050405020304" pitchFamily="18" charset="0"/>
              </a:rPr>
              <a:t>III - o ciclo de gestão de desempenho individual, a partir do Plano de Gestão de Desempenho Individual do Servidor (PGDI) e dos resultados institucionais;</a:t>
            </a:r>
          </a:p>
          <a:p>
            <a:pPr indent="0">
              <a:spcAft>
                <a:spcPts val="800"/>
              </a:spcAft>
              <a:buNone/>
            </a:pPr>
            <a:r>
              <a:rPr lang="pt-BR" sz="19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 ciclo de gestão de desempenho individual, a partir do Plano de Gestão de Desempenho Individual (PGDI), e os resultados institucionais são os instrumentos que identificam as lacunas individuais e orientam as ações de desenvolvimento para o servidor.</a:t>
            </a:r>
          </a:p>
          <a:p>
            <a:pPr indent="0">
              <a:spcAft>
                <a:spcPts val="800"/>
              </a:spcAft>
              <a:buNone/>
            </a:pPr>
            <a:r>
              <a:rPr lang="pt-BR" sz="1900">
                <a:ea typeface="Calibri" panose="020F0502020204030204" pitchFamily="34" charset="0"/>
                <a:cs typeface="Times New Roman" panose="02020603050405020304" pitchFamily="18" charset="0"/>
              </a:rPr>
              <a:t>IV - o Plano Anual de Desenvolvimento dos Servidores (Pades);</a:t>
            </a:r>
          </a:p>
          <a:p>
            <a:pPr indent="0">
              <a:spcAft>
                <a:spcPts val="800"/>
              </a:spcAft>
              <a:buNone/>
            </a:pPr>
            <a:r>
              <a:rPr lang="pt-BR" sz="19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 Pades é o instrumento elaborado pelo órgão da Administração Direta, pela autarquia e pela fundação do Poder Executivo Estadual para nortear a realização periódica das ações de desenvolvimento dos servidores</a:t>
            </a:r>
            <a:r>
              <a:rPr lang="pt-BR" sz="1900"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pt-BR" sz="1900"/>
          </a:p>
        </p:txBody>
      </p:sp>
      <p:cxnSp>
        <p:nvCxnSpPr>
          <p:cNvPr id="22" name="Straight Connector 16">
            <a:extLst>
              <a:ext uri="{FF2B5EF4-FFF2-40B4-BE49-F238E27FC236}">
                <a16:creationId xmlns:a16="http://schemas.microsoft.com/office/drawing/2014/main" id="{6CF1BAF6-AD41-4082-B212-8A1F9A2E87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8200" y="6485313"/>
            <a:ext cx="10515600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362169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A7895A40-19A4-42D6-9D30-DBC1E80026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2F429C4-ABC9-46FC-818A-B5429CDE4A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1270325" y="3369273"/>
            <a:ext cx="3200400" cy="15238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CEF98E4-3709-4952-8F42-2305CCE34F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6374475" y="1040470"/>
            <a:ext cx="6858003" cy="4777047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F10BCCF5-D685-47FF-B675-647EAEB72C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7914" y="857786"/>
            <a:ext cx="11067024" cy="520893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ítulo 4">
            <a:extLst>
              <a:ext uri="{FF2B5EF4-FFF2-40B4-BE49-F238E27FC236}">
                <a16:creationId xmlns:a16="http://schemas.microsoft.com/office/drawing/2014/main" id="{87803557-EADF-4076-9B23-E3FB63A1E8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7689" y="3071183"/>
            <a:ext cx="9910296" cy="2590027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6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O Pades é o instrumento de planejamento institucional dos órgãos da Administração Direta, das autarquias e das fundações do Poder Executivo Estadual e possibilita, a partir de suas prioridades estratégicas, viabilizar as ações de desenvolvimento interno por meio de seus colaboradores ou de parcerias com instituições intra ou extragovernamentais autorizadas.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B17DAF0-3120-4FD8-BFC3-CB971E5FBB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87688" y="1553518"/>
            <a:ext cx="9910295" cy="1281733"/>
          </a:xfrm>
        </p:spPr>
        <p:txBody>
          <a:bodyPr vert="horz" lIns="91440" tIns="45720" rIns="91440" bIns="45720" rtlCol="0" anchor="b">
            <a:normAutofit/>
          </a:bodyPr>
          <a:lstStyle/>
          <a:p>
            <a:pPr>
              <a:spcAft>
                <a:spcPts val="800"/>
              </a:spcAft>
            </a:pPr>
            <a:endParaRPr lang="en-US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B0EE8A42-107A-4D4C-8D56-BBAE95C7FC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1524009" y="3366125"/>
            <a:ext cx="3200400" cy="15238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2482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7">
            <a:extLst>
              <a:ext uri="{FF2B5EF4-FFF2-40B4-BE49-F238E27FC236}">
                <a16:creationId xmlns:a16="http://schemas.microsoft.com/office/drawing/2014/main" id="{3AD318CC-E2A8-4E27-9548-A047A78999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9EF0B76D-0413-4E5F-8636-4CE40792B8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5065" y="1463040"/>
            <a:ext cx="4048240" cy="2690949"/>
          </a:xfrm>
        </p:spPr>
        <p:txBody>
          <a:bodyPr anchor="t">
            <a:normAutofit/>
          </a:bodyPr>
          <a:lstStyle/>
          <a:p>
            <a:r>
              <a:rPr lang="pt-BR" dirty="0"/>
              <a:t>O </a:t>
            </a:r>
            <a:r>
              <a:rPr lang="pt-BR" dirty="0" err="1"/>
              <a:t>Pades</a:t>
            </a:r>
            <a:r>
              <a:rPr lang="pt-BR" dirty="0"/>
              <a:t> devem contemplar as seguintes ações:</a:t>
            </a:r>
          </a:p>
        </p:txBody>
      </p:sp>
      <p:grpSp>
        <p:nvGrpSpPr>
          <p:cNvPr id="20" name="Group 9">
            <a:extLst>
              <a:ext uri="{FF2B5EF4-FFF2-40B4-BE49-F238E27FC236}">
                <a16:creationId xmlns:a16="http://schemas.microsoft.com/office/drawing/2014/main" id="{B14B560F-9DD7-4302-A60B-EBD3EF59B0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09667" y="4415246"/>
            <a:ext cx="11982332" cy="2087795"/>
            <a:chOff x="143163" y="5763486"/>
            <a:chExt cx="11982332" cy="739555"/>
          </a:xfrm>
        </p:grpSpPr>
        <p:sp>
          <p:nvSpPr>
            <p:cNvPr id="21" name="Rectangle 10">
              <a:extLst>
                <a:ext uri="{FF2B5EF4-FFF2-40B4-BE49-F238E27FC236}">
                  <a16:creationId xmlns:a16="http://schemas.microsoft.com/office/drawing/2014/main" id="{3A9A4357-BD1D-4622-A4FE-766E6AB8DE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357444" y="5763486"/>
              <a:ext cx="11768051" cy="739555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2" name="Straight Connector 11">
              <a:extLst>
                <a:ext uri="{FF2B5EF4-FFF2-40B4-BE49-F238E27FC236}">
                  <a16:creationId xmlns:a16="http://schemas.microsoft.com/office/drawing/2014/main" id="{C21D6966-343E-49AC-A026-D2497E0C3C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43163" y="5763486"/>
              <a:ext cx="1" cy="739555"/>
            </a:xfrm>
            <a:prstGeom prst="line">
              <a:avLst/>
            </a:prstGeom>
            <a:ln w="1778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2C1BBA94-3F40-40AA-8BB9-E69E25E537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3706" y="587829"/>
            <a:ext cx="6505300" cy="568234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CC7CC3F-7757-4354-861E-771D827230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6218" y="1463039"/>
            <a:ext cx="5542387" cy="4300447"/>
          </a:xfrm>
        </p:spPr>
        <p:txBody>
          <a:bodyPr anchor="t">
            <a:normAutofit/>
          </a:bodyPr>
          <a:lstStyle/>
          <a:p>
            <a:pPr indent="0">
              <a:spcAft>
                <a:spcPts val="800"/>
              </a:spcAft>
              <a:buNone/>
            </a:pPr>
            <a:r>
              <a:rPr lang="pt-BR" sz="15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I - ações destinadas ao desenvolvimento de competências gerenciais, técnicas específicas e essenciais, indicadas pela Avaliação de Desempenho Individual e/ou pela Avaliação do resultado institucional;</a:t>
            </a:r>
          </a:p>
          <a:p>
            <a:pPr indent="0">
              <a:spcAft>
                <a:spcPts val="800"/>
              </a:spcAft>
              <a:buNone/>
            </a:pPr>
            <a:r>
              <a:rPr lang="pt-BR" sz="15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II - cursos de formação inicial ou introdutórios em novas atividades;</a:t>
            </a:r>
          </a:p>
          <a:p>
            <a:pPr indent="0">
              <a:spcAft>
                <a:spcPts val="800"/>
              </a:spcAft>
              <a:buNone/>
            </a:pPr>
            <a:r>
              <a:rPr lang="pt-BR" sz="15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III - cursos de formação técnico-profissionais, previstos em legislação específica de carreiras;</a:t>
            </a:r>
          </a:p>
          <a:p>
            <a:pPr indent="0">
              <a:spcAft>
                <a:spcPts val="800"/>
              </a:spcAft>
              <a:buNone/>
            </a:pPr>
            <a:r>
              <a:rPr lang="pt-BR" sz="15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IV - cursos de atualização permanentes, coordenados pela Rede de Escolas de Governo e pela Secretaria de Estado de Administração e Desburocratização (SAD);</a:t>
            </a:r>
          </a:p>
          <a:p>
            <a:pPr indent="0">
              <a:spcAft>
                <a:spcPts val="800"/>
              </a:spcAft>
              <a:buNone/>
            </a:pPr>
            <a:r>
              <a:rPr lang="pt-BR" sz="15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V - ações que visem à qualificação do servidor, nas funções inerentes ao seu cargo, em processo de readequação funcional.</a:t>
            </a:r>
          </a:p>
          <a:p>
            <a:endParaRPr lang="pt-BR" sz="1500"/>
          </a:p>
        </p:txBody>
      </p:sp>
    </p:spTree>
    <p:extLst>
      <p:ext uri="{BB962C8B-B14F-4D97-AF65-F5344CB8AC3E}">
        <p14:creationId xmlns:p14="http://schemas.microsoft.com/office/powerpoint/2010/main" val="42232595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BF61EA3-B236-439E-9C0B-340980D56B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B5C0F04E-C9D6-4257-81E3-0994EFA2F6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8638" y="386930"/>
            <a:ext cx="9236700" cy="1188950"/>
          </a:xfrm>
        </p:spPr>
        <p:txBody>
          <a:bodyPr anchor="b">
            <a:normAutofit/>
          </a:bodyPr>
          <a:lstStyle/>
          <a:p>
            <a:r>
              <a:rPr lang="pt-BR" sz="5400"/>
              <a:t>PADES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28FAF094-D087-493F-8DF9-A486C2D6BB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" y="1998368"/>
            <a:ext cx="11695083" cy="782176"/>
            <a:chOff x="-2" y="1998368"/>
            <a:chExt cx="11695083" cy="782176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8D7C88D8-5509-4514-925A-9CE148E5CB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228040" y="2313027"/>
              <a:ext cx="781700" cy="15238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275593D-F75E-4426-AE3E-2CDEFD228D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-2" y="1998845"/>
              <a:ext cx="11454595" cy="78169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E659831F-0D9A-4C63-9EBB-8435B85A44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3079"/>
            <a:ext cx="11383362" cy="414784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299513A-FFC8-4F7A-9406-491B9931E1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3660" y="2599509"/>
            <a:ext cx="10143668" cy="3435531"/>
          </a:xfrm>
        </p:spPr>
        <p:txBody>
          <a:bodyPr anchor="ctr">
            <a:normAutofit/>
          </a:bodyPr>
          <a:lstStyle/>
          <a:p>
            <a:pPr indent="0">
              <a:spcAft>
                <a:spcPts val="800"/>
              </a:spcAft>
              <a:buNone/>
            </a:pPr>
            <a:r>
              <a:rPr lang="pt-BR" sz="19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 I - Justificativa, com a definição de indicadores e de resultados esperados;</a:t>
            </a:r>
          </a:p>
          <a:p>
            <a:pPr indent="0">
              <a:spcAft>
                <a:spcPts val="800"/>
              </a:spcAft>
              <a:buNone/>
            </a:pPr>
            <a:r>
              <a:rPr lang="pt-BR" sz="19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II - Grau de priorização para a execução;</a:t>
            </a:r>
          </a:p>
          <a:p>
            <a:pPr indent="0">
              <a:spcAft>
                <a:spcPts val="800"/>
              </a:spcAft>
              <a:buNone/>
            </a:pPr>
            <a:r>
              <a:rPr lang="pt-BR" sz="19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III - quantitativo do público-alvo, área de atuação, cargo e função;</a:t>
            </a:r>
          </a:p>
          <a:p>
            <a:pPr indent="0">
              <a:spcAft>
                <a:spcPts val="800"/>
              </a:spcAft>
              <a:buNone/>
            </a:pPr>
            <a:r>
              <a:rPr lang="pt-BR" sz="19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IV - carga horária, prevista de acordo com o patamar formativo;</a:t>
            </a:r>
          </a:p>
          <a:p>
            <a:pPr indent="0">
              <a:spcAft>
                <a:spcPts val="800"/>
              </a:spcAft>
              <a:buNone/>
            </a:pPr>
            <a:r>
              <a:rPr lang="pt-BR" sz="19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V - estimativa do investimento e a previsão de recursos orçamentários;</a:t>
            </a:r>
          </a:p>
          <a:p>
            <a:pPr indent="0">
              <a:spcAft>
                <a:spcPts val="800"/>
              </a:spcAft>
              <a:buNone/>
            </a:pPr>
            <a:r>
              <a:rPr lang="pt-BR" sz="19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VI - cronograma de execução e de desembolso.</a:t>
            </a:r>
          </a:p>
          <a:p>
            <a:pPr indent="0">
              <a:spcAft>
                <a:spcPts val="800"/>
              </a:spcAft>
              <a:buNone/>
            </a:pPr>
            <a:r>
              <a:rPr lang="pt-BR" sz="19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endParaRPr lang="pt-BR" sz="1900"/>
          </a:p>
        </p:txBody>
      </p:sp>
    </p:spTree>
    <p:extLst>
      <p:ext uri="{BB962C8B-B14F-4D97-AF65-F5344CB8AC3E}">
        <p14:creationId xmlns:p14="http://schemas.microsoft.com/office/powerpoint/2010/main" val="33845728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4522B21E-B2B9-4C72-9A71-C87EFD1374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5EB7D2A2-F448-44D4-938C-DC84CBCB3B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"/>
            <a:ext cx="12192000" cy="441258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871AEA07-1E14-44B4-8E55-64EF049CD6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6464" y="551962"/>
            <a:ext cx="10999072" cy="4618549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7DDC8509-696D-4447-9EC0-620A77B16D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1293338"/>
            <a:ext cx="9144000" cy="3274592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45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Eventos</a:t>
            </a:r>
            <a:r>
              <a:rPr lang="en-US" sz="45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5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presenciais</a:t>
            </a:r>
            <a:r>
              <a:rPr lang="en-US" sz="45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, </a:t>
            </a:r>
            <a:r>
              <a:rPr lang="en-US" sz="45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telepresenciais</a:t>
            </a:r>
            <a:r>
              <a:rPr lang="en-US" sz="45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, </a:t>
            </a:r>
            <a:r>
              <a:rPr lang="en-US" sz="45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educação</a:t>
            </a:r>
            <a:r>
              <a:rPr lang="en-US" sz="45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a </a:t>
            </a:r>
            <a:r>
              <a:rPr lang="en-US" sz="45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distância</a:t>
            </a:r>
            <a:r>
              <a:rPr lang="en-US" sz="45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(EAD) </a:t>
            </a:r>
            <a:r>
              <a:rPr lang="en-US" sz="45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ou</a:t>
            </a:r>
            <a:r>
              <a:rPr lang="en-US" sz="45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5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em</a:t>
            </a:r>
            <a:r>
              <a:rPr lang="en-US" sz="45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5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formato</a:t>
            </a:r>
            <a:r>
              <a:rPr lang="en-US" sz="45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5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híbrido</a:t>
            </a:r>
            <a:r>
              <a:rPr lang="en-US" sz="45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, </a:t>
            </a:r>
            <a:r>
              <a:rPr lang="en-US" sz="45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modalidades</a:t>
            </a:r>
            <a:r>
              <a:rPr lang="en-US" sz="45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de </a:t>
            </a:r>
            <a:r>
              <a:rPr lang="en-US" sz="45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ações</a:t>
            </a:r>
            <a:r>
              <a:rPr lang="en-US" sz="45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de </a:t>
            </a:r>
            <a:r>
              <a:rPr lang="en-US" sz="45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desenvolvimento</a:t>
            </a:r>
            <a:r>
              <a:rPr lang="en-US" sz="45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,</a:t>
            </a:r>
            <a:br>
              <a:rPr lang="en-US" sz="45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endParaRPr lang="en-US" sz="45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F7C8EA93-3210-4C62-99E9-153C275E3A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596464" y="6354708"/>
            <a:ext cx="11000232" cy="0"/>
          </a:xfrm>
          <a:prstGeom prst="line">
            <a:avLst/>
          </a:prstGeom>
          <a:ln w="1016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580731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DA718D0-4865-4629-8134-44F68D41D5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65167ED7-6315-43AB-B1B6-C326D5FD8F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5400000">
            <a:off x="-2340441" y="2666183"/>
            <a:ext cx="5860051" cy="527712"/>
            <a:chOff x="6081624" y="1998368"/>
            <a:chExt cx="5613457" cy="782175"/>
          </a:xfrm>
          <a:solidFill>
            <a:schemeClr val="accent4"/>
          </a:solidFill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EF4D8839-FB03-487D-ACC8-8BFEDD4FEB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228040" y="2313027"/>
              <a:ext cx="781700" cy="15238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0EF75023-9A3B-42FC-B704-61A8F7BEF4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6081624" y="1998844"/>
              <a:ext cx="5372968" cy="7816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CBC4F608-B4B8-48C3-9572-C0F061B1CD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9528" y="922919"/>
            <a:ext cx="11111729" cy="546125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ECC2B6E3-37D9-4DB7-B4A9-533349A5D2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9304" y="106229"/>
            <a:ext cx="9849751" cy="1349671"/>
          </a:xfrm>
        </p:spPr>
        <p:txBody>
          <a:bodyPr anchor="b">
            <a:normAutofit/>
          </a:bodyPr>
          <a:lstStyle/>
          <a:p>
            <a:r>
              <a:rPr lang="pt-BR" sz="5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pt-BR" sz="5400" b="1" dirty="0"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pt-BR" sz="54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ções de educação profissional:</a:t>
            </a:r>
            <a:endParaRPr lang="pt-BR" sz="5400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6EC3C23-4575-4FE3-AD96-E7DC493337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9304" y="1766618"/>
            <a:ext cx="9849751" cy="4168463"/>
          </a:xfrm>
        </p:spPr>
        <p:txBody>
          <a:bodyPr anchor="ctr">
            <a:normAutofit/>
          </a:bodyPr>
          <a:lstStyle/>
          <a:p>
            <a:pPr indent="0">
              <a:spcBef>
                <a:spcPts val="0"/>
              </a:spcBef>
              <a:buNone/>
            </a:pPr>
            <a:r>
              <a:rPr lang="pt-BR" sz="23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a) seminários, fóruns, oficinas, palestras, </a:t>
            </a:r>
            <a:r>
              <a:rPr lang="pt-BR" sz="23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podcasts</a:t>
            </a:r>
            <a:r>
              <a:rPr lang="pt-BR" sz="23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workshop</a:t>
            </a:r>
            <a:r>
              <a:rPr lang="pt-BR" sz="23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pt-BR" sz="23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filmes, </a:t>
            </a:r>
            <a:r>
              <a:rPr lang="pt-BR" sz="23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webinários</a:t>
            </a:r>
            <a:r>
              <a:rPr lang="pt-BR" sz="23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entre outros eventos afins;</a:t>
            </a:r>
          </a:p>
          <a:p>
            <a:pPr indent="0">
              <a:spcBef>
                <a:spcPts val="0"/>
              </a:spcBef>
              <a:buNone/>
            </a:pPr>
            <a:r>
              <a:rPr lang="pt-BR" sz="23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b) cursos e treinamentos em atividades específicas das secretarias, autarquias e fundações ou próprios da carreira, com duração mínima de 8 (oito) horas;</a:t>
            </a:r>
          </a:p>
          <a:p>
            <a:pPr indent="0">
              <a:spcBef>
                <a:spcPts val="0"/>
              </a:spcBef>
              <a:buNone/>
            </a:pPr>
            <a:r>
              <a:rPr lang="pt-BR" sz="23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c) cursos e treinamentos em atividades transversais da gestão pública, com duração mínima de 8 (oito)horas;</a:t>
            </a:r>
          </a:p>
          <a:p>
            <a:pPr indent="0">
              <a:spcBef>
                <a:spcPts val="0"/>
              </a:spcBef>
              <a:buNone/>
            </a:pPr>
            <a:r>
              <a:rPr lang="pt-BR" sz="23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d) intercâmbios com organizações nacionais e internacionais de interesse público;</a:t>
            </a:r>
          </a:p>
          <a:p>
            <a:pPr indent="0">
              <a:spcBef>
                <a:spcPts val="0"/>
              </a:spcBef>
              <a:buNone/>
            </a:pPr>
            <a:r>
              <a:rPr lang="pt-BR" sz="23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e) grupos de estudo formalmente instituídos;</a:t>
            </a:r>
          </a:p>
          <a:p>
            <a:pPr indent="0">
              <a:spcBef>
                <a:spcPts val="0"/>
              </a:spcBef>
              <a:buNone/>
            </a:pPr>
            <a:r>
              <a:rPr lang="pt-BR" sz="23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f) estudos técnicos vinculados às atividades funcionais, formalizadas e publicadas;</a:t>
            </a:r>
          </a:p>
          <a:p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9216198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BF61EA3-B236-439E-9C0B-340980D56B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AED96A6A-F43E-4E41-88EF-B437F04897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8638" y="386930"/>
            <a:ext cx="9236700" cy="1188950"/>
          </a:xfrm>
        </p:spPr>
        <p:txBody>
          <a:bodyPr anchor="b">
            <a:normAutofit/>
          </a:bodyPr>
          <a:lstStyle/>
          <a:p>
            <a:r>
              <a:rPr lang="pt-BR" sz="3800">
                <a:ea typeface="Calibri" panose="020F0502020204030204" pitchFamily="34" charset="0"/>
                <a:cs typeface="Times New Roman" panose="02020603050405020304" pitchFamily="18" charset="0"/>
              </a:rPr>
              <a:t> Ações de educação superior, devidamente reconhecidas pelos órgãos competentes:</a:t>
            </a:r>
            <a:endParaRPr lang="pt-BR" sz="380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28FAF094-D087-493F-8DF9-A486C2D6BB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" y="1998368"/>
            <a:ext cx="11695083" cy="782176"/>
            <a:chOff x="-2" y="1998368"/>
            <a:chExt cx="11695083" cy="782176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8D7C88D8-5509-4514-925A-9CE148E5CB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228040" y="2313027"/>
              <a:ext cx="781700" cy="15238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275593D-F75E-4426-AE3E-2CDEFD228D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-2" y="1998845"/>
              <a:ext cx="11454595" cy="78169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E659831F-0D9A-4C63-9EBB-8435B85A44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3079"/>
            <a:ext cx="11383362" cy="414784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41F83DE-7C9C-4F4F-A78E-ABC5C6965D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3660" y="2599509"/>
            <a:ext cx="10143668" cy="3435531"/>
          </a:xfrm>
        </p:spPr>
        <p:txBody>
          <a:bodyPr anchor="ctr">
            <a:normAutofit/>
          </a:bodyPr>
          <a:lstStyle/>
          <a:p>
            <a:pPr indent="0">
              <a:spcBef>
                <a:spcPts val="0"/>
              </a:spcBef>
              <a:buNone/>
            </a:pPr>
            <a:r>
              <a:rPr lang="pt-BR" sz="22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a) cursos de graduação;</a:t>
            </a:r>
          </a:p>
          <a:p>
            <a:pPr indent="0">
              <a:spcBef>
                <a:spcPts val="0"/>
              </a:spcBef>
              <a:buNone/>
            </a:pPr>
            <a:r>
              <a:rPr lang="pt-BR" sz="22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b) cursos sequenciais e técnicos ministrados por instituições de ensino superior;</a:t>
            </a:r>
          </a:p>
          <a:p>
            <a:pPr indent="0">
              <a:spcBef>
                <a:spcPts val="0"/>
              </a:spcBef>
              <a:buNone/>
            </a:pPr>
            <a:r>
              <a:rPr lang="pt-BR" sz="22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c) cursos de extensão e de aperfeiçoamento, ministrados por instituições de ensino;</a:t>
            </a:r>
          </a:p>
          <a:p>
            <a:pPr indent="0">
              <a:spcBef>
                <a:spcPts val="0"/>
              </a:spcBef>
              <a:buNone/>
            </a:pPr>
            <a:r>
              <a:rPr lang="pt-BR" sz="22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d) cursos de pós-graduação </a:t>
            </a:r>
            <a:r>
              <a:rPr lang="pt-BR" sz="2200" i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lato sensu</a:t>
            </a:r>
            <a:r>
              <a:rPr lang="pt-BR" sz="22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ministrados por instituições de ensino superior e por escolas de governo, instituídas no âmbito do Estado de Mato Grosso do Sul, devidamente credenciadas;</a:t>
            </a:r>
          </a:p>
          <a:p>
            <a:pPr indent="0">
              <a:spcBef>
                <a:spcPts val="0"/>
              </a:spcBef>
              <a:buNone/>
            </a:pPr>
            <a:r>
              <a:rPr lang="pt-BR" sz="22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e) cursos de pós-graduação </a:t>
            </a:r>
            <a:r>
              <a:rPr lang="pt-BR" sz="2200" i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stricto sensu</a:t>
            </a:r>
            <a:r>
              <a:rPr lang="pt-BR" sz="22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legalmente reconhecidos pelo sistema federal ou pelos sistemas estaduais de ensino e recomendados pela Coordenação de Aperfeiçoamento de Pessoal de Nível Superior (Capes).</a:t>
            </a:r>
          </a:p>
          <a:p>
            <a:endParaRPr lang="pt-BR" sz="2200"/>
          </a:p>
        </p:txBody>
      </p:sp>
    </p:spTree>
    <p:extLst>
      <p:ext uri="{BB962C8B-B14F-4D97-AF65-F5344CB8AC3E}">
        <p14:creationId xmlns:p14="http://schemas.microsoft.com/office/powerpoint/2010/main" val="9019742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287</TotalTime>
  <Words>1258</Words>
  <Application>Microsoft Office PowerPoint</Application>
  <PresentationFormat>Widescreen</PresentationFormat>
  <Paragraphs>64</Paragraphs>
  <Slides>14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Tema do Office</vt:lpstr>
      <vt:lpstr>Política de Desenvolvimento MS</vt:lpstr>
      <vt:lpstr>Instrumentos</vt:lpstr>
      <vt:lpstr>Instrumentos</vt:lpstr>
      <vt:lpstr>O Pades é o instrumento de planejamento institucional dos órgãos da Administração Direta, das autarquias e das fundações do Poder Executivo Estadual e possibilita, a partir de suas prioridades estratégicas, viabilizar as ações de desenvolvimento interno por meio de seus colaboradores ou de parcerias com instituições intra ou extragovernamentais autorizadas.</vt:lpstr>
      <vt:lpstr>O Pades devem contemplar as seguintes ações:</vt:lpstr>
      <vt:lpstr>PADES</vt:lpstr>
      <vt:lpstr>Eventos presenciais, telepresenciais, educação a distância (EAD) ou em formato híbrido, modalidades de ações de desenvolvimento, </vt:lpstr>
      <vt:lpstr> Ações de educação profissional:</vt:lpstr>
      <vt:lpstr> Ações de educação superior, devidamente reconhecidas pelos órgãos competentes:</vt:lpstr>
      <vt:lpstr>PUBLICO ALVO</vt:lpstr>
      <vt:lpstr>Poderão ser organizadas em trilhas de desenvolvimento, de acordo com as competências mapeadas, com as lacunas identificadas e com os recursos tecnológicos e financeiros disponíveis;  Devem guardar consonância com as atividades desenvolvidas pelo servidor público no órgão da Administração Direta, na autarquia ou na fundação, visando a trazer efetivo benefício à prestação do serviço público. </vt:lpstr>
      <vt:lpstr>Apresentação do PowerPoint</vt:lpstr>
      <vt:lpstr>A Fundação Escola de Governo, no início de cada ano, deverá divulgar aos órgãos, às autarquias e às fundações do Poder Executivo Estadual as modalidades de ações de desenvolvimento disponíveis, visando:</vt:lpstr>
      <vt:lpstr>Os editais de convocação para participação em cursos de capacitação de servidores do Poder Executivo Estadual deverão identificar: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Politica de desenvolvimento</dc:title>
  <dc:creator>Ana Carina Verbisck</dc:creator>
  <cp:lastModifiedBy>Ana Carina Verbisck</cp:lastModifiedBy>
  <cp:revision>3</cp:revision>
  <dcterms:created xsi:type="dcterms:W3CDTF">2022-05-11T13:38:27Z</dcterms:created>
  <dcterms:modified xsi:type="dcterms:W3CDTF">2022-05-11T18:26:16Z</dcterms:modified>
</cp:coreProperties>
</file>