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9" r:id="rId9"/>
    <p:sldId id="270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7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17EEEA-086C-4E98-B012-EE832D81D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CB4BBE-BCCE-430F-998B-EBD888BF77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1B87AF-4898-4B37-BAAE-FA093C2DD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0A27-32AF-4AB9-B2AF-F5D65D1D7669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66AF1E-4569-4924-AA05-9E2B5ED8C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46DDE9-BBC3-4763-B8F1-5A5AC1CF8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F2BF-D469-4DB9-ADB4-F7DAD3478F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756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DBE256-3483-4262-886D-FD4BA674D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9B6A731-A6CB-46F1-8A28-FD644DAB0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F45558-E3B9-4740-B17C-55614F3D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0A27-32AF-4AB9-B2AF-F5D65D1D7669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43BCC0-EE8C-46C5-98BB-D33E3633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46F77B-CB05-4833-8D45-24BFE38D9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F2BF-D469-4DB9-ADB4-F7DAD3478F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091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32D7618-E606-494B-8C1F-B9075274F5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DEC0CC4-27B7-44EF-B4EB-8CB13BF1E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4B1A72-21DD-4DAF-888E-9CD84C115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0A27-32AF-4AB9-B2AF-F5D65D1D7669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3F1054-BDEF-41E0-8CB6-4F999BAD4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A216BE9-C632-4F35-AB3A-2220275C1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F2BF-D469-4DB9-ADB4-F7DAD3478F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723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F9DAA-C09E-4BCF-9ECE-600C8016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949307-98B8-4763-98B1-F4E779305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9D8AAE8-5476-476A-B14A-BCC410872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0A27-32AF-4AB9-B2AF-F5D65D1D7669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CD4B4E-4B20-4FFE-AB00-4935971DF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FFF42F-FC0E-455E-BD3B-7A8C0136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F2BF-D469-4DB9-ADB4-F7DAD3478F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829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91B424-FFF6-4A87-A038-68051D98F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19BD2A8-820E-4C87-B29E-6FF7F165F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D5EDC0-7A6E-483A-A6C2-981EAAC59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0A27-32AF-4AB9-B2AF-F5D65D1D7669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AFE1F9-B817-4A02-8059-86A315D5B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E67735-1DE3-482B-9E96-1B4192D7A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F2BF-D469-4DB9-ADB4-F7DAD3478F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618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CC84E7-EA17-46DD-801A-929EDEA59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A0BB7E-B08D-492C-9036-1E2D4684C4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853BB83-3AE0-45D3-ACBF-107BFDBFE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F9B77D9-FF1A-4102-B8E2-CE556C83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0A27-32AF-4AB9-B2AF-F5D65D1D7669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6F56402-BEDE-415C-AA91-80EFEB2E0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A61546D-D228-4171-BCDB-6C67FD20E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F2BF-D469-4DB9-ADB4-F7DAD3478F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07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BB1527-8586-4AF9-83E6-57F6A003E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2F8777D-125F-4BE5-856A-961839F33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4F3D3E8-B486-4203-8D1E-3B699D93C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21F71A5-FFDE-4967-9A1E-61DB2E5E3A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CC78FE7-BE64-4290-874E-01212D48EE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D060CD6-9405-4CBA-A661-33D2E2B56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0A27-32AF-4AB9-B2AF-F5D65D1D7669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6E0AC98-E427-41D6-B1D8-736FD811D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C144BAA-CD86-4508-A84C-7FFB29968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F2BF-D469-4DB9-ADB4-F7DAD3478F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361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479B8-B222-4EA5-9E76-501A5256A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4E37406-EBBC-4791-88F1-9FE3518B3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0A27-32AF-4AB9-B2AF-F5D65D1D7669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7B45A91-16AA-4B9F-BF59-1003D1432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D366357-6F2E-4414-8E43-47CD874D2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F2BF-D469-4DB9-ADB4-F7DAD3478F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9892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F008674-87A8-488D-BEB9-DA1C3B44D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0A27-32AF-4AB9-B2AF-F5D65D1D7669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B3CAA10-6FC7-473D-8ADC-895D5818C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AB45F60-2DA6-4429-B21D-DC697DA17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F2BF-D469-4DB9-ADB4-F7DAD3478F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8255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61DE58-4A89-426C-9CDB-1856DF3FC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0E8CFE-37B4-4EC9-B6AA-333394874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3D9A84A-3D67-42A1-B99F-484D5842B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729900D-AE02-48DD-922E-99DA5D925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0A27-32AF-4AB9-B2AF-F5D65D1D7669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2816FF-3CD3-4B0A-8302-51DE38171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2B4DE4-40D8-4ECE-AD17-D3A09B247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F2BF-D469-4DB9-ADB4-F7DAD3478F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264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AC683A-1D98-4B54-ABE7-902049C41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080E935-F12C-4AA2-A66B-F511A6E0FE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D772C9A-DCAF-4629-95C8-F91605DA0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9C9FCA8-C5F8-42C1-89C1-6BCE9FDF0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0A27-32AF-4AB9-B2AF-F5D65D1D7669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41B342-F174-43B3-B214-BD9429ED7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7A96FB7-2387-49C3-AEF9-0D83DAEEE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F2BF-D469-4DB9-ADB4-F7DAD3478F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8413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6C3AAAB-F540-4C70-90AA-66235C942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C8204DE-19CD-4DB0-A48A-3A65A44D6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E1ECB7-D09F-47ED-94F6-6ECD82DA3B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D0A27-32AF-4AB9-B2AF-F5D65D1D7669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F3357E-73E3-4284-9FF6-DAB514E130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0F61E4-8CD6-4165-98A8-82719CDE9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8F2BF-D469-4DB9-ADB4-F7DAD3478F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329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0E42565C-E3CC-4EF0-8093-88FCC788A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36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38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0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8027347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A02CE79-4F88-4A3B-874D-38ED9FE27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620" y="1471351"/>
            <a:ext cx="7108911" cy="4016621"/>
          </a:xfrm>
        </p:spPr>
        <p:txBody>
          <a:bodyPr anchor="ctr">
            <a:normAutofit/>
          </a:bodyPr>
          <a:lstStyle/>
          <a:p>
            <a:pPr algn="l"/>
            <a:r>
              <a:rPr lang="pt-BR" sz="6600"/>
              <a:t>Política de Desenvolvimento MS</a:t>
            </a:r>
            <a:endParaRPr lang="pt-BR" sz="6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4B71EF-2722-4EDC-AF78-F190BB9B1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3178" y="1845264"/>
            <a:ext cx="3000907" cy="3268794"/>
          </a:xfrm>
        </p:spPr>
        <p:txBody>
          <a:bodyPr anchor="ctr">
            <a:normAutofit/>
          </a:bodyPr>
          <a:lstStyle/>
          <a:p>
            <a:pPr algn="l"/>
            <a:r>
              <a:rPr lang="pt-BR" sz="2200" dirty="0"/>
              <a:t>Ana Carina Verbisck</a:t>
            </a:r>
          </a:p>
        </p:txBody>
      </p:sp>
      <p:sp>
        <p:nvSpPr>
          <p:cNvPr id="49" name="Rectangle 42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8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F75F3EC-A6C1-450D-B639-921C54C8A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618" y="1239927"/>
            <a:ext cx="4008586" cy="4680583"/>
          </a:xfrm>
        </p:spPr>
        <p:txBody>
          <a:bodyPr anchor="ctr">
            <a:normAutofit/>
          </a:bodyPr>
          <a:lstStyle/>
          <a:p>
            <a:r>
              <a:rPr lang="pt-BR" sz="5200"/>
              <a:t>PUBLICO ALVO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AA8496-7961-4AC8-8EB6-E2BDC4B92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923" y="1239927"/>
            <a:ext cx="4971824" cy="4680583"/>
          </a:xfrm>
        </p:spPr>
        <p:txBody>
          <a:bodyPr anchor="ctr">
            <a:normAutofit/>
          </a:bodyPr>
          <a:lstStyle/>
          <a:p>
            <a:pPr indent="900430">
              <a:spcAft>
                <a:spcPts val="800"/>
              </a:spcAft>
            </a:pPr>
            <a:r>
              <a:rPr lang="pt-BR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 ações de educação profissional destinam-se aos servidores públicos em exercício nos órgãos da Administração Direta, nas autarquias e nas fundações do Poder Executivo Estadual</a:t>
            </a:r>
          </a:p>
          <a:p>
            <a:pPr indent="900430">
              <a:spcAft>
                <a:spcPts val="800"/>
              </a:spcAft>
            </a:pPr>
            <a:r>
              <a:rPr lang="pt-BR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 ações de educação superior destinam-se aos servidores efetivos lotados nos órgãos da Administração Direta, nas autarquias nas fundações do Poder Executivo Estadual.</a:t>
            </a:r>
          </a:p>
          <a:p>
            <a:endParaRPr lang="pt-BR" sz="2000"/>
          </a:p>
        </p:txBody>
      </p:sp>
    </p:spTree>
    <p:extLst>
      <p:ext uri="{BB962C8B-B14F-4D97-AF65-F5344CB8AC3E}">
        <p14:creationId xmlns:p14="http://schemas.microsoft.com/office/powerpoint/2010/main" val="510707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3D28E743-1F6A-45F0-8B2A-6C9A44D5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800"/>
              </a:spcAft>
            </a:pPr>
            <a:r>
              <a:rPr lang="pt-BR" sz="2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Poderão ser organizadas em trilhas de desenvolvimento, de acordo com as competências mapeadas, com as lacunas identificadas e com os recursos tecnológicos e financeiros disponíveis;</a:t>
            </a:r>
            <a:br>
              <a:rPr lang="pt-BR" sz="2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pt-BR" sz="2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pt-BR" sz="2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Devem guardar consonância com as atividades desenvolvidas pelo servidor público no órgão da Administração Direta, na autarquia ou na fundação, visando a trazer efetivo benefício à prestação do serviço público.</a:t>
            </a:r>
            <a:br>
              <a:rPr lang="pt-BR" sz="2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pt-BR" sz="23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467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84D935-7663-4591-82DE-B0BA846B6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922919"/>
            <a:ext cx="9849751" cy="5012162"/>
          </a:xfrm>
        </p:spPr>
        <p:txBody>
          <a:bodyPr anchor="ctr">
            <a:normAutofit/>
          </a:bodyPr>
          <a:lstStyle/>
          <a:p>
            <a:pPr indent="0">
              <a:spcAft>
                <a:spcPts val="800"/>
              </a:spcAft>
              <a:buNone/>
            </a:pPr>
            <a:r>
              <a:rPr lang="pt-B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I- apoio financeiro para participação em cursos de formação, sequencial, pós-graduação e de capacitação para exercício de atribuições, mediante pagamento de taxas de inscrição, investimento    ou mensalidades;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II - concessão de auxílio   financeiro, com restituição parcelada, para a conclusão de cursos de nível superior, sequencial ou graduação, e de pós-graduação;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III - redução da carga   horária diária, em caráter temporário, por um período máximo de 12 (doze) meses, com a redução proporcional da remuneração, para frequentar curso de formação regular, capacitação profissional, graduação ou pós-graduação em horário de expediente;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IV - concessão d  e licença remunerada para estudo, para frequentar curso de pós-graduação ou aperfeiçoamento profissional fora da sede da lotação;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V - concessão de indenização de aperfeiçoamento, desde que o investimento financeiro tenha ocorrido às expensas do servidor.</a:t>
            </a:r>
          </a:p>
          <a:p>
            <a:pPr marL="0" indent="0">
              <a:spcAft>
                <a:spcPts val="800"/>
              </a:spcAft>
              <a:buNone/>
            </a:pP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4212136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FAB304C-1D28-4F6E-937D-34F821A71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pPr indent="900430">
              <a:spcAft>
                <a:spcPts val="800"/>
              </a:spcAft>
            </a:pPr>
            <a:r>
              <a:rPr lang="pt-BR" sz="260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 Fundação Escola de Governo, no início de cada ano, deverá divulgar aos órgãos, às autarquias e às fundações do Poder Executivo Estadual as modalidades de ações de desenvolvimento disponíveis, visando: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8BBA9A-2615-4805-8E76-690F04E7E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indent="0">
              <a:spcAft>
                <a:spcPts val="800"/>
              </a:spcAft>
              <a:buNone/>
            </a:pPr>
            <a:r>
              <a:rPr lang="pt-BR" sz="1700" dirty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pt-BR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t-BR" sz="1700" dirty="0">
                <a:effectLst/>
                <a:ea typeface="Calibri" panose="020F0502020204030204" pitchFamily="34" charset="0"/>
              </a:rPr>
              <a:t>à divulgação e à indicação de servidores para as vagas;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II - a subsidiar o órgão, a autarquia ou a fundação na atualização do </a:t>
            </a:r>
            <a:r>
              <a:rPr lang="pt-BR" sz="17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Pades</a:t>
            </a:r>
            <a:r>
              <a:rPr lang="pt-BR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do período subsequente.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O órgão, a entidade e a autarquia deverão indicar os servidores em lista com nome e e-mail para contato, cabendo ao servidor: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 - inscrever-se, no prazo estabelecido; ou 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II - comunicar ao setor responsável do seu órgão, autarquia ou fundação acerca da sua impossibilidade de participar.</a:t>
            </a:r>
          </a:p>
          <a:p>
            <a:endParaRPr lang="pt-BR" sz="17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687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37581A-E03B-4B9B-82BE-B8F3B6419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pt-BR" sz="2600">
                <a:ea typeface="Calibri" panose="020F0502020204030204" pitchFamily="34" charset="0"/>
                <a:cs typeface="Times New Roman" panose="02020603050405020304" pitchFamily="18" charset="0"/>
              </a:rPr>
              <a:t>Os editais de convocação para participação em cursos de capacitação de servidores do Poder Executivo Estadual deverão identificar:</a:t>
            </a:r>
            <a:endParaRPr lang="pt-BR" sz="26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7093DE-E094-40AF-8B01-4C5FCDB41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indent="0">
              <a:spcAft>
                <a:spcPts val="800"/>
              </a:spcAft>
              <a:buNone/>
            </a:pPr>
            <a:r>
              <a:rPr lang="pt-BR" sz="17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 - a clientela da ação de desenvolvimento e as competências a serem desenvolvidas;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7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II - os procedimentos a que os interessados serão submetidos para serem selecionados, quando for o caso;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7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III - o sistema classificatório dos interessados, quando as vagas forem limitadas;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7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IV - o período de realização da seleção e o número de vagas;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7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V - a distribuição proporcional das vagas, quando for o caso, por órgão, por autarquia ou fundação ou por categorias funcionais;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7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VI - o valor do investimento, se couber.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7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pt-BR" sz="1700"/>
          </a:p>
        </p:txBody>
      </p:sp>
    </p:spTree>
    <p:extLst>
      <p:ext uri="{BB962C8B-B14F-4D97-AF65-F5344CB8AC3E}">
        <p14:creationId xmlns:p14="http://schemas.microsoft.com/office/powerpoint/2010/main" val="2685042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F3AB17E-9CCA-4013-AF64-49B8865F1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pt-BR" sz="5400"/>
              <a:t>Instrumentos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9226E9-B285-4139-8D13-86081C7B3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indent="0">
              <a:spcAft>
                <a:spcPts val="800"/>
              </a:spcAft>
              <a:buNone/>
            </a:pPr>
            <a:r>
              <a:rPr lang="pt-BR" sz="1900" dirty="0">
                <a:ea typeface="Calibri" panose="020F0502020204030204" pitchFamily="34" charset="0"/>
                <a:cs typeface="Times New Roman" panose="02020603050405020304" pitchFamily="18" charset="0"/>
              </a:rPr>
              <a:t>I - o planejamento estratégico dos órgãos, das autarquias e das fundações do Poder Executivo Estadual: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 planejamento estratégico dos órgãos, das autarquias e das fundações do Poder Executivo Estadual é o instrumento norteador na definição de necessidades de desenvolvimento, pautados no cronograma de metas e resultados institucionais estabelecidos; 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900" dirty="0">
                <a:ea typeface="Calibri" panose="020F0502020204030204" pitchFamily="34" charset="0"/>
                <a:cs typeface="Times New Roman" panose="02020603050405020304" pitchFamily="18" charset="0"/>
              </a:rPr>
              <a:t>II - as competências mapeadas nos órgãos da Administração Direta, nas autarquias e nas fundações do Poder Executivo Estadual: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 competências mapeadas são os instrumentos que vinculam as necessidades de desenvolvimento individual aos objetivos estratégicos de cada órgão, autarquia ou fundação do Poder Executivo Estadual.</a:t>
            </a:r>
          </a:p>
        </p:txBody>
      </p:sp>
    </p:spTree>
    <p:extLst>
      <p:ext uri="{BB962C8B-B14F-4D97-AF65-F5344CB8AC3E}">
        <p14:creationId xmlns:p14="http://schemas.microsoft.com/office/powerpoint/2010/main" val="2345564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E188651-E3BF-4E82-BBAC-9EDE779ED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t-BR" sz="4800"/>
              <a:t>Instrumentos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A25C3D-CAE5-4D8D-8F71-DF07F0F91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indent="0">
              <a:spcAft>
                <a:spcPts val="800"/>
              </a:spcAft>
              <a:buNone/>
            </a:pPr>
            <a:r>
              <a:rPr lang="pt-BR" sz="1900">
                <a:ea typeface="Calibri" panose="020F0502020204030204" pitchFamily="34" charset="0"/>
                <a:cs typeface="Times New Roman" panose="02020603050405020304" pitchFamily="18" charset="0"/>
              </a:rPr>
              <a:t>III - o ciclo de gestão de desempenho individual, a partir do Plano de Gestão de Desempenho Individual do Servidor (PGDI) e dos resultados institucionais;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 ciclo de gestão de desempenho individual, a partir do Plano de Gestão de Desempenho Individual (PGDI), e os resultados institucionais são os instrumentos que identificam as lacunas individuais e orientam as ações de desenvolvimento para o servidor.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900">
                <a:ea typeface="Calibri" panose="020F0502020204030204" pitchFamily="34" charset="0"/>
                <a:cs typeface="Times New Roman" panose="02020603050405020304" pitchFamily="18" charset="0"/>
              </a:rPr>
              <a:t>IV - o Plano Anual de Desenvolvimento dos Servidores (Pades);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 Pades é o instrumento elaborado pelo órgão da Administração Direta, pela autarquia e pela fundação do Poder Executivo Estadual para nortear a realização periódica das ações de desenvolvimento dos servidores</a:t>
            </a:r>
            <a:r>
              <a:rPr lang="pt-BR" sz="190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1900"/>
          </a:p>
        </p:txBody>
      </p:sp>
      <p:cxnSp>
        <p:nvCxnSpPr>
          <p:cNvPr id="22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216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87803557-EADF-4076-9B23-E3FB63A1E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689" y="3071183"/>
            <a:ext cx="9910296" cy="25900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 Pades é o instrumento de planejamento institucional dos órgãos da Administração Direta, das autarquias e das fundações do Poder Executivo Estadual e possibilita, a partir de suas prioridades estratégicas, viabilizar as ações de desenvolvimento interno por meio de seus colaboradores ou de parcerias com instituições intra ou extragovernamentais autorizadas.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17DAF0-3120-4FD8-BFC3-CB971E5FB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7688" y="1553518"/>
            <a:ext cx="9910295" cy="1281733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800"/>
              </a:spcAft>
            </a:pPr>
            <a:endParaRPr lang="en-US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48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EF0B76D-0413-4E5F-8636-4CE40792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4048240" cy="2690949"/>
          </a:xfrm>
        </p:spPr>
        <p:txBody>
          <a:bodyPr anchor="t">
            <a:normAutofit/>
          </a:bodyPr>
          <a:lstStyle/>
          <a:p>
            <a:r>
              <a:rPr lang="pt-BR" dirty="0"/>
              <a:t>O </a:t>
            </a:r>
            <a:r>
              <a:rPr lang="pt-BR" dirty="0" err="1"/>
              <a:t>Pades</a:t>
            </a:r>
            <a:r>
              <a:rPr lang="pt-BR" dirty="0"/>
              <a:t> devem contemplar as seguintes ações:</a:t>
            </a:r>
          </a:p>
        </p:txBody>
      </p:sp>
      <p:grpSp>
        <p:nvGrpSpPr>
          <p:cNvPr id="2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2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C7CC3F-7757-4354-861E-771D82723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pPr indent="0">
              <a:spcAft>
                <a:spcPts val="800"/>
              </a:spcAft>
              <a:buNone/>
            </a:pPr>
            <a:r>
              <a:rPr lang="pt-BR" sz="15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 - ações destinadas ao desenvolvimento de competências gerenciais, técnicas específicas e essenciais, indicadas pela Avaliação de Desempenho Individual e/ou pela Avaliação do resultado institucional;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5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II - cursos de formação inicial ou introdutórios em novas atividades;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5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III - cursos de formação técnico-profissionais, previstos em legislação específica de carreiras;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5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IV - cursos de atualização permanentes, coordenados pela Rede de Escolas de Governo e pela Secretaria de Estado de Administração e Desburocratização (SAD);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5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V - ações que visem à qualificação do servidor, nas funções inerentes ao seu cargo, em processo de readequação funcional.</a:t>
            </a:r>
          </a:p>
          <a:p>
            <a:endParaRPr lang="pt-BR" sz="1500"/>
          </a:p>
        </p:txBody>
      </p:sp>
    </p:spTree>
    <p:extLst>
      <p:ext uri="{BB962C8B-B14F-4D97-AF65-F5344CB8AC3E}">
        <p14:creationId xmlns:p14="http://schemas.microsoft.com/office/powerpoint/2010/main" val="422325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5C0F04E-C9D6-4257-81E3-0994EFA2F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pt-BR" sz="5400"/>
              <a:t>PADES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99513A-FFC8-4F7A-9406-491B9931E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indent="0">
              <a:spcAft>
                <a:spcPts val="800"/>
              </a:spcAft>
              <a:buNone/>
            </a:pPr>
            <a:r>
              <a:rPr lang="pt-BR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I - Justificativa, com a definição de indicadores e de resultados esperados;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II - Grau de priorização para a execução;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III - quantitativo do público-alvo, área de atuação, cargo e função;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IV - carga horária, prevista de acordo com o patamar formativo;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V - estimativa do investimento e a previsão de recursos orçamentários;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VI - cronograma de execução e de desembolso.</a:t>
            </a:r>
          </a:p>
          <a:p>
            <a:pPr indent="0">
              <a:spcAft>
                <a:spcPts val="800"/>
              </a:spcAft>
              <a:buNone/>
            </a:pPr>
            <a:r>
              <a:rPr lang="pt-BR" sz="19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pt-BR" sz="1900"/>
          </a:p>
        </p:txBody>
      </p:sp>
    </p:spTree>
    <p:extLst>
      <p:ext uri="{BB962C8B-B14F-4D97-AF65-F5344CB8AC3E}">
        <p14:creationId xmlns:p14="http://schemas.microsoft.com/office/powerpoint/2010/main" val="338457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DDC8509-696D-4447-9EC0-620A77B16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Eventos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presenciais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telepresenciais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educação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distância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(EAD) </a:t>
            </a:r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ou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em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formato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híbrido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modalidades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ações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desenvolvimento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</a:t>
            </a:r>
            <a:b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5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073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CC2B6E3-37D9-4DB7-B4A9-533349A5D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304" y="106229"/>
            <a:ext cx="9849751" cy="1349671"/>
          </a:xfrm>
        </p:spPr>
        <p:txBody>
          <a:bodyPr anchor="b">
            <a:normAutofit/>
          </a:bodyPr>
          <a:lstStyle/>
          <a:p>
            <a:r>
              <a:rPr lang="pt-BR" sz="5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t-BR" sz="5400" b="1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BR" sz="5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ções de educação profissional:</a:t>
            </a:r>
            <a:endParaRPr lang="pt-BR" sz="5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EC3C23-4575-4FE3-AD96-E7DC49333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1766618"/>
            <a:ext cx="9849751" cy="4168463"/>
          </a:xfrm>
        </p:spPr>
        <p:txBody>
          <a:bodyPr anchor="ctr">
            <a:normAutofit/>
          </a:bodyPr>
          <a:lstStyle/>
          <a:p>
            <a:pPr indent="0">
              <a:spcBef>
                <a:spcPts val="0"/>
              </a:spcBef>
              <a:buNone/>
            </a:pPr>
            <a:r>
              <a:rPr lang="pt-BR" sz="2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a) seminários, fóruns, oficinas, palestras, </a:t>
            </a:r>
            <a:r>
              <a:rPr lang="pt-BR" sz="23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podcasts</a:t>
            </a:r>
            <a:r>
              <a:rPr lang="pt-BR" sz="2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workshop</a:t>
            </a:r>
            <a:r>
              <a:rPr lang="pt-BR" sz="23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pt-BR" sz="2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filmes, </a:t>
            </a:r>
            <a:r>
              <a:rPr lang="pt-BR" sz="23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webinários</a:t>
            </a:r>
            <a:r>
              <a:rPr lang="pt-BR" sz="2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entre outros eventos afins;</a:t>
            </a:r>
          </a:p>
          <a:p>
            <a:pPr indent="0">
              <a:spcBef>
                <a:spcPts val="0"/>
              </a:spcBef>
              <a:buNone/>
            </a:pPr>
            <a:r>
              <a:rPr lang="pt-BR" sz="2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b) cursos e treinamentos em atividades específicas das secretarias, autarquias e fundações ou próprios da carreira, com duração mínima de 8 (oito) horas;</a:t>
            </a:r>
          </a:p>
          <a:p>
            <a:pPr indent="0">
              <a:spcBef>
                <a:spcPts val="0"/>
              </a:spcBef>
              <a:buNone/>
            </a:pPr>
            <a:r>
              <a:rPr lang="pt-BR" sz="2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c) cursos e treinamentos em atividades transversais da gestão pública, com duração mínima de 8 (oito)horas;</a:t>
            </a:r>
          </a:p>
          <a:p>
            <a:pPr indent="0">
              <a:spcBef>
                <a:spcPts val="0"/>
              </a:spcBef>
              <a:buNone/>
            </a:pPr>
            <a:r>
              <a:rPr lang="pt-BR" sz="2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d) intercâmbios com organizações nacionais e internacionais de interesse público;</a:t>
            </a:r>
          </a:p>
          <a:p>
            <a:pPr indent="0">
              <a:spcBef>
                <a:spcPts val="0"/>
              </a:spcBef>
              <a:buNone/>
            </a:pPr>
            <a:r>
              <a:rPr lang="pt-BR" sz="2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e) grupos de estudo formalmente instituídos;</a:t>
            </a:r>
          </a:p>
          <a:p>
            <a:pPr indent="0">
              <a:spcBef>
                <a:spcPts val="0"/>
              </a:spcBef>
              <a:buNone/>
            </a:pPr>
            <a:r>
              <a:rPr lang="pt-BR" sz="2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f) estudos técnicos vinculados às atividades funcionais, formalizadas e publicadas;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921619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ED96A6A-F43E-4E41-88EF-B437F0489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pt-BR" sz="3800">
                <a:ea typeface="Calibri" panose="020F0502020204030204" pitchFamily="34" charset="0"/>
                <a:cs typeface="Times New Roman" panose="02020603050405020304" pitchFamily="18" charset="0"/>
              </a:rPr>
              <a:t> Ações de educação superior, devidamente reconhecidas pelos órgãos competentes:</a:t>
            </a:r>
            <a:endParaRPr lang="pt-BR" sz="38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1F83DE-7C9C-4F4F-A78E-ABC5C6965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indent="0">
              <a:spcBef>
                <a:spcPts val="0"/>
              </a:spcBef>
              <a:buNone/>
            </a:pPr>
            <a:r>
              <a:rPr lang="pt-BR" sz="22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a) cursos de graduação;</a:t>
            </a:r>
          </a:p>
          <a:p>
            <a:pPr indent="0">
              <a:spcBef>
                <a:spcPts val="0"/>
              </a:spcBef>
              <a:buNone/>
            </a:pPr>
            <a:r>
              <a:rPr lang="pt-BR" sz="22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b) cursos sequenciais e técnicos ministrados por instituições de ensino superior;</a:t>
            </a:r>
          </a:p>
          <a:p>
            <a:pPr indent="0">
              <a:spcBef>
                <a:spcPts val="0"/>
              </a:spcBef>
              <a:buNone/>
            </a:pPr>
            <a:r>
              <a:rPr lang="pt-BR" sz="22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c) cursos de extensão e de aperfeiçoamento, ministrados por instituições de ensino;</a:t>
            </a:r>
          </a:p>
          <a:p>
            <a:pPr indent="0">
              <a:spcBef>
                <a:spcPts val="0"/>
              </a:spcBef>
              <a:buNone/>
            </a:pPr>
            <a:r>
              <a:rPr lang="pt-BR" sz="22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d) cursos de pós-graduação </a:t>
            </a:r>
            <a:r>
              <a:rPr lang="pt-BR" sz="2200" i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lato sensu</a:t>
            </a:r>
            <a:r>
              <a:rPr lang="pt-BR" sz="22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ministrados por instituições de ensino superior e por escolas de governo, instituídas no âmbito do Estado de Mato Grosso do Sul, devidamente credenciadas;</a:t>
            </a:r>
          </a:p>
          <a:p>
            <a:pPr indent="0">
              <a:spcBef>
                <a:spcPts val="0"/>
              </a:spcBef>
              <a:buNone/>
            </a:pPr>
            <a:r>
              <a:rPr lang="pt-BR" sz="22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e) cursos de pós-graduação </a:t>
            </a:r>
            <a:r>
              <a:rPr lang="pt-BR" sz="2200" i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stricto sensu</a:t>
            </a:r>
            <a:r>
              <a:rPr lang="pt-BR" sz="22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legalmente reconhecidos pelo sistema federal ou pelos sistemas estaduais de ensino e recomendados pela Coordenação de Aperfeiçoamento de Pessoal de Nível Superior (Capes).</a:t>
            </a:r>
          </a:p>
          <a:p>
            <a:endParaRPr lang="pt-BR" sz="2200"/>
          </a:p>
        </p:txBody>
      </p:sp>
    </p:spTree>
    <p:extLst>
      <p:ext uri="{BB962C8B-B14F-4D97-AF65-F5344CB8AC3E}">
        <p14:creationId xmlns:p14="http://schemas.microsoft.com/office/powerpoint/2010/main" val="901974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1258</Words>
  <Application>Microsoft Office PowerPoint</Application>
  <PresentationFormat>Widescreen</PresentationFormat>
  <Paragraphs>64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Política de Desenvolvimento MS</vt:lpstr>
      <vt:lpstr>Instrumentos</vt:lpstr>
      <vt:lpstr>Instrumentos</vt:lpstr>
      <vt:lpstr>O Pades é o instrumento de planejamento institucional dos órgãos da Administração Direta, das autarquias e das fundações do Poder Executivo Estadual e possibilita, a partir de suas prioridades estratégicas, viabilizar as ações de desenvolvimento interno por meio de seus colaboradores ou de parcerias com instituições intra ou extragovernamentais autorizadas.</vt:lpstr>
      <vt:lpstr>O Pades devem contemplar as seguintes ações:</vt:lpstr>
      <vt:lpstr>PADES</vt:lpstr>
      <vt:lpstr>Eventos presenciais, telepresenciais, educação a distância (EAD) ou em formato híbrido, modalidades de ações de desenvolvimento, </vt:lpstr>
      <vt:lpstr> Ações de educação profissional:</vt:lpstr>
      <vt:lpstr> Ações de educação superior, devidamente reconhecidas pelos órgãos competentes:</vt:lpstr>
      <vt:lpstr>PUBLICO ALVO</vt:lpstr>
      <vt:lpstr>Poderão ser organizadas em trilhas de desenvolvimento, de acordo com as competências mapeadas, com as lacunas identificadas e com os recursos tecnológicos e financeiros disponíveis;  Devem guardar consonância com as atividades desenvolvidas pelo servidor público no órgão da Administração Direta, na autarquia ou na fundação, visando a trazer efetivo benefício à prestação do serviço público. </vt:lpstr>
      <vt:lpstr>Apresentação do PowerPoint</vt:lpstr>
      <vt:lpstr>A Fundação Escola de Governo, no início de cada ano, deverá divulgar aos órgãos, às autarquias e às fundações do Poder Executivo Estadual as modalidades de ações de desenvolvimento disponíveis, visando:</vt:lpstr>
      <vt:lpstr>Os editais de convocação para participação em cursos de capacitação de servidores do Poder Executivo Estadual deverão identificar: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 de desenvolvimento</dc:title>
  <dc:creator>Ana Carina Verbisck</dc:creator>
  <cp:lastModifiedBy>Ana Carina Verbisck</cp:lastModifiedBy>
  <cp:revision>3</cp:revision>
  <dcterms:created xsi:type="dcterms:W3CDTF">2022-05-11T13:38:27Z</dcterms:created>
  <dcterms:modified xsi:type="dcterms:W3CDTF">2022-05-11T18:26:16Z</dcterms:modified>
</cp:coreProperties>
</file>