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8" r:id="rId31"/>
    <p:sldId id="285" r:id="rId32"/>
    <p:sldId id="286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908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8538" y="3469413"/>
            <a:ext cx="9144000" cy="17280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829" y="5384666"/>
            <a:ext cx="9144000" cy="752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2632" y="6416002"/>
            <a:ext cx="4107536" cy="4419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07110" y="2748779"/>
            <a:ext cx="43719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101591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2715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75475" y="2624025"/>
            <a:ext cx="4371975" cy="457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65386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4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44691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457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69623"/>
            <a:ext cx="5157787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457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69623"/>
            <a:ext cx="5183188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29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595153"/>
            <a:ext cx="10515600" cy="358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378" y="2997066"/>
            <a:ext cx="9144000" cy="2387600"/>
          </a:xfrm>
        </p:spPr>
        <p:txBody>
          <a:bodyPr/>
          <a:lstStyle/>
          <a:p>
            <a:r>
              <a:rPr lang="pt-BR" dirty="0">
                <a:solidFill>
                  <a:srgbClr val="002060"/>
                </a:solidFill>
                <a:latin typeface="Bell MT" panose="02020503060305020303" pitchFamily="18" charset="0"/>
              </a:rPr>
              <a:t>SISTEMA DE PERÍCIA MÉDICA - SIPEM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378" y="5454334"/>
            <a:ext cx="9144000" cy="752700"/>
          </a:xfrm>
        </p:spPr>
        <p:txBody>
          <a:bodyPr/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DIRETORIA DE PERÍCIA MÉDICA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1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723" y="1545466"/>
            <a:ext cx="10364451" cy="120015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ESTRUTURA DO SISTEMA DE PERÍCIA </a:t>
            </a:r>
            <a:r>
              <a:rPr lang="pt-BR" sz="4000" b="1" dirty="0" smtClean="0">
                <a:solidFill>
                  <a:srgbClr val="002060"/>
                </a:solidFill>
              </a:rPr>
              <a:t>MÉDICA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3165" y="2526675"/>
            <a:ext cx="11076457" cy="37582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II – </a:t>
            </a:r>
            <a:r>
              <a:rPr lang="pt-BR" sz="2800" b="1" i="1" dirty="0" smtClean="0">
                <a:solidFill>
                  <a:schemeClr val="tx2">
                    <a:lumMod val="50000"/>
                  </a:schemeClr>
                </a:solidFill>
              </a:rPr>
              <a:t>Comitê de Perícia Médica Previdenciária </a:t>
            </a:r>
            <a:r>
              <a:rPr lang="pt-BR" sz="2800" b="1" i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pt-BR" sz="2800" b="1" i="1" dirty="0" smtClean="0">
                <a:solidFill>
                  <a:schemeClr val="tx2">
                    <a:lumMod val="50000"/>
                  </a:schemeClr>
                </a:solidFill>
              </a:rPr>
              <a:t>COPEM):</a:t>
            </a:r>
          </a:p>
          <a:p>
            <a:pPr marL="0" indent="0" algn="just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Atua na avaliação pericial nos processos de aposentadoria por incapacidade permanente para o trabalho, isenção de imposto de renda, auxílio-invalidez, reavaliação de aposentadoria por incapacidade permanente para o trabalho, redução de carga horária, reversão de aposentadoria, remoção de servidor para tratamento de saúde, reintegração e aproveitamento no cargo público, formulação de quesitos para ação judicial e recursos contra decisões dos peritos </a:t>
            </a:r>
            <a:r>
              <a:rPr lang="pt-BR" sz="2800" cap="none" dirty="0" smtClean="0">
                <a:solidFill>
                  <a:srgbClr val="002060"/>
                </a:solidFill>
              </a:rPr>
              <a:t>singulares.</a:t>
            </a:r>
            <a:endParaRPr lang="pt-BR" sz="2800" cap="none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6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600202"/>
            <a:ext cx="10364451" cy="10668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ESTRUTURA DO SISTEMA DE PERÍCIA MÉDICA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537138"/>
            <a:ext cx="10587060" cy="43208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Comissões 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subordinadas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ao COPEM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pt-BR" b="1" dirty="0" smtClean="0">
                <a:solidFill>
                  <a:srgbClr val="002060"/>
                </a:solidFill>
              </a:rPr>
              <a:t>Grupo de Medicina </a:t>
            </a:r>
            <a:r>
              <a:rPr lang="pt-BR" sz="2800" b="1" dirty="0" smtClean="0">
                <a:solidFill>
                  <a:srgbClr val="002060"/>
                </a:solidFill>
              </a:rPr>
              <a:t>do Trabalho</a:t>
            </a:r>
            <a:r>
              <a:rPr lang="pt-BR" sz="2800" dirty="0" smtClean="0">
                <a:solidFill>
                  <a:srgbClr val="002060"/>
                </a:solidFill>
              </a:rPr>
              <a:t>: </a:t>
            </a:r>
            <a:r>
              <a:rPr lang="pt-BR" sz="2800" cap="none" dirty="0" smtClean="0">
                <a:solidFill>
                  <a:srgbClr val="002060"/>
                </a:solidFill>
              </a:rPr>
              <a:t>atua nos procedimentos de exames </a:t>
            </a:r>
            <a:r>
              <a:rPr lang="pt-BR" sz="2800" cap="none" dirty="0" smtClean="0">
                <a:solidFill>
                  <a:srgbClr val="002060"/>
                </a:solidFill>
              </a:rPr>
              <a:t>admissionais, periódicos </a:t>
            </a:r>
            <a:r>
              <a:rPr lang="pt-BR" sz="2800" cap="none" dirty="0" smtClean="0">
                <a:solidFill>
                  <a:srgbClr val="002060"/>
                </a:solidFill>
              </a:rPr>
              <a:t>e </a:t>
            </a:r>
            <a:r>
              <a:rPr lang="pt-BR" sz="2800" cap="none" dirty="0" err="1" smtClean="0">
                <a:solidFill>
                  <a:srgbClr val="002060"/>
                </a:solidFill>
              </a:rPr>
              <a:t>demissionais</a:t>
            </a:r>
            <a:r>
              <a:rPr lang="pt-BR" sz="2800" cap="none" dirty="0" smtClean="0">
                <a:solidFill>
                  <a:srgbClr val="002060"/>
                </a:solidFill>
              </a:rPr>
              <a:t>, acidente de trabalho (CAT), elaboração do PPP, LTCAT, PPRA, PCMSO, laudo de insalubridade, laudo de nexo causal e outras avaliações solicitadas pelo COPEM.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pt-BR" b="1" dirty="0" smtClean="0">
                <a:solidFill>
                  <a:srgbClr val="002060"/>
                </a:solidFill>
              </a:rPr>
              <a:t>Grupo de Saúde Mental</a:t>
            </a:r>
            <a:r>
              <a:rPr lang="pt-BR" dirty="0" smtClean="0">
                <a:solidFill>
                  <a:srgbClr val="002060"/>
                </a:solidFill>
              </a:rPr>
              <a:t>: </a:t>
            </a:r>
            <a:r>
              <a:rPr lang="pt-BR" dirty="0">
                <a:solidFill>
                  <a:srgbClr val="002060"/>
                </a:solidFill>
              </a:rPr>
              <a:t>atua nas avaliações periciais para incidente de sanidade mental nos casos de PAD, elaboração de quesitos para ação judicial e a pedido </a:t>
            </a:r>
            <a:r>
              <a:rPr lang="pt-BR" dirty="0" smtClean="0">
                <a:solidFill>
                  <a:srgbClr val="002060"/>
                </a:solidFill>
              </a:rPr>
              <a:t>do COPEM </a:t>
            </a:r>
            <a:r>
              <a:rPr lang="pt-BR" dirty="0">
                <a:solidFill>
                  <a:srgbClr val="002060"/>
                </a:solidFill>
              </a:rPr>
              <a:t>realiza avaliação pericial para emissão de laudos para subsidiar as decisões nos casos relacionados a saúde mental.</a:t>
            </a:r>
          </a:p>
          <a:p>
            <a:pPr marL="514350" indent="-514350" algn="just">
              <a:buAutoNum type="arabicPeriod"/>
            </a:pPr>
            <a:endParaRPr 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558344"/>
            <a:ext cx="10364451" cy="118485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ESTRUTURA DO SISTEMA DE PERÍCIA MÉDICA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743200"/>
            <a:ext cx="10363826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      3.</a:t>
            </a:r>
            <a:r>
              <a:rPr lang="pt-BR" sz="2800" b="1" dirty="0" smtClean="0">
                <a:solidFill>
                  <a:srgbClr val="002060"/>
                </a:solidFill>
              </a:rPr>
              <a:t> </a:t>
            </a:r>
            <a:r>
              <a:rPr lang="pt-BR" sz="2800" b="1" i="1" dirty="0" smtClean="0">
                <a:solidFill>
                  <a:srgbClr val="002060"/>
                </a:solidFill>
              </a:rPr>
              <a:t>peritos</a:t>
            </a:r>
            <a:r>
              <a:rPr lang="pt-BR" sz="28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Médicos: </a:t>
            </a:r>
            <a:r>
              <a:rPr lang="pt-BR" sz="2800" cap="none" dirty="0" smtClean="0">
                <a:solidFill>
                  <a:srgbClr val="002060"/>
                </a:solidFill>
              </a:rPr>
              <a:t>realizam procedimentos de avaliação pericial para licença para tratamento de saúde, licença para acompanhar pessoa família e outro procedimento autorizado pelo COPEM. Atuam em Campo </a:t>
            </a:r>
            <a:r>
              <a:rPr lang="pt-BR" sz="2800" cap="none" dirty="0">
                <a:solidFill>
                  <a:srgbClr val="002060"/>
                </a:solidFill>
              </a:rPr>
              <a:t>G</a:t>
            </a:r>
            <a:r>
              <a:rPr lang="pt-BR" sz="2800" cap="none" dirty="0" smtClean="0">
                <a:solidFill>
                  <a:srgbClr val="002060"/>
                </a:solidFill>
              </a:rPr>
              <a:t>rande e nos munícipios do interior.</a:t>
            </a: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Outros profissionais: psicólogo, assistente social, engenheiro do trabalho – </a:t>
            </a:r>
            <a:r>
              <a:rPr lang="pt-BR" sz="2800" cap="none" dirty="0" smtClean="0">
                <a:solidFill>
                  <a:srgbClr val="002060"/>
                </a:solidFill>
              </a:rPr>
              <a:t>atuam na elaboração de laudos técnicos para subsidiar as decisões periciais.</a:t>
            </a: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65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ESTRUTURA DO SISTEMA DE PERÍCIA MÉDICA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    4. </a:t>
            </a:r>
            <a:r>
              <a:rPr lang="pt-BR" b="1" i="1" dirty="0" smtClean="0">
                <a:solidFill>
                  <a:srgbClr val="002060"/>
                </a:solidFill>
              </a:rPr>
              <a:t>equipe multiprofissional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 smtClean="0">
                <a:solidFill>
                  <a:srgbClr val="002060"/>
                </a:solidFill>
              </a:rPr>
              <a:t>formada por psicólogo, assistente social e médico do trabalho.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Realizam avaliação pericial para verificação de incapacidade laboral nos casos de: readaptação funcional, aposentadoria por incapacidade permanente para o trabalho, reavaliação e reversão de aposentadoria por incapacidade permanente para o trabalho, gradação de deficiência e outras avaliações solicitadas pelo COPEM.</a:t>
            </a:r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 </a:t>
            </a:r>
            <a:endParaRPr 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409700"/>
            <a:ext cx="10364451" cy="9796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OPERACIONALIZAÇÃO DO SISTEMA</a:t>
            </a:r>
            <a:endParaRPr lang="pt-BR" sz="40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0584" y="2163651"/>
            <a:ext cx="10363826" cy="4694349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LICENÇA PARA TRATAMENTO DE SAÚDE</a:t>
            </a:r>
          </a:p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 E LICENÇA PARA ACOMPANHAR PESSOA DA FAMÍLIA: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661486" y="3104613"/>
            <a:ext cx="4029702" cy="32811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Procedimento do servidor</a:t>
            </a:r>
            <a:r>
              <a:rPr lang="pt-BR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ctr"/>
            <a:endParaRPr lang="pt-BR" b="1" dirty="0" smtClean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Entregar o atestado e laudo dos exames complementares até 2 dias úteis da data da emissão do atestado;</a:t>
            </a:r>
          </a:p>
          <a:p>
            <a:pPr algn="just"/>
            <a:endParaRPr lang="pt-BR" sz="2000" dirty="0" smtClean="0">
              <a:ln w="0"/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Solicitar o agendamento na perícia  para se submeter a avaliação pericial.</a:t>
            </a:r>
          </a:p>
          <a:p>
            <a:pPr algn="just"/>
            <a:endParaRPr lang="pt-BR" dirty="0">
              <a:ln w="0"/>
              <a:solidFill>
                <a:srgbClr val="002060"/>
              </a:solidFill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5771525" y="4309324"/>
            <a:ext cx="666750" cy="628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438899" y="3104613"/>
            <a:ext cx="5113449" cy="3262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do RH:</a:t>
            </a:r>
          </a:p>
          <a:p>
            <a:pPr algn="ctr"/>
            <a:endParaRPr lang="pt-BR" sz="2000" b="1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Entrar no sistema da perícia médica, fazer o agendamento da </a:t>
            </a:r>
            <a:r>
              <a:rPr lang="pt-BR" sz="2000" dirty="0" smtClean="0">
                <a:solidFill>
                  <a:srgbClr val="002060"/>
                </a:solidFill>
              </a:rPr>
              <a:t>avaliação pericial </a:t>
            </a:r>
            <a:r>
              <a:rPr lang="pt-BR" sz="2000" dirty="0" smtClean="0">
                <a:solidFill>
                  <a:srgbClr val="002060"/>
                </a:solidFill>
              </a:rPr>
              <a:t>e anexar o atestado e laudos;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informar ao servidor o dia, horário e local da avaliação pericial.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Obs.: após a finalização da avaliação pericial o BIM é encaminhado ao RH automaticamente pelo sistema.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OPERACIONALIZAÇÃO DO SISTEMA</a:t>
            </a:r>
            <a:br>
              <a:rPr lang="pt-BR" b="1" dirty="0" smtClean="0">
                <a:solidFill>
                  <a:srgbClr val="002060"/>
                </a:solidFill>
              </a:rPr>
            </a:br>
            <a:r>
              <a:rPr lang="pt-BR" sz="4000" b="1" dirty="0" smtClean="0">
                <a:solidFill>
                  <a:srgbClr val="002060"/>
                </a:solidFill>
              </a:rPr>
              <a:t>Readaptação Funcional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79550" y="2807594"/>
            <a:ext cx="4250027" cy="34579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/>
            <a:r>
              <a:rPr lang="pt-BR" sz="20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Procedimento do servidor</a:t>
            </a:r>
            <a:r>
              <a:rPr lang="pt-BR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pt-BR" sz="1900" dirty="0" smtClean="0">
                <a:ln w="0"/>
                <a:solidFill>
                  <a:srgbClr val="002060"/>
                </a:solidFill>
              </a:rPr>
              <a:t>Entregar no RH o atestado indicando a necessidade de readaptação e laudo dos exames complementares, cópia do RG e o último holerite;</a:t>
            </a:r>
          </a:p>
          <a:p>
            <a:pPr marL="0" indent="0" algn="just">
              <a:buNone/>
            </a:pPr>
            <a:endParaRPr lang="pt-BR" sz="2400" dirty="0" smtClean="0">
              <a:ln w="0"/>
              <a:solidFill>
                <a:srgbClr val="002060"/>
              </a:solidFill>
            </a:endParaRPr>
          </a:p>
          <a:p>
            <a:pPr algn="just"/>
            <a:endParaRPr lang="pt-BR" dirty="0">
              <a:ln w="0"/>
              <a:solidFill>
                <a:srgbClr val="00206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762800" y="2807594"/>
            <a:ext cx="6008490" cy="34579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● Procedimento do RH:</a:t>
            </a:r>
          </a:p>
          <a:p>
            <a:pPr algn="just"/>
            <a:r>
              <a:rPr lang="pt-BR" sz="1900" dirty="0" smtClean="0">
                <a:solidFill>
                  <a:srgbClr val="002060"/>
                </a:solidFill>
              </a:rPr>
              <a:t>● Instruir um processo com os documentos entregues pelo servidor, anexar ao processo a descrição das atividades exercidas pelo servidor e cópia da legislação que instituiu a carreira (exceto a SED que já tem legislação pertinente);</a:t>
            </a:r>
          </a:p>
          <a:p>
            <a:pPr algn="just"/>
            <a:r>
              <a:rPr lang="pt-BR" sz="1900" dirty="0" smtClean="0">
                <a:solidFill>
                  <a:srgbClr val="002060"/>
                </a:solidFill>
              </a:rPr>
              <a:t>● Enviar o processo para a Diretoria de Perícia médica;</a:t>
            </a:r>
          </a:p>
          <a:p>
            <a:pPr algn="just"/>
            <a:r>
              <a:rPr lang="pt-BR" sz="1900" dirty="0" smtClean="0">
                <a:solidFill>
                  <a:srgbClr val="002060"/>
                </a:solidFill>
              </a:rPr>
              <a:t>Obs.: A Diretoria de Perícia Médica realiza o agendamento pericial e ao término das avaliações devolve o processo ao RH indicando os procedimentos seguintes.</a:t>
            </a:r>
            <a:endParaRPr lang="pt-BR" sz="1900" dirty="0">
              <a:solidFill>
                <a:srgbClr val="00206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4962813" y="4111683"/>
            <a:ext cx="666750" cy="628650"/>
          </a:xfrm>
          <a:prstGeom prst="rightArrow">
            <a:avLst>
              <a:gd name="adj1" fmla="val 50000"/>
              <a:gd name="adj2" fmla="val 46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9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120" y="1478080"/>
            <a:ext cx="10364451" cy="9906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468681"/>
            <a:ext cx="10363826" cy="3722568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PROCESSOS DE BENEFÍCIOS PREVIDENCIÁRIOS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16676" y="3168203"/>
            <a:ext cx="3654022" cy="3155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Procedimento da DIRB: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Encaminha os processos de isenção de imposto renda, auxílio-invalidez e reavaliação de aposentadoria por incapacidade permanente para o trabalho e maior inválido.</a:t>
            </a: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174346" y="3168203"/>
            <a:ext cx="3851564" cy="3155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Procedimento da DIPEM:</a:t>
            </a:r>
          </a:p>
          <a:p>
            <a:pPr algn="ctr"/>
            <a:endParaRPr lang="pt-BR" dirty="0"/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Recebe os processos e entra em contato com o segurado para marcar a data e o horário da avaliação pericial e solicita os laudos e exames atualizados;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O</a:t>
            </a:r>
            <a:r>
              <a:rPr lang="pt-BR" sz="2000" dirty="0" smtClean="0">
                <a:solidFill>
                  <a:srgbClr val="002060"/>
                </a:solidFill>
              </a:rPr>
              <a:t> COPEM realiza a avaliação pericial e faz o laudo conclusivo.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5187683" y="4467224"/>
            <a:ext cx="933450" cy="742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3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1490" y="1412853"/>
            <a:ext cx="10364451" cy="89535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08202"/>
            <a:ext cx="10363826" cy="3978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Processos de redução de carga horária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dirty="0" smtClean="0">
                <a:solidFill>
                  <a:srgbClr val="002060"/>
                </a:solidFill>
              </a:rPr>
              <a:t>e remoção</a:t>
            </a:r>
          </a:p>
          <a:p>
            <a:pPr marL="0" indent="0" algn="just">
              <a:buNone/>
            </a:pP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09804" y="2930212"/>
            <a:ext cx="4066683" cy="3356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ln w="0"/>
                <a:solidFill>
                  <a:srgbClr val="002060"/>
                </a:solidFill>
              </a:rPr>
              <a:t>Procedimento do </a:t>
            </a:r>
            <a:r>
              <a:rPr lang="pt-BR" sz="2000" b="1" dirty="0" smtClean="0">
                <a:ln w="0"/>
                <a:solidFill>
                  <a:srgbClr val="002060"/>
                </a:solidFill>
              </a:rPr>
              <a:t>RH:</a:t>
            </a:r>
          </a:p>
          <a:p>
            <a:pPr algn="ctr"/>
            <a:endParaRPr lang="pt-BR" sz="20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Encaminha a solicitação do servidor por meio de processo devidamente documentado.</a:t>
            </a:r>
          </a:p>
          <a:p>
            <a:pPr algn="just"/>
            <a:endParaRPr lang="pt-BR" sz="2000" dirty="0">
              <a:ln w="0"/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Obs.: a redução de carga horária é para </a:t>
            </a:r>
            <a:r>
              <a:rPr lang="pt-BR" sz="2000" b="1" dirty="0" smtClean="0">
                <a:ln w="0"/>
                <a:solidFill>
                  <a:srgbClr val="002060"/>
                </a:solidFill>
              </a:rPr>
              <a:t>servidora pública </a:t>
            </a:r>
            <a:r>
              <a:rPr lang="pt-BR" sz="2000" dirty="0" smtClean="0">
                <a:ln w="0"/>
                <a:solidFill>
                  <a:srgbClr val="002060"/>
                </a:solidFill>
              </a:rPr>
              <a:t>estadual que tenha </a:t>
            </a:r>
            <a:r>
              <a:rPr lang="pt-BR" sz="2000" dirty="0">
                <a:solidFill>
                  <a:srgbClr val="002060"/>
                </a:solidFill>
              </a:rPr>
              <a:t>filho portador de deficiência e/ou excepcional</a:t>
            </a:r>
            <a:endParaRPr lang="pt-BR" sz="2000" dirty="0">
              <a:ln w="0"/>
              <a:solidFill>
                <a:srgbClr val="002060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5047624" y="4133984"/>
            <a:ext cx="1123950" cy="1104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248087" y="2930212"/>
            <a:ext cx="4749084" cy="3356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da DIPEM:</a:t>
            </a:r>
          </a:p>
          <a:p>
            <a:pPr algn="ctr"/>
            <a:endParaRPr lang="pt-BR" sz="2000" b="1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Entra em contato com o servidor para agendar o dia e o horário da avaliação pericial;</a:t>
            </a:r>
          </a:p>
          <a:p>
            <a:pPr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Entrega o processo para o perito realizar a avaliação pericial e no final dos procedimentos e devolve para o RH do órgão de origem com o Laudo Pericial.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9837" y="1468193"/>
            <a:ext cx="10364451" cy="8382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520" y="2306393"/>
            <a:ext cx="10363826" cy="40842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AVALIAÇÃO PERICIAL – GRUPO DE MEDICINA DO TRABALHO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22401"/>
              </p:ext>
            </p:extLst>
          </p:nvPr>
        </p:nvGraphicFramePr>
        <p:xfrm>
          <a:off x="702234" y="2907885"/>
          <a:ext cx="11199655" cy="337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816"/>
                <a:gridCol w="7245839"/>
              </a:tblGrid>
              <a:tr h="47508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AVALIAÇÕES/LAUDOS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PROCEDIMENTOS</a:t>
                      </a:r>
                      <a:endParaRPr lang="pt-BR" sz="2400" dirty="0"/>
                    </a:p>
                  </a:txBody>
                  <a:tcPr anchor="ctr"/>
                </a:tc>
              </a:tr>
              <a:tr h="1122701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Exames admissionais</a:t>
                      </a:r>
                      <a:endParaRPr lang="pt-BR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b="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pt-BR" sz="2400" b="0" baseline="0" dirty="0" smtClean="0">
                          <a:solidFill>
                            <a:srgbClr val="002060"/>
                          </a:solidFill>
                        </a:rPr>
                        <a:t> SAD informa a quantidade de candidatos, o cargo e data pretendida para realização do exame. A DIPEM informa a SAD o calendário e avisa os peritos.</a:t>
                      </a:r>
                      <a:endParaRPr lang="pt-BR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14814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Laudos: PPP,</a:t>
                      </a:r>
                      <a:r>
                        <a:rPr lang="pt-BR" sz="2400" b="1" baseline="0" dirty="0" smtClean="0">
                          <a:solidFill>
                            <a:srgbClr val="002060"/>
                          </a:solidFill>
                        </a:rPr>
                        <a:t> LTCAT e insalubridade</a:t>
                      </a:r>
                      <a:endParaRPr lang="pt-BR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b="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400" b="0" baseline="0" dirty="0" smtClean="0">
                          <a:solidFill>
                            <a:srgbClr val="002060"/>
                          </a:solidFill>
                        </a:rPr>
                        <a:t> RH encaminha o processo com a solicitação do servidor; o engenheiro do trabalho visita o local de trabalho para verificar as condições ambientais, faz o laudo conclusivo e devolve para o RH.</a:t>
                      </a:r>
                      <a:endParaRPr lang="pt-BR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7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2" y="1519706"/>
            <a:ext cx="10364451" cy="75529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2" y="2275000"/>
            <a:ext cx="10763876" cy="4218636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GRUPO </a:t>
            </a:r>
            <a:r>
              <a:rPr lang="pt-BR" sz="2800" b="1" dirty="0">
                <a:solidFill>
                  <a:srgbClr val="002060"/>
                </a:solidFill>
              </a:rPr>
              <a:t>DE MEDICINA DO TRABALHO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03733"/>
              </p:ext>
            </p:extLst>
          </p:nvPr>
        </p:nvGraphicFramePr>
        <p:xfrm>
          <a:off x="577534" y="2786933"/>
          <a:ext cx="11036925" cy="355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262"/>
                <a:gridCol w="7246663"/>
              </a:tblGrid>
              <a:tr h="44339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Avaliações/Laudos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Procedimentos</a:t>
                      </a:r>
                      <a:endParaRPr lang="pt-BR" sz="2400" dirty="0"/>
                    </a:p>
                  </a:txBody>
                  <a:tcPr anchor="ctr"/>
                </a:tc>
              </a:tr>
              <a:tr h="3099517"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PPRA </a:t>
                      </a:r>
                      <a:r>
                        <a:rPr lang="pt-BR" sz="1800" b="1" dirty="0" smtClean="0">
                          <a:solidFill>
                            <a:srgbClr val="002060"/>
                          </a:solidFill>
                        </a:rPr>
                        <a:t>(Programa</a:t>
                      </a:r>
                      <a:r>
                        <a:rPr lang="pt-BR" sz="1800" b="1" baseline="0" dirty="0" smtClean="0">
                          <a:solidFill>
                            <a:srgbClr val="002060"/>
                          </a:solidFill>
                        </a:rPr>
                        <a:t> de Prevenção de Riscos Ambientais) </a:t>
                      </a:r>
                      <a:r>
                        <a:rPr lang="pt-BR" sz="2400" b="1" baseline="0" dirty="0" smtClean="0">
                          <a:solidFill>
                            <a:srgbClr val="002060"/>
                          </a:solidFill>
                        </a:rPr>
                        <a:t>e;</a:t>
                      </a:r>
                      <a:endParaRPr lang="pt-BR" sz="18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PCMSO </a:t>
                      </a:r>
                      <a:r>
                        <a:rPr lang="pt-BR" sz="1800" b="1" dirty="0" smtClean="0">
                          <a:solidFill>
                            <a:srgbClr val="002060"/>
                          </a:solidFill>
                        </a:rPr>
                        <a:t>(Programa de Controle Médico e Saúde Ocupacional)</a:t>
                      </a:r>
                      <a:endParaRPr lang="pt-BR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O órgão solicita </a:t>
                      </a:r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a </a:t>
                      </a:r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elaboração do relatório,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 o engenheiro do trabalho 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faz 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a visita 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ao prédio, 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realiza os procedimentos para aferir a exposição dos servidores aos riscos ambientais de acordo com o cargo e natureza das atividades para e elaborar o PPRA. Após finalizar o PPRA encaminha para o médico do trabalho elaborar o PCMSO para determinar o tipo de exame a ser solicitado para cada cargo e a periodicidade do exame periódico.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1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619" y="1570534"/>
            <a:ext cx="10515600" cy="1015911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</a:rPr>
              <a:t>A ORGANIZAÇÃO DA PERÍCIA MÉDICA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 perícia médica está organizada e estruturada em dois conjuntos: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Perícia Previdenciária;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Perícia em Saúde.</a:t>
            </a:r>
          </a:p>
          <a:p>
            <a:pPr marL="0" indent="0" algn="just">
              <a:buNone/>
            </a:pPr>
            <a:r>
              <a:rPr lang="pt-BR" b="1" i="1" dirty="0">
                <a:solidFill>
                  <a:schemeClr val="accent1">
                    <a:lumMod val="50000"/>
                  </a:schemeClr>
                </a:solidFill>
              </a:rPr>
              <a:t>Perícia Previdenciária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valia a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capacidade laborativa e de proteção aos riscos de saúde de segurados ativos e inativos;</a:t>
            </a:r>
          </a:p>
          <a:p>
            <a:pPr marL="0" indent="0" algn="just">
              <a:buNone/>
            </a:pPr>
            <a:r>
              <a:rPr lang="pt-BR" b="1" i="1" dirty="0">
                <a:solidFill>
                  <a:schemeClr val="accent1">
                    <a:lumMod val="50000"/>
                  </a:schemeClr>
                </a:solidFill>
              </a:rPr>
              <a:t>Perícia em Saúde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Avalia as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circunstâncias de saúde do servidor que provocam a incapacidade laboral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44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9685" y="1478253"/>
            <a:ext cx="10364451" cy="91439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92652"/>
            <a:ext cx="10363826" cy="4236747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GRUPO </a:t>
            </a:r>
            <a:r>
              <a:rPr lang="pt-BR" sz="2800" b="1" dirty="0">
                <a:solidFill>
                  <a:srgbClr val="002060"/>
                </a:solidFill>
              </a:rPr>
              <a:t>DE </a:t>
            </a:r>
            <a:r>
              <a:rPr lang="pt-BR" sz="2800" b="1" dirty="0" smtClean="0">
                <a:solidFill>
                  <a:srgbClr val="002060"/>
                </a:solidFill>
              </a:rPr>
              <a:t>SAÚDE MENTAL</a:t>
            </a:r>
            <a:endParaRPr lang="pt-B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INCIDENTE DE SANIDADE – PAD:</a:t>
            </a:r>
          </a:p>
          <a:p>
            <a:pPr marL="0" indent="0">
              <a:buNone/>
            </a:pP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57577" y="3348508"/>
            <a:ext cx="4633176" cy="30136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da comissão processante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Encaminha o processo (PAD) com os quesitos da comissão processante e do advogado de defesa e solicita a avaliação pericial.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A comissão deve informar se o servidor está preso ou internado em clínica psiquiátrica, quando for o caso.</a:t>
            </a: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5142693" y="4455286"/>
            <a:ext cx="666750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913100" y="3287333"/>
            <a:ext cx="6012735" cy="30748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da DIPEM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Oficializa a comissão o agendamento da perícia. </a:t>
            </a:r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Se o servidor estiver preso o órgão de lotação do servidor providencia a escolta e o deslocamento;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Se estiver internado, na impossibilidade do comparecimento a perícia, o perito vai até a clínica ou solicita a psicóloga a visita e a emissão de um relatório conforme as suas orientações. 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562" y="1490728"/>
            <a:ext cx="10364451" cy="6858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82592"/>
            <a:ext cx="10363826" cy="39229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GRUPO </a:t>
            </a:r>
            <a:r>
              <a:rPr lang="pt-BR" sz="2800" b="1" dirty="0">
                <a:solidFill>
                  <a:srgbClr val="002060"/>
                </a:solidFill>
              </a:rPr>
              <a:t>DE SAÚDE MENTAL</a:t>
            </a: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PARECER TÉCNICO PARA O COPEM:</a:t>
            </a:r>
          </a:p>
          <a:p>
            <a:pPr marL="0" indent="0" algn="just">
              <a:buNone/>
            </a:pPr>
            <a:endParaRPr lang="pt-BR" sz="28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22401" y="3663771"/>
            <a:ext cx="4629150" cy="2641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Procedimentos do COPEM:</a:t>
            </a:r>
          </a:p>
          <a:p>
            <a:pPr algn="just"/>
            <a:endParaRPr lang="pt-BR" sz="2200" dirty="0">
              <a:solidFill>
                <a:srgbClr val="002060"/>
              </a:solidFill>
            </a:endParaRPr>
          </a:p>
          <a:p>
            <a:pPr algn="just"/>
            <a:r>
              <a:rPr lang="pt-BR" sz="2200" dirty="0">
                <a:solidFill>
                  <a:srgbClr val="002060"/>
                </a:solidFill>
              </a:rPr>
              <a:t>O</a:t>
            </a:r>
            <a:r>
              <a:rPr lang="pt-BR" sz="2200" dirty="0" smtClean="0">
                <a:solidFill>
                  <a:srgbClr val="002060"/>
                </a:solidFill>
              </a:rPr>
              <a:t> COPEM encaminha os casos relacionados a saúde mental e solicita avaliação pericial para subsidiar a decisão do Comitê.</a:t>
            </a:r>
            <a:endParaRPr lang="pt-BR" sz="2200" dirty="0">
              <a:solidFill>
                <a:srgbClr val="002060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5399019" y="4613185"/>
            <a:ext cx="666750" cy="742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3238" y="3663771"/>
            <a:ext cx="5067300" cy="2641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>
                <a:solidFill>
                  <a:srgbClr val="002060"/>
                </a:solidFill>
              </a:rPr>
              <a:t>Procedimentos </a:t>
            </a:r>
            <a:r>
              <a:rPr lang="pt-BR" sz="2200" b="1" dirty="0" smtClean="0">
                <a:solidFill>
                  <a:srgbClr val="002060"/>
                </a:solidFill>
              </a:rPr>
              <a:t>do Grupo de Saúde Mental:</a:t>
            </a:r>
          </a:p>
          <a:p>
            <a:pPr algn="ctr"/>
            <a:endParaRPr lang="pt-BR" sz="22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200" dirty="0" smtClean="0">
                <a:solidFill>
                  <a:srgbClr val="002060"/>
                </a:solidFill>
              </a:rPr>
              <a:t>Realiza a avaliação pericial e emite o laudo pericial para o COPEM sobre as condições de saúde do servidor e com a orientação sobre o decisão do pedido.</a:t>
            </a:r>
          </a:p>
          <a:p>
            <a:pPr algn="just"/>
            <a:endParaRPr lang="pt-BR" sz="2400" dirty="0" smtClean="0">
              <a:solidFill>
                <a:srgbClr val="002060"/>
              </a:solidFill>
            </a:endParaRPr>
          </a:p>
          <a:p>
            <a:pPr algn="just"/>
            <a:endParaRPr lang="pt-B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490057"/>
            <a:ext cx="10364451" cy="81915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309207"/>
            <a:ext cx="10363826" cy="363439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OUTROS PODERES</a:t>
            </a:r>
          </a:p>
          <a:p>
            <a:pPr marL="0" indent="0" algn="just">
              <a:buNone/>
            </a:pPr>
            <a:endParaRPr lang="pt-BR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200150" y="2887551"/>
            <a:ext cx="4038600" cy="3371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Procedimentos do RH:</a:t>
            </a:r>
            <a:endParaRPr lang="pt-BR" sz="2200" dirty="0" smtClean="0">
              <a:solidFill>
                <a:srgbClr val="00206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Licenças: </a:t>
            </a:r>
            <a:r>
              <a:rPr lang="pt-BR" sz="2200" dirty="0" smtClean="0">
                <a:solidFill>
                  <a:srgbClr val="002060"/>
                </a:solidFill>
              </a:rPr>
              <a:t>solicita o agendamento pericial e encaminha o BIM impresso com o atestado em anexo;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Processos: </a:t>
            </a:r>
            <a:r>
              <a:rPr lang="pt-BR" sz="2200" dirty="0" smtClean="0">
                <a:solidFill>
                  <a:srgbClr val="002060"/>
                </a:solidFill>
              </a:rPr>
              <a:t>encaminha o processo de benefícios previdenciários e solicita a avaliação pericial.</a:t>
            </a:r>
            <a:endParaRPr lang="pt-BR" sz="2200" b="1" dirty="0">
              <a:solidFill>
                <a:srgbClr val="002060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5372099" y="4154242"/>
            <a:ext cx="7239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153151" y="2887551"/>
            <a:ext cx="5125074" cy="3371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Procedimentos da DIPEM: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Licenças: </a:t>
            </a:r>
            <a:r>
              <a:rPr lang="pt-BR" sz="2200" dirty="0" smtClean="0">
                <a:solidFill>
                  <a:srgbClr val="002060"/>
                </a:solidFill>
              </a:rPr>
              <a:t>após finalizada a perícia, o perito preenche manualmente o BIM. A DIPEM tira cópia do BIM, do atestado e laudo e arquiva. Avisa o RH do órgão que o BIM está pronto para ser retirado;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Processos:</a:t>
            </a:r>
            <a:r>
              <a:rPr lang="pt-BR" sz="2200" dirty="0" smtClean="0">
                <a:solidFill>
                  <a:srgbClr val="002060"/>
                </a:solidFill>
              </a:rPr>
              <a:t>  segue os procedimentos do COPEM, e após finalizado solicita o órgão para retirar o processo.</a:t>
            </a: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533078"/>
            <a:ext cx="10677837" cy="66675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MUDANÇAS NO SIPEM – Decreto n. 15.855/02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199827"/>
            <a:ext cx="10363826" cy="3629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1. Licença para tratamento de saúde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61938"/>
              </p:ext>
            </p:extLst>
          </p:nvPr>
        </p:nvGraphicFramePr>
        <p:xfrm>
          <a:off x="399246" y="2717176"/>
          <a:ext cx="11526590" cy="3629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3521"/>
                <a:gridCol w="6053069"/>
              </a:tblGrid>
              <a:tr h="605318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1236005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Até 3 (três) dias de atestado dentro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do período de 60 dias o servidor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estava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dispensado de avaliação pericial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passa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para 5 (cinco) dias a dispensa de avaliação pericial. Sem intervalos de tempo entre um atestado e outro. O RH ou a chefia imediata avalia se deve agendar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a avaliação pericial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ou não.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13513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Nas regionais do interior:</a:t>
                      </a: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1. O perito era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autorizado a</a:t>
                      </a:r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 homologar até 60 dias de licença;</a:t>
                      </a: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2. O servidor podia ser periciado somente na regional referente ao seu município de domicílio.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Nas regionais do interior:</a:t>
                      </a: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1. Este período passa a ser de 120 dias;</a:t>
                      </a:r>
                    </a:p>
                    <a:p>
                      <a:pPr algn="just"/>
                      <a:endParaRPr lang="pt-B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2. O servidor poderá ser periciado no município que for mais conveniente.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4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575784"/>
            <a:ext cx="10664958" cy="78105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MUDANÇAS NO SIPEM – Decreto n. 15.855/02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149" y="2356834"/>
            <a:ext cx="10363826" cy="3834416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1.1. Licença para tratamento de saúde - PRAZOS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814228"/>
              </p:ext>
            </p:extLst>
          </p:nvPr>
        </p:nvGraphicFramePr>
        <p:xfrm>
          <a:off x="469453" y="2961114"/>
          <a:ext cx="11552350" cy="325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175"/>
                <a:gridCol w="5776175"/>
              </a:tblGrid>
              <a:tr h="400327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1694538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perito singular tinha a prerrogativa de homologar a licença até ele entender que o caso deveria ser analisado pelo COPEM,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especialmente na situação 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do servidor que estava de licença por período prolongado.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• Até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5 dias – isento de avaliação pericial;</a:t>
                      </a:r>
                    </a:p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•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De 6 a 120 dias – avaliação pericial feita pelo perito singular;</a:t>
                      </a:r>
                    </a:p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•  de 120 a 180 dias – avaliação pericial  feita pela junta médica.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30075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 perito podia homologar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 quantidade de dias solicitadas no atestado médico, as vezes chegando a 180 dias.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 licença será concedida de acordo com a Tabela de Parâmetros de Afastamentos por Motivos Médicos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(Portaria AGEPREV n. 34, de 12 de janeiro de 2022).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578683"/>
            <a:ext cx="10755110" cy="74295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MUDANÇAS NO SIPEM – Decreto n. 15.855/02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511380"/>
            <a:ext cx="10363826" cy="3279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2. LICENÇA GESTANTE</a:t>
            </a:r>
          </a:p>
          <a:p>
            <a:pPr marL="0" indent="0" algn="just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20030"/>
              </p:ext>
            </p:extLst>
          </p:nvPr>
        </p:nvGraphicFramePr>
        <p:xfrm>
          <a:off x="913774" y="3267076"/>
          <a:ext cx="10364452" cy="2218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703"/>
                <a:gridCol w="5238749"/>
              </a:tblGrid>
              <a:tr h="350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Anterior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1791747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 servidora, após o nascimento da criança, solicitava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o agendamento no RH para avaliação pericial, comparecia na data do agendamento com a certidão de nascimento para homologação de sua licença gestante.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Passa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 ser um ato administrativo. A servidora entrega a certidão de nascimento ou o atestado de licença maternidade no RH.</a:t>
                      </a:r>
                    </a:p>
                    <a:p>
                      <a:pPr algn="just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O RH lança a licença no sistema da perícia somente para informação.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2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622739"/>
            <a:ext cx="10484029" cy="70485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MUDANÇAS NO SIPEM – </a:t>
            </a:r>
            <a:r>
              <a:rPr lang="pt-BR" sz="4000" b="1" dirty="0">
                <a:solidFill>
                  <a:srgbClr val="002060"/>
                </a:solidFill>
              </a:rPr>
              <a:t>Decreto n. </a:t>
            </a:r>
            <a:r>
              <a:rPr lang="pt-BR" sz="4000" b="1" dirty="0" smtClean="0">
                <a:solidFill>
                  <a:srgbClr val="002060"/>
                </a:solidFill>
              </a:rPr>
              <a:t>15.855/02</a:t>
            </a:r>
            <a:endParaRPr lang="pt-BR" sz="40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459865"/>
            <a:ext cx="10148082" cy="352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3. PERÍCIA EM TRÂNSITO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79248"/>
              </p:ext>
            </p:extLst>
          </p:nvPr>
        </p:nvGraphicFramePr>
        <p:xfrm>
          <a:off x="609599" y="3054440"/>
          <a:ext cx="1121320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440"/>
                <a:gridCol w="5872766"/>
              </a:tblGrid>
              <a:tr h="266276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Não havia regramento para este tipo de perícia.</a:t>
                      </a:r>
                    </a:p>
                    <a:p>
                      <a:pPr algn="just"/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perícia em trânsito poderá ser autorizada quando o servidor ou pessoa da família estiver em tratamento médico em outro Estado. A licença será de no máximo 120 dias e dentro do período de 2 (dois) anos.</a:t>
                      </a:r>
                    </a:p>
                    <a:p>
                      <a:pPr algn="just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A perícia poderá ser autorizada para realização de perícia em trânsito ou por chamada de vídeo em casos excepcionais quando o perito entender que a situação permite.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99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087" y="1416677"/>
            <a:ext cx="10639200" cy="81915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MUDANÇAS NO SIPEM – Decreto n. 15.855/02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099256"/>
            <a:ext cx="10363826" cy="3691944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4. ATESTADO MÉDICO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43494"/>
              </p:ext>
            </p:extLst>
          </p:nvPr>
        </p:nvGraphicFramePr>
        <p:xfrm>
          <a:off x="352112" y="2630033"/>
          <a:ext cx="11487150" cy="367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142"/>
                <a:gridCol w="7596008"/>
              </a:tblGrid>
              <a:tr h="404714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325014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atestado médico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informava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o nome do servidor, a quantidade dias e o CID.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atestado médico para fins periciais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deve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atender as exigências da Resolução CFM nº 1.658/02 do Conselho Federal de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Medicina. Deve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constar: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o tempo concedido e necessário para a recuperação do servidor;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b) o diagnóstico, quando autorizado pelo paciente, e os resultados dos exames complementares;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c) a conduta terapêutica e o prognóstico;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d)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identificação do emissor, mediante assinatura e carimbo com o número de registro no Conselho Regional de Medicina (CRM);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e) registro dos dados de maneira legível;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06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647" y="1575571"/>
            <a:ext cx="10514080" cy="59055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MUDANÇAS NO SIPEM – Decreto n. 15.855/02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69712"/>
            <a:ext cx="10363826" cy="3421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5. READAPTAÇÃO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93671"/>
              </p:ext>
            </p:extLst>
          </p:nvPr>
        </p:nvGraphicFramePr>
        <p:xfrm>
          <a:off x="296214" y="2933670"/>
          <a:ext cx="11642501" cy="335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9541"/>
                <a:gridCol w="6872960"/>
              </a:tblGrid>
              <a:tr h="382908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2929675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 servidor era avaliado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pelo perito singular ou pelo perito de Medicina do Trabalho.</a:t>
                      </a:r>
                    </a:p>
                    <a:p>
                      <a:pPr algn="just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O perito geralmente concedia a readaptação conforme a solicitação do médico assistente.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servidor será submetido a avaliação da Equipe Multiprofissional. Passará pela avaliação de profissionais que irão verificar se as condições de saúde o impedem de permanecer no seu cargo de origem; quais as suas limitações; quais os encaminhamentos necessários para a recuperação da capacidade laboral ou se será o caso de aposentadoria por incapacidade permanente para o trabalho. Fará os encaminhamos conforme o resultado da avaliação dos profissionais do programa de readaptação funcional.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99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0086" y="1610591"/>
            <a:ext cx="10123714" cy="975854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RECURSOS ADMINISTRATIVOS</a:t>
            </a:r>
            <a:endParaRPr lang="pt-BR" sz="40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rgbClr val="002060"/>
                </a:solidFill>
              </a:rPr>
              <a:t>TIPOS DE DECISÕES ADMINISTRATIVAS: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I – </a:t>
            </a:r>
            <a:r>
              <a:rPr lang="pt-BR" b="1" i="1" dirty="0" smtClean="0">
                <a:solidFill>
                  <a:srgbClr val="002060"/>
                </a:solidFill>
              </a:rPr>
              <a:t>Reconsideração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 smtClean="0">
                <a:solidFill>
                  <a:srgbClr val="002060"/>
                </a:solidFill>
              </a:rPr>
              <a:t>pedido efetuado pelo servidor diretamente ao perito que indeferiu o pleito – prazo: 5 dias úteis;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II – </a:t>
            </a:r>
            <a:r>
              <a:rPr lang="pt-BR" b="1" i="1" dirty="0" smtClean="0">
                <a:solidFill>
                  <a:srgbClr val="002060"/>
                </a:solidFill>
              </a:rPr>
              <a:t>Recurso ao COPEM</a:t>
            </a:r>
            <a:r>
              <a:rPr lang="pt-BR" dirty="0" smtClean="0">
                <a:solidFill>
                  <a:srgbClr val="002060"/>
                </a:solidFill>
              </a:rPr>
              <a:t>: pedido feito a instância superior para recorrer da decisão do perito singular ou do grupo e comissões de perícia médica – prazo: 10 dias úteis;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III – </a:t>
            </a:r>
            <a:r>
              <a:rPr lang="pt-BR" b="1" i="1" dirty="0" smtClean="0">
                <a:solidFill>
                  <a:srgbClr val="002060"/>
                </a:solidFill>
              </a:rPr>
              <a:t>Representação</a:t>
            </a:r>
            <a:r>
              <a:rPr lang="pt-BR" dirty="0" smtClean="0">
                <a:solidFill>
                  <a:srgbClr val="002060"/>
                </a:solidFill>
              </a:rPr>
              <a:t>: pedido feito pelo dirigente do órgão de lotação do servidor ou pelo gestor do RH, quanto à parecer ou conclusão de perícia médica – prazo: 5 dias úteis.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</a:rPr>
              <a:t>O QUE AVALIA?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i="1" u="sng" dirty="0">
                <a:solidFill>
                  <a:schemeClr val="accent1">
                    <a:lumMod val="50000"/>
                  </a:schemeClr>
                </a:solidFill>
              </a:rPr>
              <a:t>Perícia Previdenciária: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Aposentadoria por incapacidade permanente para o trabalho;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Aposentadoria especial ao segurado com deficiência;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Readaptação;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Acidente de trabalho, doença profissional ou doença do trabalho;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Maior inválido para fins de pensão por morte;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Auxílio-invalidez para segurado aposentado;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Reavaliação de aposentadoria por incapacidade permanente para o trabalho;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1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70534"/>
            <a:ext cx="10515600" cy="1015911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RECURSOS ADMINISTRATIVOS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rgbClr val="002060"/>
                </a:solidFill>
              </a:rPr>
              <a:t>Observação: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002060"/>
                </a:solidFill>
              </a:rPr>
              <a:t>art. 54, § 3º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do Decreto n. 15.822/22:</a:t>
            </a:r>
          </a:p>
          <a:p>
            <a:pPr marL="0" indent="0" algn="just">
              <a:buNone/>
            </a:pPr>
            <a:r>
              <a:rPr lang="pt-BR" sz="2400" i="1" dirty="0" smtClean="0">
                <a:solidFill>
                  <a:srgbClr val="002060"/>
                </a:solidFill>
              </a:rPr>
              <a:t>“§ 3º O recurso improvido implica licença sem remuneração, no período compreendido entre o término da licença médica e a decisão do recurso, devendo o servidor retornar imediatamente ao trabalho.”</a:t>
            </a:r>
            <a:endParaRPr lang="pt-BR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5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20" y="1570534"/>
            <a:ext cx="11797048" cy="507956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TOTAL DE AVALIAÇÕES PERICIAIS REALIZADAS NO ANO DE 2021</a:t>
            </a:r>
            <a:endParaRPr lang="pt-BR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987517"/>
              </p:ext>
            </p:extLst>
          </p:nvPr>
        </p:nvGraphicFramePr>
        <p:xfrm>
          <a:off x="1326524" y="2078489"/>
          <a:ext cx="9427335" cy="432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447"/>
                <a:gridCol w="2456209"/>
                <a:gridCol w="1841679"/>
              </a:tblGrid>
              <a:tr h="432722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Tipos de Avaliações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Quantidade de avaliações periciais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%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 para tratamento de saúde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22.585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66,82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 para acompanhar</a:t>
                      </a:r>
                      <a:r>
                        <a:rPr lang="pt-BR" sz="1800" baseline="0" dirty="0" smtClean="0"/>
                        <a:t> pessoa da família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696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2,06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Readaptação funcional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3.026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8,95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 gestante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642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1,90</a:t>
                      </a:r>
                      <a:endParaRPr lang="pt-BR" sz="1800" dirty="0"/>
                    </a:p>
                  </a:txBody>
                  <a:tcPr/>
                </a:tc>
              </a:tr>
              <a:tr h="39039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Licenças indeferidas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2.606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7,71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Apto para retornar</a:t>
                      </a:r>
                      <a:r>
                        <a:rPr lang="pt-BR" sz="1800" baseline="0" dirty="0" smtClean="0"/>
                        <a:t> ao trabalho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0,04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Avaliações periciais</a:t>
                      </a:r>
                      <a:r>
                        <a:rPr lang="pt-BR" sz="1800" baseline="0" dirty="0" smtClean="0"/>
                        <a:t> – COPEM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1.735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5,13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Avaliações</a:t>
                      </a:r>
                      <a:r>
                        <a:rPr lang="pt-BR" sz="1800" baseline="0" dirty="0" smtClean="0"/>
                        <a:t> periciais – Medicina do Trabalho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2.139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6,32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Avaliações periciais – Saúde Mental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362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1,07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TOTAL DE AVALIAÇÕES PERICIAIS/2021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33.806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2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655266"/>
            <a:ext cx="10364451" cy="75308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DIRETORIA DE PERICIA MÉDICA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408349"/>
            <a:ext cx="10587060" cy="33828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3300" b="1" dirty="0" smtClean="0">
                <a:solidFill>
                  <a:srgbClr val="002060"/>
                </a:solidFill>
              </a:rPr>
              <a:t>Sistema de Perícia </a:t>
            </a:r>
            <a:r>
              <a:rPr lang="pt-BR" sz="3300" b="1" dirty="0">
                <a:solidFill>
                  <a:srgbClr val="002060"/>
                </a:solidFill>
              </a:rPr>
              <a:t>M</a:t>
            </a:r>
            <a:r>
              <a:rPr lang="pt-BR" sz="3300" b="1" dirty="0" smtClean="0">
                <a:solidFill>
                  <a:srgbClr val="002060"/>
                </a:solidFill>
              </a:rPr>
              <a:t>édica – SIPEM</a:t>
            </a:r>
          </a:p>
          <a:p>
            <a:pPr marL="0" indent="0">
              <a:buNone/>
            </a:pPr>
            <a:r>
              <a:rPr lang="pt-BR" sz="3300" b="1" dirty="0" smtClean="0">
                <a:solidFill>
                  <a:srgbClr val="002060"/>
                </a:solidFill>
              </a:rPr>
              <a:t>Legislação vigente: Decreto n. 15.855/2022</a:t>
            </a:r>
          </a:p>
          <a:p>
            <a:pPr marL="0" indent="0">
              <a:buNone/>
            </a:pPr>
            <a:endParaRPr lang="pt-BR" sz="33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sz="3300" b="1" cap="none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3300" b="1" cap="none" dirty="0" smtClean="0">
                <a:solidFill>
                  <a:srgbClr val="002060"/>
                </a:solidFill>
              </a:rPr>
              <a:t>Neusa Bolzan Venega</a:t>
            </a:r>
            <a:endParaRPr lang="pt-BR" sz="3300" b="1" cap="none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3300" b="1" cap="none" dirty="0" smtClean="0">
                <a:solidFill>
                  <a:srgbClr val="002060"/>
                </a:solidFill>
              </a:rPr>
              <a:t>Diretora de Perícia Médica</a:t>
            </a:r>
          </a:p>
          <a:p>
            <a:pPr marL="0" indent="0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rgbClr val="002060"/>
                </a:solidFill>
              </a:rPr>
              <a:t>	</a:t>
            </a:r>
            <a:r>
              <a:rPr lang="pt-BR" sz="2800" b="1" dirty="0" smtClean="0">
                <a:solidFill>
                  <a:srgbClr val="002060"/>
                </a:solidFill>
              </a:rPr>
              <a:t>			</a:t>
            </a:r>
            <a:endParaRPr lang="pt-B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8490" y="1841679"/>
            <a:ext cx="10555310" cy="5016321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8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Reversão de Aposentadoria por incapacidade permanente para 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trabalho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514350" indent="-514350" algn="just">
              <a:buFont typeface="Arial" panose="020B0604020202020204" pitchFamily="34" charset="0"/>
              <a:buAutoNum type="arabicPeriod" startAt="8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Isenção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 imposto de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renda;</a:t>
            </a:r>
          </a:p>
          <a:p>
            <a:pPr marL="514350" indent="-514350" algn="just">
              <a:buFont typeface="Arial" panose="020B0604020202020204" pitchFamily="34" charset="0"/>
              <a:buAutoNum type="arabicPeriod" startAt="8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Verificação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 níveis de exposição a agentes nocivos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químicos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, físicos e biológicos para: adicional de insalubridade, 	elaboração do PPP (Perfil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Profissiográfico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Previdenciário), LTCAT (Laudo Técnico das Condições Ambientais do Trabalho), PPRA (Programa de Prevenção de Riscos Ambientais);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59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1">
                    <a:lumMod val="50000"/>
                  </a:schemeClr>
                </a:solidFill>
              </a:rPr>
              <a:t>O QUE AVALIA?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i="1" u="sng" dirty="0">
                <a:solidFill>
                  <a:schemeClr val="accent1">
                    <a:lumMod val="50000"/>
                  </a:schemeClr>
                </a:solidFill>
              </a:rPr>
              <a:t>Perícia em Saúde: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Exame médico admissional de candidato habilitado em concurso público;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Exame periódico;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Licença para tratamento de saúde;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Licença para acompanhar pessoa da família;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Reintegração, aproveitamento ou reversão ao cargo público;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Sanidade mental para  fins de Processo Administrativo Disciplinar;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Gradação de deficiência;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7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1834" y="1903864"/>
            <a:ext cx="10515600" cy="4271555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8. 	Remoção por motivo de saúde;</a:t>
            </a:r>
          </a:p>
          <a:p>
            <a:pPr marL="0" lv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9. 	Redução de carga horária para servidora pública estadual que 	tem 	filho portador de deficiência e/ou excepcional (Lei 	Estadual n. 	1.809/97);</a:t>
            </a:r>
          </a:p>
        </p:txBody>
      </p:sp>
    </p:spTree>
    <p:extLst>
      <p:ext uri="{BB962C8B-B14F-4D97-AF65-F5344CB8AC3E}">
        <p14:creationId xmlns:p14="http://schemas.microsoft.com/office/powerpoint/2010/main" val="413872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259" y="1508307"/>
            <a:ext cx="10364451" cy="89535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A QUEM </a:t>
            </a:r>
            <a:r>
              <a:rPr lang="pt-BR" sz="4000" b="1" dirty="0" smtClean="0">
                <a:solidFill>
                  <a:srgbClr val="002060"/>
                </a:solidFill>
              </a:rPr>
              <a:t>ATENDE?</a:t>
            </a:r>
            <a:endParaRPr lang="pt-BR" sz="40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2107" y="2403657"/>
            <a:ext cx="10363826" cy="4448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A perícia médica realiza procedimentos de avaliação pericial aos servidores públicos do: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Poder Executivo, inclusive suas Autarquias e Fundações;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Poder Judiciário Estadual;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Poder Legislativo;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Tribunal de Contas;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Defensoria Pública Estadual.</a:t>
            </a:r>
          </a:p>
        </p:txBody>
      </p:sp>
    </p:spTree>
    <p:extLst>
      <p:ext uri="{BB962C8B-B14F-4D97-AF65-F5344CB8AC3E}">
        <p14:creationId xmlns:p14="http://schemas.microsoft.com/office/powerpoint/2010/main" val="137520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166" y="1532586"/>
            <a:ext cx="10364451" cy="953037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A QUEM </a:t>
            </a:r>
            <a:r>
              <a:rPr lang="pt-BR" sz="4000" b="1" dirty="0" smtClean="0">
                <a:solidFill>
                  <a:srgbClr val="002060"/>
                </a:solidFill>
              </a:rPr>
              <a:t>ATENDE?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Por meio de Convênio:</a:t>
            </a:r>
          </a:p>
          <a:p>
            <a:pPr marL="0" indent="0">
              <a:buNone/>
            </a:pPr>
            <a:r>
              <a:rPr lang="pt-BR" sz="2800" b="1" cap="none" dirty="0">
                <a:solidFill>
                  <a:srgbClr val="002060"/>
                </a:solidFill>
              </a:rPr>
              <a:t>	</a:t>
            </a:r>
            <a:r>
              <a:rPr lang="pt-BR" sz="2800" cap="none" dirty="0" smtClean="0">
                <a:solidFill>
                  <a:srgbClr val="002060"/>
                </a:solidFill>
              </a:rPr>
              <a:t>Tribunal de Justiça Federal;</a:t>
            </a:r>
          </a:p>
          <a:p>
            <a:pPr marL="0" indent="0">
              <a:buNone/>
            </a:pPr>
            <a:r>
              <a:rPr lang="pt-BR" sz="2800" cap="none" dirty="0">
                <a:solidFill>
                  <a:srgbClr val="002060"/>
                </a:solidFill>
              </a:rPr>
              <a:t>	</a:t>
            </a:r>
            <a:r>
              <a:rPr lang="pt-BR" sz="2800" cap="none" dirty="0" smtClean="0">
                <a:solidFill>
                  <a:srgbClr val="002060"/>
                </a:solidFill>
              </a:rPr>
              <a:t>Tribunal Regional do Trabalho;</a:t>
            </a:r>
          </a:p>
          <a:p>
            <a:pPr marL="0" indent="0">
              <a:buNone/>
            </a:pPr>
            <a:r>
              <a:rPr lang="pt-BR" dirty="0">
                <a:solidFill>
                  <a:srgbClr val="002060"/>
                </a:solidFill>
              </a:rPr>
              <a:t>	</a:t>
            </a:r>
            <a:r>
              <a:rPr lang="pt-BR" dirty="0" smtClean="0">
                <a:solidFill>
                  <a:srgbClr val="002060"/>
                </a:solidFill>
              </a:rPr>
              <a:t>Ministério Público Federal.</a:t>
            </a:r>
            <a:endParaRPr lang="pt-BR" sz="2800" cap="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8256" y="1822360"/>
            <a:ext cx="10364451" cy="110787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ESTRUTURA DO SISTEMA DE PERÍCIA MÉDICA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5442" y="2633729"/>
            <a:ext cx="10363826" cy="4224271"/>
          </a:xfrm>
        </p:spPr>
        <p:txBody>
          <a:bodyPr/>
          <a:lstStyle/>
          <a:p>
            <a:pPr marL="0" indent="0" algn="just">
              <a:buNone/>
            </a:pPr>
            <a:endParaRPr lang="pt-BR" sz="2800" b="1" cap="none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O sistema de perícia médica (SIPEM) atua conforme a seguinte estrutura:</a:t>
            </a:r>
          </a:p>
          <a:p>
            <a:pPr marL="0" indent="0">
              <a:buNone/>
            </a:pPr>
            <a:endParaRPr lang="pt-BR" sz="2800" b="1" cap="none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pt-BR" sz="2800" b="1" i="1" dirty="0">
                <a:solidFill>
                  <a:schemeClr val="tx2">
                    <a:lumMod val="50000"/>
                  </a:schemeClr>
                </a:solidFill>
              </a:rPr>
              <a:t>Diretoria de Perícia Médica Previdência (DIPEM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):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002060"/>
                </a:solidFill>
              </a:rPr>
              <a:t>R</a:t>
            </a:r>
            <a:r>
              <a:rPr lang="pt-BR" sz="2800" cap="none" dirty="0" smtClean="0">
                <a:solidFill>
                  <a:srgbClr val="002060"/>
                </a:solidFill>
              </a:rPr>
              <a:t>esponsável pelas atividades de planejamento, coordenação, supervisão, controle e gerenciamento SIPEM;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7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2430</Words>
  <Application>Microsoft Office PowerPoint</Application>
  <PresentationFormat>Widescreen</PresentationFormat>
  <Paragraphs>259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Bell MT</vt:lpstr>
      <vt:lpstr>Calibri</vt:lpstr>
      <vt:lpstr>Calibri Light</vt:lpstr>
      <vt:lpstr>Tema do Office</vt:lpstr>
      <vt:lpstr>SISTEMA DE PERÍCIA MÉDICA - SIPEM</vt:lpstr>
      <vt:lpstr>A ORGANIZAÇÃO DA PERÍCIA MÉDICA</vt:lpstr>
      <vt:lpstr>O QUE AVALIA?</vt:lpstr>
      <vt:lpstr>Apresentação do PowerPoint</vt:lpstr>
      <vt:lpstr>O QUE AVALIA?</vt:lpstr>
      <vt:lpstr>Apresentação do PowerPoint</vt:lpstr>
      <vt:lpstr>A QUEM ATENDE?</vt:lpstr>
      <vt:lpstr>A QUEM ATENDE?</vt:lpstr>
      <vt:lpstr>ESTRUTURA DO SISTEMA DE PERÍCIA MÉDICA  </vt:lpstr>
      <vt:lpstr>ESTRUTURA DO SISTEMA DE PERÍCIA MÉDICA</vt:lpstr>
      <vt:lpstr>ESTRUTURA DO SISTEMA DE PERÍCIA MÉDICA</vt:lpstr>
      <vt:lpstr>ESTRUTURA DO SISTEMA DE PERÍCIA MÉDICA</vt:lpstr>
      <vt:lpstr>ESTRUTURA DO SISTEMA DE PERÍCIA MÉDICA</vt:lpstr>
      <vt:lpstr>OPERACIONALIZAÇÃO DO SISTEMA</vt:lpstr>
      <vt:lpstr>OPERACIONALIZAÇÃO DO SISTEMA Readaptação Funcional</vt:lpstr>
      <vt:lpstr>OPERACIONALIZAÇÃO DO SISTEMA</vt:lpstr>
      <vt:lpstr>OPERACIONALIZAÇÃO DO SISTEMA</vt:lpstr>
      <vt:lpstr>OPERACIONALIZAÇÃO DO SISTEMA</vt:lpstr>
      <vt:lpstr>OPERACIONALIZAÇÃO DO SISTEMA</vt:lpstr>
      <vt:lpstr>OPERACIONALIZAÇÃO DO SISTEMA</vt:lpstr>
      <vt:lpstr>OPERACIONALIZAÇÃO DO SISTEMA</vt:lpstr>
      <vt:lpstr>OPERACIONALIZAÇÃO DO SISTEMA</vt:lpstr>
      <vt:lpstr>MUDANÇAS NO SIPEM – Decreto n. 15.855/02</vt:lpstr>
      <vt:lpstr>MUDANÇAS NO SIPEM – Decreto n. 15.855/02</vt:lpstr>
      <vt:lpstr>MUDANÇAS NO SIPEM – Decreto n. 15.855/02</vt:lpstr>
      <vt:lpstr>MUDANÇAS NO SIPEM – Decreto n. 15.855/02</vt:lpstr>
      <vt:lpstr>MUDANÇAS NO SIPEM – Decreto n. 15.855/02</vt:lpstr>
      <vt:lpstr>MUDANÇAS NO SIPEM – Decreto n. 15.855/02</vt:lpstr>
      <vt:lpstr>RECURSOS ADMINISTRATIVOS</vt:lpstr>
      <vt:lpstr>RECURSOS ADMINISTRATIVOS</vt:lpstr>
      <vt:lpstr>TOTAL DE AVALIAÇÕES PERICIAIS REALIZADAS NO ANO DE 2021</vt:lpstr>
      <vt:lpstr>DIRETORIA DE PERICIA MÉDICA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Carina</dc:creator>
  <cp:lastModifiedBy>Neusa Bolzan Venega</cp:lastModifiedBy>
  <cp:revision>61</cp:revision>
  <dcterms:created xsi:type="dcterms:W3CDTF">2022-03-25T20:33:09Z</dcterms:created>
  <dcterms:modified xsi:type="dcterms:W3CDTF">2022-03-31T19:16:47Z</dcterms:modified>
</cp:coreProperties>
</file>