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m 1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279085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58538" y="3469413"/>
            <a:ext cx="9144000" cy="1728018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49829" y="5384666"/>
            <a:ext cx="9144000" cy="75270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 smtClean="0"/>
              <a:t>Clique para editar o estilo do subtítulo Mestre</a:t>
            </a:r>
            <a:endParaRPr lang="pt-BR" dirty="0"/>
          </a:p>
        </p:txBody>
      </p:sp>
      <p:pic>
        <p:nvPicPr>
          <p:cNvPr id="11" name="Imagem 10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432632" y="6416002"/>
            <a:ext cx="4107536" cy="441998"/>
          </a:xfrm>
          <a:prstGeom prst="rect">
            <a:avLst/>
          </a:prstGeom>
        </p:spPr>
      </p:pic>
      <p:pic>
        <p:nvPicPr>
          <p:cNvPr id="15" name="Imagem 14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907110" y="2748779"/>
            <a:ext cx="4371975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4314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513931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46314" y="1570534"/>
            <a:ext cx="10515600" cy="1015911"/>
          </a:xfrm>
        </p:spPr>
        <p:txBody>
          <a:bodyPr/>
          <a:lstStyle/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586445"/>
            <a:ext cx="10515600" cy="4271555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3241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pic>
        <p:nvPicPr>
          <p:cNvPr id="10" name="Imagem 9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975475" y="2624025"/>
            <a:ext cx="4371975" cy="457200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082940" y="6412953"/>
            <a:ext cx="4109060" cy="445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087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513931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365386"/>
            <a:ext cx="10515600" cy="1325563"/>
          </a:xfrm>
        </p:spPr>
        <p:txBody>
          <a:bodyPr/>
          <a:lstStyle/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2690949"/>
            <a:ext cx="5181600" cy="3486014"/>
          </a:xfrm>
        </p:spPr>
        <p:txBody>
          <a:bodyPr/>
          <a:lstStyle/>
          <a:p>
            <a:pPr lvl="0"/>
            <a:r>
              <a:rPr lang="pt-BR" dirty="0" smtClean="0"/>
              <a:t>Editar estilos de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2690949"/>
            <a:ext cx="5181600" cy="3486014"/>
          </a:xfrm>
        </p:spPr>
        <p:txBody>
          <a:bodyPr/>
          <a:lstStyle/>
          <a:p>
            <a:pPr lvl="0"/>
            <a:r>
              <a:rPr lang="pt-BR" dirty="0" smtClean="0"/>
              <a:t>Editar estilos de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5AAB9BB-F3C9-4A97-A3CE-029F97ACBCB5}" type="datetimeFigureOut">
              <a:rPr lang="pt-BR" smtClean="0"/>
              <a:t>29/03/2022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1EFC199-7790-418C-9859-F4F05D4300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1332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514476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1244691"/>
            <a:ext cx="10515600" cy="1325563"/>
          </a:xfrm>
        </p:spPr>
        <p:txBody>
          <a:bodyPr/>
          <a:lstStyle/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214571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969623"/>
            <a:ext cx="5157787" cy="3220040"/>
          </a:xfrm>
        </p:spPr>
        <p:txBody>
          <a:bodyPr/>
          <a:lstStyle/>
          <a:p>
            <a:pPr lvl="0"/>
            <a:r>
              <a:rPr lang="pt-BR" dirty="0" smtClean="0"/>
              <a:t>Editar estilos de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214571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dirty="0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969623"/>
            <a:ext cx="5183188" cy="3220040"/>
          </a:xfrm>
        </p:spPr>
        <p:txBody>
          <a:bodyPr/>
          <a:lstStyle/>
          <a:p>
            <a:pPr lvl="0"/>
            <a:r>
              <a:rPr lang="pt-BR" dirty="0" smtClean="0"/>
              <a:t>Editar estilos de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5AAB9BB-F3C9-4A97-A3CE-029F97ACBCB5}" type="datetimeFigureOut">
              <a:rPr lang="pt-BR" smtClean="0"/>
              <a:t>29/03/2022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1EFC199-7790-418C-9859-F4F05D4300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6738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513931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129086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2595153"/>
            <a:ext cx="10515600" cy="35818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pic>
        <p:nvPicPr>
          <p:cNvPr id="8" name="Imagem 7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8082940" y="6412953"/>
            <a:ext cx="4109060" cy="445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702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02378" y="2997066"/>
            <a:ext cx="9144000" cy="2387600"/>
          </a:xfrm>
        </p:spPr>
        <p:txBody>
          <a:bodyPr/>
          <a:lstStyle/>
          <a:p>
            <a:r>
              <a:rPr lang="pt-BR" dirty="0">
                <a:solidFill>
                  <a:srgbClr val="002060"/>
                </a:solidFill>
                <a:latin typeface="Bell MT" panose="02020503060305020303" pitchFamily="18" charset="0"/>
              </a:rPr>
              <a:t>SISTEMA DE PERÍCIA MÉDICA - SIPEM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02378" y="5454334"/>
            <a:ext cx="9144000" cy="752700"/>
          </a:xfrm>
        </p:spPr>
        <p:txBody>
          <a:bodyPr/>
          <a:lstStyle/>
          <a:p>
            <a:r>
              <a:rPr lang="pt-BR" dirty="0">
                <a:solidFill>
                  <a:schemeClr val="accent2">
                    <a:lumMod val="50000"/>
                  </a:schemeClr>
                </a:solidFill>
                <a:latin typeface="Bell MT" panose="02020503060305020303" pitchFamily="18" charset="0"/>
              </a:rPr>
              <a:t>DIRETORIA DE PERÍCIA MÉDICA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0170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5723" y="1545466"/>
            <a:ext cx="10364451" cy="1200150"/>
          </a:xfrm>
        </p:spPr>
        <p:txBody>
          <a:bodyPr/>
          <a:lstStyle/>
          <a:p>
            <a:r>
              <a:rPr lang="pt-BR" b="1" dirty="0">
                <a:solidFill>
                  <a:schemeClr val="tx2">
                    <a:lumMod val="50000"/>
                  </a:schemeClr>
                </a:solidFill>
              </a:rPr>
              <a:t>ESTRUTURA DO SISTEMA DE PERÍCIA </a:t>
            </a:r>
            <a:r>
              <a:rPr lang="pt-BR" b="1" dirty="0" smtClean="0">
                <a:solidFill>
                  <a:schemeClr val="tx2">
                    <a:lumMod val="50000"/>
                  </a:schemeClr>
                </a:solidFill>
              </a:rPr>
              <a:t>MÉDICA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53165" y="2526675"/>
            <a:ext cx="11076457" cy="375821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pt-BR" sz="28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pt-BR" sz="2800" b="1" dirty="0" smtClean="0">
                <a:solidFill>
                  <a:schemeClr val="tx2">
                    <a:lumMod val="50000"/>
                  </a:schemeClr>
                </a:solidFill>
              </a:rPr>
              <a:t>II – </a:t>
            </a:r>
            <a:r>
              <a:rPr lang="pt-BR" sz="2800" b="1" i="1" dirty="0" smtClean="0">
                <a:solidFill>
                  <a:schemeClr val="tx2">
                    <a:lumMod val="50000"/>
                  </a:schemeClr>
                </a:solidFill>
              </a:rPr>
              <a:t>Comitê de Perícia Médica Previdenciária </a:t>
            </a:r>
            <a:r>
              <a:rPr lang="pt-BR" sz="2800" b="1" i="1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pt-BR" sz="2800" b="1" i="1" dirty="0" smtClean="0">
                <a:solidFill>
                  <a:schemeClr val="tx2">
                    <a:lumMod val="50000"/>
                  </a:schemeClr>
                </a:solidFill>
              </a:rPr>
              <a:t>COPEM):</a:t>
            </a:r>
          </a:p>
          <a:p>
            <a:pPr marL="0" indent="0" algn="just">
              <a:buNone/>
            </a:pPr>
            <a:r>
              <a:rPr lang="pt-BR" sz="2800" cap="none" dirty="0" smtClean="0">
                <a:solidFill>
                  <a:srgbClr val="002060"/>
                </a:solidFill>
              </a:rPr>
              <a:t>Atua na avaliação pericial nos processos de aposentadoria por incapacidade permanente para o trabalho, isenção de imposto de renda, auxílio-invalidez, reavaliação de aposentadoria por incapacidade permanente para o trabalho, redução de carga horária, reversão de aposentadoria, remoção de servidor para tratamento de saúde, reintegração e aproveitamento no cargo público, formulação de quesitos para ação judicial e recursos contra decisões dos peritos previdenciários.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84688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3149" y="1600202"/>
            <a:ext cx="10364451" cy="1066800"/>
          </a:xfrm>
        </p:spPr>
        <p:txBody>
          <a:bodyPr/>
          <a:lstStyle/>
          <a:p>
            <a:r>
              <a:rPr lang="pt-BR" b="1" dirty="0">
                <a:solidFill>
                  <a:schemeClr val="tx2">
                    <a:lumMod val="50000"/>
                  </a:schemeClr>
                </a:solidFill>
              </a:rPr>
              <a:t>ESTRUTURA DO SISTEMA DE PERÍCIA MÉDICA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13774" y="2537138"/>
            <a:ext cx="10587060" cy="4320862"/>
          </a:xfrm>
        </p:spPr>
        <p:txBody>
          <a:bodyPr/>
          <a:lstStyle/>
          <a:p>
            <a:pPr marL="0" indent="0" algn="ctr">
              <a:buNone/>
            </a:pPr>
            <a:r>
              <a:rPr lang="pt-BR" sz="3200" b="1" dirty="0" smtClean="0">
                <a:solidFill>
                  <a:schemeClr val="accent1">
                    <a:lumMod val="50000"/>
                  </a:schemeClr>
                </a:solidFill>
              </a:rPr>
              <a:t>Comissões </a:t>
            </a:r>
            <a:r>
              <a:rPr lang="pt-BR" sz="3200" b="1" dirty="0">
                <a:solidFill>
                  <a:schemeClr val="accent1">
                    <a:lumMod val="50000"/>
                  </a:schemeClr>
                </a:solidFill>
              </a:rPr>
              <a:t>subordinadas </a:t>
            </a:r>
            <a:r>
              <a:rPr lang="pt-BR" sz="3200" b="1" dirty="0" smtClean="0">
                <a:solidFill>
                  <a:schemeClr val="accent1">
                    <a:lumMod val="50000"/>
                  </a:schemeClr>
                </a:solidFill>
              </a:rPr>
              <a:t>ao COPEM</a:t>
            </a:r>
            <a:r>
              <a:rPr lang="pt-BR" sz="2800" b="1" dirty="0" smtClean="0">
                <a:solidFill>
                  <a:schemeClr val="tx2">
                    <a:lumMod val="50000"/>
                  </a:schemeClr>
                </a:solidFill>
              </a:rPr>
              <a:t>:</a:t>
            </a:r>
          </a:p>
          <a:p>
            <a:pPr marL="514350" indent="-514350" algn="just">
              <a:buAutoNum type="arabicPeriod"/>
            </a:pPr>
            <a:r>
              <a:rPr lang="pt-BR" b="1" dirty="0" smtClean="0">
                <a:solidFill>
                  <a:srgbClr val="002060"/>
                </a:solidFill>
              </a:rPr>
              <a:t>Grupo de Medicina </a:t>
            </a:r>
            <a:r>
              <a:rPr lang="pt-BR" sz="2800" b="1" dirty="0" smtClean="0">
                <a:solidFill>
                  <a:srgbClr val="002060"/>
                </a:solidFill>
              </a:rPr>
              <a:t>do Trabalho</a:t>
            </a:r>
            <a:r>
              <a:rPr lang="pt-BR" sz="2800" dirty="0" smtClean="0">
                <a:solidFill>
                  <a:srgbClr val="002060"/>
                </a:solidFill>
              </a:rPr>
              <a:t>: </a:t>
            </a:r>
            <a:r>
              <a:rPr lang="pt-BR" sz="2800" cap="none" dirty="0" smtClean="0">
                <a:solidFill>
                  <a:srgbClr val="002060"/>
                </a:solidFill>
              </a:rPr>
              <a:t>atua nos procedimentos de exames admissionais e </a:t>
            </a:r>
            <a:r>
              <a:rPr lang="pt-BR" sz="2800" cap="none" dirty="0" err="1" smtClean="0">
                <a:solidFill>
                  <a:srgbClr val="002060"/>
                </a:solidFill>
              </a:rPr>
              <a:t>demissionais</a:t>
            </a:r>
            <a:r>
              <a:rPr lang="pt-BR" sz="2800" cap="none" dirty="0" smtClean="0">
                <a:solidFill>
                  <a:srgbClr val="002060"/>
                </a:solidFill>
              </a:rPr>
              <a:t>, acidente de trabalho (CAT), elaboração do PPP, LTCAT, PPRA, PCMSO, laudo de insalubridade, laudo de nexo causal e outras avaliações solicitadas pelo COPEM.</a:t>
            </a:r>
          </a:p>
          <a:p>
            <a:pPr marL="514350" indent="-514350" algn="just">
              <a:buFont typeface="Arial" panose="020B0604020202020204" pitchFamily="34" charset="0"/>
              <a:buAutoNum type="arabicPeriod"/>
            </a:pPr>
            <a:r>
              <a:rPr lang="pt-BR" b="1" dirty="0" smtClean="0">
                <a:solidFill>
                  <a:srgbClr val="002060"/>
                </a:solidFill>
              </a:rPr>
              <a:t>Grupo de Saúde Mental</a:t>
            </a:r>
            <a:r>
              <a:rPr lang="pt-BR" dirty="0" smtClean="0">
                <a:solidFill>
                  <a:srgbClr val="002060"/>
                </a:solidFill>
              </a:rPr>
              <a:t>: </a:t>
            </a:r>
            <a:r>
              <a:rPr lang="pt-BR" dirty="0">
                <a:solidFill>
                  <a:srgbClr val="002060"/>
                </a:solidFill>
              </a:rPr>
              <a:t>atua nas avaliações periciais para incidente de sanidade mental nos casos de PAD, elaboração de quesitos para ação judicial e a pedido </a:t>
            </a:r>
            <a:r>
              <a:rPr lang="pt-BR" dirty="0" smtClean="0">
                <a:solidFill>
                  <a:srgbClr val="002060"/>
                </a:solidFill>
              </a:rPr>
              <a:t>do COPEM </a:t>
            </a:r>
            <a:r>
              <a:rPr lang="pt-BR" dirty="0">
                <a:solidFill>
                  <a:srgbClr val="002060"/>
                </a:solidFill>
              </a:rPr>
              <a:t>realiza avaliação pericial para emissão de laudos para subsidiar as decisões nos casos relacionados a saúde mental.</a:t>
            </a:r>
          </a:p>
          <a:p>
            <a:pPr marL="514350" indent="-514350" algn="just">
              <a:buAutoNum type="arabicPeriod"/>
            </a:pPr>
            <a:endParaRPr lang="pt-BR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7729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3149" y="1558344"/>
            <a:ext cx="10364451" cy="1184855"/>
          </a:xfrm>
        </p:spPr>
        <p:txBody>
          <a:bodyPr/>
          <a:lstStyle/>
          <a:p>
            <a:r>
              <a:rPr lang="pt-BR" b="1" dirty="0">
                <a:solidFill>
                  <a:schemeClr val="tx2">
                    <a:lumMod val="50000"/>
                  </a:schemeClr>
                </a:solidFill>
              </a:rPr>
              <a:t>ESTRUTURA DO SISTEMA DE PERÍCIA MÉDICA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13774" y="2743200"/>
            <a:ext cx="10363826" cy="41148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800" b="1" dirty="0">
                <a:solidFill>
                  <a:srgbClr val="002060"/>
                </a:solidFill>
              </a:rPr>
              <a:t>III - </a:t>
            </a:r>
            <a:r>
              <a:rPr lang="pt-BR" sz="2800" b="1" i="1" dirty="0" smtClean="0">
                <a:solidFill>
                  <a:srgbClr val="002060"/>
                </a:solidFill>
              </a:rPr>
              <a:t>peritos</a:t>
            </a:r>
            <a:r>
              <a:rPr lang="pt-BR" sz="2800" b="1" dirty="0" smtClean="0">
                <a:solidFill>
                  <a:srgbClr val="002060"/>
                </a:solidFill>
              </a:rPr>
              <a:t>:</a:t>
            </a:r>
          </a:p>
          <a:p>
            <a:pPr marL="0" indent="0" algn="just">
              <a:buNone/>
            </a:pPr>
            <a:r>
              <a:rPr lang="pt-BR" sz="2800" b="1" cap="none" dirty="0" smtClean="0">
                <a:solidFill>
                  <a:srgbClr val="002060"/>
                </a:solidFill>
              </a:rPr>
              <a:t>Médicos: </a:t>
            </a:r>
            <a:r>
              <a:rPr lang="pt-BR" sz="2800" cap="none" dirty="0" smtClean="0">
                <a:solidFill>
                  <a:srgbClr val="002060"/>
                </a:solidFill>
              </a:rPr>
              <a:t>realizam procedimentos de avaliação pericial para licença para tratamento de saúde, licença para acompanhar pessoa família e outro procedimento autorizado pelo COPEM. Atuam em Campo </a:t>
            </a:r>
            <a:r>
              <a:rPr lang="pt-BR" sz="2800" cap="none" dirty="0">
                <a:solidFill>
                  <a:srgbClr val="002060"/>
                </a:solidFill>
              </a:rPr>
              <a:t>G</a:t>
            </a:r>
            <a:r>
              <a:rPr lang="pt-BR" sz="2800" cap="none" dirty="0" smtClean="0">
                <a:solidFill>
                  <a:srgbClr val="002060"/>
                </a:solidFill>
              </a:rPr>
              <a:t>rande e nos munícipios do interior.</a:t>
            </a:r>
          </a:p>
          <a:p>
            <a:pPr marL="0" indent="0" algn="just">
              <a:buNone/>
            </a:pPr>
            <a:r>
              <a:rPr lang="pt-BR" sz="2800" b="1" cap="none" dirty="0" smtClean="0">
                <a:solidFill>
                  <a:srgbClr val="002060"/>
                </a:solidFill>
              </a:rPr>
              <a:t>Outros profissionais: psicólogo, assistente social, engenheiro do trabalho – </a:t>
            </a:r>
            <a:r>
              <a:rPr lang="pt-BR" sz="2800" cap="none" dirty="0" smtClean="0">
                <a:solidFill>
                  <a:srgbClr val="002060"/>
                </a:solidFill>
              </a:rPr>
              <a:t>atuam na elaboração de laudos técnicos para subsidiar as decisões periciais.</a:t>
            </a:r>
          </a:p>
          <a:p>
            <a:pPr marL="0" indent="0" algn="just">
              <a:buNone/>
            </a:pPr>
            <a:r>
              <a:rPr lang="pt-BR" sz="2800" b="1" cap="none" dirty="0" smtClean="0">
                <a:solidFill>
                  <a:srgbClr val="002060"/>
                </a:solidFill>
              </a:rPr>
              <a:t>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76541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2">
                    <a:lumMod val="50000"/>
                  </a:schemeClr>
                </a:solidFill>
              </a:rPr>
              <a:t>ESTRUTURA DO SISTEMA DE PERÍCIA MÉDICA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t-BR" b="1" dirty="0" smtClean="0">
                <a:solidFill>
                  <a:srgbClr val="002060"/>
                </a:solidFill>
              </a:rPr>
              <a:t>IV – </a:t>
            </a:r>
            <a:r>
              <a:rPr lang="pt-BR" b="1" i="1" dirty="0" smtClean="0">
                <a:solidFill>
                  <a:srgbClr val="002060"/>
                </a:solidFill>
              </a:rPr>
              <a:t>equipe multiprofissional</a:t>
            </a:r>
            <a:r>
              <a:rPr lang="pt-BR" b="1" dirty="0" smtClean="0">
                <a:solidFill>
                  <a:srgbClr val="002060"/>
                </a:solidFill>
              </a:rPr>
              <a:t>: </a:t>
            </a:r>
            <a:r>
              <a:rPr lang="pt-BR" dirty="0" smtClean="0">
                <a:solidFill>
                  <a:srgbClr val="002060"/>
                </a:solidFill>
              </a:rPr>
              <a:t>formada por psicólogo, assistente social e médico do trabalho.</a:t>
            </a:r>
          </a:p>
          <a:p>
            <a:pPr marL="0" indent="0" algn="just">
              <a:buNone/>
            </a:pPr>
            <a:r>
              <a:rPr lang="pt-BR" dirty="0" smtClean="0">
                <a:solidFill>
                  <a:srgbClr val="002060"/>
                </a:solidFill>
              </a:rPr>
              <a:t>Realizam avaliação pericial para verificação de incapacidade laboral nos casos de: readaptação funcional, aposentadoria por incapacidade permanente para o trabalho, reavaliação e reversão de aposentadoria por incapacidade permanente para o trabalho, gradação de deficiência e outras avaliações solicitadas pelo COPEM.</a:t>
            </a:r>
            <a:endParaRPr lang="pt-BR" dirty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r>
              <a:rPr lang="pt-BR" b="1" dirty="0" smtClean="0">
                <a:solidFill>
                  <a:srgbClr val="002060"/>
                </a:solidFill>
              </a:rPr>
              <a:t> </a:t>
            </a:r>
            <a:endParaRPr lang="pt-BR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5319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3774" y="1409700"/>
            <a:ext cx="10364451" cy="979600"/>
          </a:xfrm>
        </p:spPr>
        <p:txBody>
          <a:bodyPr/>
          <a:lstStyle/>
          <a:p>
            <a:pPr algn="ctr"/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</a:rPr>
              <a:t>OPERACIONALIZAÇÃO DO SISTEMA</a:t>
            </a:r>
            <a:endParaRPr lang="pt-BR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13774" y="2163650"/>
            <a:ext cx="10363826" cy="4694349"/>
          </a:xfrm>
        </p:spPr>
        <p:txBody>
          <a:bodyPr/>
          <a:lstStyle/>
          <a:p>
            <a:pPr marL="0" indent="0" algn="ctr">
              <a:buNone/>
            </a:pPr>
            <a:r>
              <a:rPr lang="pt-BR" sz="2800" b="1" dirty="0" smtClean="0">
                <a:solidFill>
                  <a:srgbClr val="002060"/>
                </a:solidFill>
              </a:rPr>
              <a:t>LICENÇA PARA TRATAMENTO DE SAÚDE E LICENÇA PARA ACOMPANHAR PESSOA DA FAMÍLIA:</a:t>
            </a:r>
          </a:p>
          <a:p>
            <a:pPr marL="0" indent="0">
              <a:buNone/>
            </a:pPr>
            <a:endParaRPr lang="pt-BR" dirty="0"/>
          </a:p>
        </p:txBody>
      </p:sp>
      <p:sp>
        <p:nvSpPr>
          <p:cNvPr id="8" name="Retângulo de cantos arredondados 7"/>
          <p:cNvSpPr/>
          <p:nvPr/>
        </p:nvSpPr>
        <p:spPr>
          <a:xfrm>
            <a:off x="1661486" y="3104613"/>
            <a:ext cx="4029702" cy="328116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pt-BR" sz="2000" b="1" dirty="0" smtClean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Procedimento do servidor</a:t>
            </a:r>
            <a:r>
              <a:rPr lang="pt-BR" b="1" dirty="0" smtClean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:</a:t>
            </a:r>
          </a:p>
          <a:p>
            <a:pPr algn="ctr"/>
            <a:endParaRPr lang="pt-BR" b="1" dirty="0" smtClean="0">
              <a:ln w="0"/>
              <a:solidFill>
                <a:srgbClr val="00206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just"/>
            <a:r>
              <a:rPr lang="pt-BR" sz="2000" dirty="0" smtClean="0">
                <a:ln w="0"/>
                <a:solidFill>
                  <a:srgbClr val="002060"/>
                </a:solidFill>
              </a:rPr>
              <a:t>Entregar o atestado e laudo dos exames complementares até 2 dias úteis da data da emissão do atestado;</a:t>
            </a:r>
          </a:p>
          <a:p>
            <a:pPr algn="just"/>
            <a:endParaRPr lang="pt-BR" sz="2000" dirty="0" smtClean="0">
              <a:ln w="0"/>
              <a:solidFill>
                <a:srgbClr val="002060"/>
              </a:solidFill>
            </a:endParaRPr>
          </a:p>
          <a:p>
            <a:pPr algn="just"/>
            <a:r>
              <a:rPr lang="pt-BR" sz="2000" dirty="0" smtClean="0">
                <a:ln w="0"/>
                <a:solidFill>
                  <a:srgbClr val="002060"/>
                </a:solidFill>
              </a:rPr>
              <a:t>Solicitar </a:t>
            </a:r>
            <a:r>
              <a:rPr lang="pt-BR" sz="2000" dirty="0" smtClean="0">
                <a:ln w="0"/>
                <a:solidFill>
                  <a:srgbClr val="002060"/>
                </a:solidFill>
              </a:rPr>
              <a:t>o agendamento na perícia  para se submeter a avaliação pericial.</a:t>
            </a:r>
          </a:p>
          <a:p>
            <a:pPr algn="just"/>
            <a:endParaRPr lang="pt-BR" dirty="0">
              <a:ln w="0"/>
              <a:solidFill>
                <a:srgbClr val="002060"/>
              </a:solidFill>
            </a:endParaRPr>
          </a:p>
        </p:txBody>
      </p:sp>
      <p:sp>
        <p:nvSpPr>
          <p:cNvPr id="9" name="Seta para a direita 8"/>
          <p:cNvSpPr/>
          <p:nvPr/>
        </p:nvSpPr>
        <p:spPr>
          <a:xfrm>
            <a:off x="5771525" y="4309324"/>
            <a:ext cx="666750" cy="6286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Retângulo de cantos arredondados 9"/>
          <p:cNvSpPr/>
          <p:nvPr/>
        </p:nvSpPr>
        <p:spPr>
          <a:xfrm>
            <a:off x="6438899" y="3104613"/>
            <a:ext cx="5113449" cy="326211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pt-BR" sz="2000" b="1" dirty="0" smtClean="0">
                <a:solidFill>
                  <a:srgbClr val="002060"/>
                </a:solidFill>
              </a:rPr>
              <a:t>Procedimento do RH:</a:t>
            </a:r>
          </a:p>
          <a:p>
            <a:pPr algn="ctr"/>
            <a:endParaRPr lang="pt-BR" sz="2000" b="1" dirty="0">
              <a:solidFill>
                <a:srgbClr val="002060"/>
              </a:solidFill>
            </a:endParaRPr>
          </a:p>
          <a:p>
            <a:pPr algn="just"/>
            <a:r>
              <a:rPr lang="pt-BR" sz="2000" dirty="0" smtClean="0">
                <a:solidFill>
                  <a:srgbClr val="002060"/>
                </a:solidFill>
              </a:rPr>
              <a:t>Entrar no sistema da perícia médica, fazer o agendamento da perícia e anexar o atestado e laudos;</a:t>
            </a:r>
          </a:p>
          <a:p>
            <a:pPr algn="just"/>
            <a:r>
              <a:rPr lang="pt-BR" sz="2000" dirty="0" smtClean="0">
                <a:solidFill>
                  <a:srgbClr val="002060"/>
                </a:solidFill>
              </a:rPr>
              <a:t>informar ao servidor o dia, horário e local da avaliação pericial.</a:t>
            </a:r>
          </a:p>
          <a:p>
            <a:pPr algn="just"/>
            <a:r>
              <a:rPr lang="pt-BR" sz="2000" dirty="0" smtClean="0">
                <a:solidFill>
                  <a:srgbClr val="002060"/>
                </a:solidFill>
              </a:rPr>
              <a:t>Obs.: após a finalização da avaliação pericial o BIM é encaminhado ao RH automaticamente pelo sistema.</a:t>
            </a:r>
            <a:endParaRPr lang="pt-BR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1728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</a:rPr>
              <a:t>OPERACIONALIZAÇÃO DO SISTEMA</a:t>
            </a:r>
            <a:br>
              <a:rPr lang="pt-BR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</a:rPr>
              <a:t>Readaptação Funcional</a:t>
            </a:r>
            <a:endParaRPr lang="pt-BR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579550" y="2807594"/>
            <a:ext cx="4250027" cy="345797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>
            <a:normAutofit/>
          </a:bodyPr>
          <a:lstStyle/>
          <a:p>
            <a:pPr algn="ctr"/>
            <a:r>
              <a:rPr lang="pt-BR" sz="2000" b="1" dirty="0" smtClean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Procedimento do servidor</a:t>
            </a:r>
            <a:r>
              <a:rPr lang="pt-BR" b="1" dirty="0" smtClean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:</a:t>
            </a:r>
          </a:p>
          <a:p>
            <a:pPr algn="just"/>
            <a:r>
              <a:rPr lang="pt-BR" sz="1900" dirty="0" smtClean="0">
                <a:ln w="0"/>
                <a:solidFill>
                  <a:srgbClr val="002060"/>
                </a:solidFill>
              </a:rPr>
              <a:t>Entregar no RH o atestado indicando a necessidade de readaptação e laudo dos exames complementares, cópia do RG e o último holerite;</a:t>
            </a:r>
          </a:p>
          <a:p>
            <a:pPr marL="0" indent="0" algn="just">
              <a:buNone/>
            </a:pPr>
            <a:endParaRPr lang="pt-BR" sz="2400" dirty="0" smtClean="0">
              <a:ln w="0"/>
              <a:solidFill>
                <a:srgbClr val="002060"/>
              </a:solidFill>
            </a:endParaRPr>
          </a:p>
          <a:p>
            <a:pPr algn="just"/>
            <a:endParaRPr lang="pt-BR" dirty="0">
              <a:ln w="0"/>
              <a:solidFill>
                <a:srgbClr val="002060"/>
              </a:solidFill>
            </a:endParaRPr>
          </a:p>
        </p:txBody>
      </p:sp>
      <p:sp>
        <p:nvSpPr>
          <p:cNvPr id="5" name="Retângulo de cantos arredondados 4"/>
          <p:cNvSpPr/>
          <p:nvPr/>
        </p:nvSpPr>
        <p:spPr>
          <a:xfrm>
            <a:off x="5762800" y="2807594"/>
            <a:ext cx="6008490" cy="345797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pt-BR" sz="2000" b="1" dirty="0" smtClean="0">
                <a:solidFill>
                  <a:srgbClr val="002060"/>
                </a:solidFill>
              </a:rPr>
              <a:t>● Procedimento do RH:</a:t>
            </a:r>
          </a:p>
          <a:p>
            <a:pPr algn="just"/>
            <a:r>
              <a:rPr lang="pt-BR" sz="1900" dirty="0" smtClean="0">
                <a:solidFill>
                  <a:srgbClr val="002060"/>
                </a:solidFill>
              </a:rPr>
              <a:t>● Instruir um processo com os documentos entregues pelo servidor, anexar ao processo a descrição das atividades exercidas pelo servidor e cópia da legislação que instituiu a carreira (exceto a SED que já tem legislação pertinente);</a:t>
            </a:r>
          </a:p>
          <a:p>
            <a:pPr algn="just"/>
            <a:r>
              <a:rPr lang="pt-BR" sz="1900" dirty="0" smtClean="0">
                <a:solidFill>
                  <a:srgbClr val="002060"/>
                </a:solidFill>
              </a:rPr>
              <a:t>● Enviar o processo para a Diretoria de Perícia médica;</a:t>
            </a:r>
          </a:p>
          <a:p>
            <a:pPr algn="just"/>
            <a:r>
              <a:rPr lang="pt-BR" sz="1900" dirty="0" smtClean="0">
                <a:solidFill>
                  <a:srgbClr val="002060"/>
                </a:solidFill>
              </a:rPr>
              <a:t>Obs.: A Diretoria de Perícia Médica realiza o agendamento pericial e ao término das avaliações devolve o processo ao RH indicando os procedimentos seguintes.</a:t>
            </a:r>
            <a:endParaRPr lang="pt-BR" sz="1900" dirty="0">
              <a:solidFill>
                <a:srgbClr val="002060"/>
              </a:solidFill>
            </a:endParaRPr>
          </a:p>
        </p:txBody>
      </p:sp>
      <p:sp>
        <p:nvSpPr>
          <p:cNvPr id="6" name="Seta para a direita 5"/>
          <p:cNvSpPr/>
          <p:nvPr/>
        </p:nvSpPr>
        <p:spPr>
          <a:xfrm>
            <a:off x="4962813" y="4111683"/>
            <a:ext cx="666750" cy="628650"/>
          </a:xfrm>
          <a:prstGeom prst="rightArrow">
            <a:avLst>
              <a:gd name="adj1" fmla="val 50000"/>
              <a:gd name="adj2" fmla="val 4669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3927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92120" y="1478080"/>
            <a:ext cx="10364451" cy="990600"/>
          </a:xfrm>
        </p:spPr>
        <p:txBody>
          <a:bodyPr/>
          <a:lstStyle/>
          <a:p>
            <a:pPr algn="ctr"/>
            <a:r>
              <a:rPr lang="pt-BR" b="1" dirty="0">
                <a:solidFill>
                  <a:schemeClr val="accent1">
                    <a:lumMod val="50000"/>
                  </a:schemeClr>
                </a:solidFill>
              </a:rPr>
              <a:t>OPERACIONALIZAÇÃO DO SISTEMA</a:t>
            </a:r>
            <a:endParaRPr lang="pt-BR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13774" y="2468681"/>
            <a:ext cx="10363826" cy="3722568"/>
          </a:xfrm>
        </p:spPr>
        <p:txBody>
          <a:bodyPr/>
          <a:lstStyle/>
          <a:p>
            <a:pPr marL="0" indent="0" algn="ctr">
              <a:buNone/>
            </a:pPr>
            <a:r>
              <a:rPr lang="pt-BR" sz="2800" b="1" dirty="0" smtClean="0">
                <a:solidFill>
                  <a:srgbClr val="002060"/>
                </a:solidFill>
              </a:rPr>
              <a:t>PROCESSOS DE BENEFÍCIOS PREVIDENCIÁRIOS</a:t>
            </a:r>
          </a:p>
          <a:p>
            <a:pPr marL="0" indent="0" algn="just">
              <a:buNone/>
            </a:pPr>
            <a:endParaRPr lang="pt-BR" sz="28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pt-BR" dirty="0"/>
          </a:p>
        </p:txBody>
      </p:sp>
      <p:sp>
        <p:nvSpPr>
          <p:cNvPr id="4" name="Retângulo de cantos arredondados 3"/>
          <p:cNvSpPr/>
          <p:nvPr/>
        </p:nvSpPr>
        <p:spPr>
          <a:xfrm>
            <a:off x="1416676" y="3168203"/>
            <a:ext cx="3654022" cy="315532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pt-BR" b="1" dirty="0" smtClean="0">
                <a:solidFill>
                  <a:srgbClr val="002060"/>
                </a:solidFill>
              </a:rPr>
              <a:t>Procedimento da DIRB:</a:t>
            </a:r>
          </a:p>
          <a:p>
            <a:pPr algn="just"/>
            <a:endParaRPr lang="pt-BR" dirty="0" smtClean="0">
              <a:solidFill>
                <a:srgbClr val="002060"/>
              </a:solidFill>
            </a:endParaRPr>
          </a:p>
          <a:p>
            <a:pPr algn="just"/>
            <a:r>
              <a:rPr lang="pt-BR" sz="2000" dirty="0" smtClean="0">
                <a:solidFill>
                  <a:srgbClr val="002060"/>
                </a:solidFill>
              </a:rPr>
              <a:t>Encaminha os processos de isenção de imposto renda, auxílio-invalidez e reavaliação de aposentadoria por incapacidade permanente para o trabalho e maior inválido.</a:t>
            </a:r>
            <a:endParaRPr lang="pt-BR" sz="2000" dirty="0">
              <a:solidFill>
                <a:srgbClr val="002060"/>
              </a:solidFill>
            </a:endParaRPr>
          </a:p>
        </p:txBody>
      </p:sp>
      <p:sp>
        <p:nvSpPr>
          <p:cNvPr id="5" name="Retângulo de cantos arredondados 4"/>
          <p:cNvSpPr/>
          <p:nvPr/>
        </p:nvSpPr>
        <p:spPr>
          <a:xfrm>
            <a:off x="6174346" y="3168203"/>
            <a:ext cx="3851564" cy="315532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pt-BR" b="1" dirty="0" smtClean="0">
                <a:solidFill>
                  <a:srgbClr val="002060"/>
                </a:solidFill>
              </a:rPr>
              <a:t>Procedimento da DIPEM:</a:t>
            </a:r>
          </a:p>
          <a:p>
            <a:pPr algn="ctr"/>
            <a:endParaRPr lang="pt-BR" dirty="0"/>
          </a:p>
          <a:p>
            <a:pPr algn="just"/>
            <a:r>
              <a:rPr lang="pt-BR" sz="2000" dirty="0" smtClean="0">
                <a:solidFill>
                  <a:srgbClr val="002060"/>
                </a:solidFill>
              </a:rPr>
              <a:t>Recebe os processos e entra em contato com o segurado para marcar a data e o horário da avaliação pericial e solicita os laudos e exames atualizados;</a:t>
            </a:r>
          </a:p>
          <a:p>
            <a:pPr algn="just"/>
            <a:r>
              <a:rPr lang="pt-BR" sz="2000" dirty="0">
                <a:solidFill>
                  <a:srgbClr val="002060"/>
                </a:solidFill>
              </a:rPr>
              <a:t>O</a:t>
            </a:r>
            <a:r>
              <a:rPr lang="pt-BR" sz="2000" dirty="0" smtClean="0">
                <a:solidFill>
                  <a:srgbClr val="002060"/>
                </a:solidFill>
              </a:rPr>
              <a:t> COPEM realiza a avaliação pericial e faz o laudo conclusivo.</a:t>
            </a:r>
          </a:p>
        </p:txBody>
      </p:sp>
      <p:sp>
        <p:nvSpPr>
          <p:cNvPr id="6" name="Seta para a direita 5"/>
          <p:cNvSpPr/>
          <p:nvPr/>
        </p:nvSpPr>
        <p:spPr>
          <a:xfrm>
            <a:off x="5187683" y="4467224"/>
            <a:ext cx="933450" cy="7429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2344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1490" y="1412853"/>
            <a:ext cx="10364451" cy="895350"/>
          </a:xfrm>
        </p:spPr>
        <p:txBody>
          <a:bodyPr>
            <a:normAutofit/>
          </a:bodyPr>
          <a:lstStyle/>
          <a:p>
            <a:pPr algn="ctr"/>
            <a:r>
              <a:rPr lang="pt-BR" b="1" dirty="0">
                <a:solidFill>
                  <a:schemeClr val="accent1">
                    <a:lumMod val="50000"/>
                  </a:schemeClr>
                </a:solidFill>
              </a:rPr>
              <a:t>OPERACIONALIZAÇÃO DO SISTEMA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13774" y="2308202"/>
            <a:ext cx="10363826" cy="397829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2800" b="1" dirty="0" smtClean="0">
                <a:solidFill>
                  <a:srgbClr val="002060"/>
                </a:solidFill>
              </a:rPr>
              <a:t>Processos de redução de carga horária</a:t>
            </a:r>
            <a:r>
              <a:rPr lang="pt-BR" sz="2800" b="1" dirty="0">
                <a:solidFill>
                  <a:srgbClr val="002060"/>
                </a:solidFill>
              </a:rPr>
              <a:t> </a:t>
            </a:r>
            <a:r>
              <a:rPr lang="pt-BR" sz="2800" b="1" dirty="0" smtClean="0">
                <a:solidFill>
                  <a:srgbClr val="002060"/>
                </a:solidFill>
              </a:rPr>
              <a:t>e remoção</a:t>
            </a:r>
          </a:p>
          <a:p>
            <a:pPr marL="0" indent="0" algn="just">
              <a:buNone/>
            </a:pPr>
            <a:endParaRPr lang="pt-BR" sz="2800" dirty="0">
              <a:solidFill>
                <a:srgbClr val="002060"/>
              </a:solidFill>
            </a:endParaRPr>
          </a:p>
        </p:txBody>
      </p:sp>
      <p:sp>
        <p:nvSpPr>
          <p:cNvPr id="4" name="Retângulo de cantos arredondados 3"/>
          <p:cNvSpPr/>
          <p:nvPr/>
        </p:nvSpPr>
        <p:spPr>
          <a:xfrm>
            <a:off x="809804" y="2930212"/>
            <a:ext cx="4066683" cy="335628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pt-BR" sz="2000" b="1" dirty="0">
                <a:ln w="0"/>
                <a:solidFill>
                  <a:srgbClr val="002060"/>
                </a:solidFill>
              </a:rPr>
              <a:t>Procedimento do </a:t>
            </a:r>
            <a:r>
              <a:rPr lang="pt-BR" sz="2000" b="1" dirty="0" smtClean="0">
                <a:ln w="0"/>
                <a:solidFill>
                  <a:srgbClr val="002060"/>
                </a:solidFill>
              </a:rPr>
              <a:t>RH:</a:t>
            </a:r>
          </a:p>
          <a:p>
            <a:pPr algn="ctr"/>
            <a:endParaRPr lang="pt-BR" sz="2000" b="1" dirty="0">
              <a:ln w="0"/>
              <a:solidFill>
                <a:srgbClr val="002060"/>
              </a:solidFill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pt-BR" sz="2000" dirty="0" smtClean="0">
                <a:ln w="0"/>
                <a:solidFill>
                  <a:srgbClr val="002060"/>
                </a:solidFill>
              </a:rPr>
              <a:t>Encaminha a solicitação do servidor por meio de processo devidamente documentado.</a:t>
            </a:r>
          </a:p>
          <a:p>
            <a:pPr algn="just"/>
            <a:endParaRPr lang="pt-BR" sz="2000" dirty="0">
              <a:ln w="0"/>
              <a:solidFill>
                <a:srgbClr val="002060"/>
              </a:solidFill>
            </a:endParaRPr>
          </a:p>
          <a:p>
            <a:pPr algn="just"/>
            <a:r>
              <a:rPr lang="pt-BR" sz="2000" dirty="0" smtClean="0">
                <a:ln w="0"/>
                <a:solidFill>
                  <a:srgbClr val="002060"/>
                </a:solidFill>
              </a:rPr>
              <a:t>Obs.: a redução de carga horária é para </a:t>
            </a:r>
            <a:r>
              <a:rPr lang="pt-BR" sz="2000" b="1" dirty="0" smtClean="0">
                <a:ln w="0"/>
                <a:solidFill>
                  <a:srgbClr val="002060"/>
                </a:solidFill>
              </a:rPr>
              <a:t>servidora pública </a:t>
            </a:r>
            <a:r>
              <a:rPr lang="pt-BR" sz="2000" dirty="0" smtClean="0">
                <a:ln w="0"/>
                <a:solidFill>
                  <a:srgbClr val="002060"/>
                </a:solidFill>
              </a:rPr>
              <a:t>estadual que tenha </a:t>
            </a:r>
            <a:r>
              <a:rPr lang="pt-BR" sz="2000" dirty="0">
                <a:solidFill>
                  <a:srgbClr val="002060"/>
                </a:solidFill>
              </a:rPr>
              <a:t>filho portador de deficiência e/ou excepcional</a:t>
            </a:r>
            <a:endParaRPr lang="pt-BR" sz="2000" dirty="0">
              <a:ln w="0"/>
              <a:solidFill>
                <a:srgbClr val="002060"/>
              </a:solidFill>
            </a:endParaRPr>
          </a:p>
        </p:txBody>
      </p:sp>
      <p:sp>
        <p:nvSpPr>
          <p:cNvPr id="7" name="Seta para a direita 6"/>
          <p:cNvSpPr/>
          <p:nvPr/>
        </p:nvSpPr>
        <p:spPr>
          <a:xfrm>
            <a:off x="5047624" y="4133984"/>
            <a:ext cx="1123950" cy="11049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de cantos arredondados 7"/>
          <p:cNvSpPr/>
          <p:nvPr/>
        </p:nvSpPr>
        <p:spPr>
          <a:xfrm>
            <a:off x="6248087" y="2930212"/>
            <a:ext cx="4749084" cy="335628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pt-BR" sz="2000" b="1" dirty="0" smtClean="0">
                <a:solidFill>
                  <a:srgbClr val="002060"/>
                </a:solidFill>
              </a:rPr>
              <a:t>Procedimento da DIPEM:</a:t>
            </a:r>
          </a:p>
          <a:p>
            <a:pPr algn="ctr"/>
            <a:endParaRPr lang="pt-BR" sz="2000" b="1" dirty="0">
              <a:solidFill>
                <a:srgbClr val="002060"/>
              </a:solidFill>
            </a:endParaRPr>
          </a:p>
          <a:p>
            <a:pPr algn="just"/>
            <a:r>
              <a:rPr lang="pt-BR" sz="2000" dirty="0" smtClean="0">
                <a:solidFill>
                  <a:srgbClr val="002060"/>
                </a:solidFill>
              </a:rPr>
              <a:t>Entra em contato com o servidor para agendar o dia e o horário da avaliação pericial;</a:t>
            </a:r>
          </a:p>
          <a:p>
            <a:pPr algn="just"/>
            <a:endParaRPr lang="pt-BR" sz="2000" dirty="0">
              <a:solidFill>
                <a:srgbClr val="002060"/>
              </a:solidFill>
            </a:endParaRPr>
          </a:p>
          <a:p>
            <a:pPr algn="just"/>
            <a:r>
              <a:rPr lang="pt-BR" sz="2000" dirty="0" smtClean="0">
                <a:solidFill>
                  <a:srgbClr val="002060"/>
                </a:solidFill>
              </a:rPr>
              <a:t>Entrega o processo para o perito realizar a avaliação pericial e no final dos procedimentos e devolve para o RH do órgão de origem com o Laudo Pericial.</a:t>
            </a:r>
            <a:endParaRPr lang="pt-BR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8560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19837" y="1468193"/>
            <a:ext cx="10364451" cy="838200"/>
          </a:xfrm>
        </p:spPr>
        <p:txBody>
          <a:bodyPr>
            <a:normAutofit/>
          </a:bodyPr>
          <a:lstStyle/>
          <a:p>
            <a:pPr algn="ctr"/>
            <a:r>
              <a:rPr lang="pt-BR" b="1" dirty="0">
                <a:solidFill>
                  <a:schemeClr val="accent1">
                    <a:lumMod val="50000"/>
                  </a:schemeClr>
                </a:solidFill>
              </a:rPr>
              <a:t>OPERACIONALIZAÇÃO DO SISTEMA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01520" y="2306393"/>
            <a:ext cx="10363826" cy="408421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2800" b="1" dirty="0" smtClean="0">
                <a:solidFill>
                  <a:srgbClr val="002060"/>
                </a:solidFill>
              </a:rPr>
              <a:t>AVALIAÇÃO PERICIAL – GRUPO DE MEDICINA DO TRABALHO</a:t>
            </a:r>
          </a:p>
          <a:p>
            <a:pPr marL="0" indent="0" algn="just">
              <a:buNone/>
            </a:pPr>
            <a:endParaRPr lang="pt-BR" sz="2800" b="1" dirty="0" smtClean="0">
              <a:solidFill>
                <a:srgbClr val="002060"/>
              </a:solidFill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4722401"/>
              </p:ext>
            </p:extLst>
          </p:nvPr>
        </p:nvGraphicFramePr>
        <p:xfrm>
          <a:off x="702234" y="2907885"/>
          <a:ext cx="11199655" cy="33786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3816"/>
                <a:gridCol w="7245839"/>
              </a:tblGrid>
              <a:tr h="475080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AVALIAÇÕES/LAUDOS</a:t>
                      </a:r>
                      <a:endParaRPr lang="pt-BR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PROCEDIMENTOS</a:t>
                      </a:r>
                      <a:endParaRPr lang="pt-BR" sz="2400" dirty="0"/>
                    </a:p>
                  </a:txBody>
                  <a:tcPr anchor="ctr"/>
                </a:tc>
              </a:tr>
              <a:tr h="1122701">
                <a:tc>
                  <a:txBody>
                    <a:bodyPr/>
                    <a:lstStyle/>
                    <a:p>
                      <a:r>
                        <a:rPr lang="pt-BR" sz="2400" b="1" dirty="0" smtClean="0">
                          <a:solidFill>
                            <a:srgbClr val="002060"/>
                          </a:solidFill>
                        </a:rPr>
                        <a:t>Exames admissionais</a:t>
                      </a:r>
                      <a:endParaRPr lang="pt-BR" sz="2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2400" b="0" dirty="0" smtClean="0">
                          <a:solidFill>
                            <a:srgbClr val="002060"/>
                          </a:solidFill>
                        </a:rPr>
                        <a:t>A</a:t>
                      </a:r>
                      <a:r>
                        <a:rPr lang="pt-BR" sz="2400" b="0" baseline="0" dirty="0" smtClean="0">
                          <a:solidFill>
                            <a:srgbClr val="002060"/>
                          </a:solidFill>
                        </a:rPr>
                        <a:t> SAD informa a quantidade de candidatos, o cargo e data pretendida para realização do exame. A DIPEM informa a SAD o calendário e avisa os peritos.</a:t>
                      </a:r>
                      <a:endParaRPr lang="pt-BR" sz="2400" b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1714814">
                <a:tc>
                  <a:txBody>
                    <a:bodyPr/>
                    <a:lstStyle/>
                    <a:p>
                      <a:r>
                        <a:rPr lang="pt-BR" sz="2400" b="1" dirty="0" smtClean="0">
                          <a:solidFill>
                            <a:srgbClr val="002060"/>
                          </a:solidFill>
                        </a:rPr>
                        <a:t>Laudos: PPP,</a:t>
                      </a:r>
                      <a:r>
                        <a:rPr lang="pt-BR" sz="2400" b="1" baseline="0" dirty="0" smtClean="0">
                          <a:solidFill>
                            <a:srgbClr val="002060"/>
                          </a:solidFill>
                        </a:rPr>
                        <a:t> LTCAT e insalubridade</a:t>
                      </a:r>
                      <a:endParaRPr lang="pt-BR" sz="2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2400" b="0" dirty="0" smtClean="0">
                          <a:solidFill>
                            <a:srgbClr val="002060"/>
                          </a:solidFill>
                        </a:rPr>
                        <a:t>O</a:t>
                      </a:r>
                      <a:r>
                        <a:rPr lang="pt-BR" sz="2400" b="0" baseline="0" dirty="0" smtClean="0">
                          <a:solidFill>
                            <a:srgbClr val="002060"/>
                          </a:solidFill>
                        </a:rPr>
                        <a:t> RH encaminha o processo com a solicitação do servidor; o engenheiro do trabalho visita o local de trabalho para verificar as condições ambientais, faz o laudo conclusivo e devolve para o RH.</a:t>
                      </a:r>
                      <a:endParaRPr lang="pt-BR" sz="2400" b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9766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3772" y="1519706"/>
            <a:ext cx="10364451" cy="755293"/>
          </a:xfrm>
        </p:spPr>
        <p:txBody>
          <a:bodyPr>
            <a:normAutofit/>
          </a:bodyPr>
          <a:lstStyle/>
          <a:p>
            <a:pPr algn="ctr"/>
            <a:r>
              <a:rPr lang="pt-BR" b="1" dirty="0">
                <a:solidFill>
                  <a:schemeClr val="accent1">
                    <a:lumMod val="50000"/>
                  </a:schemeClr>
                </a:solidFill>
              </a:rPr>
              <a:t>OPERACIONALIZAÇÃO DO SISTEMA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13772" y="2275000"/>
            <a:ext cx="10763876" cy="4218636"/>
          </a:xfrm>
        </p:spPr>
        <p:txBody>
          <a:bodyPr/>
          <a:lstStyle/>
          <a:p>
            <a:pPr marL="0" indent="0" algn="ctr">
              <a:buNone/>
            </a:pPr>
            <a:r>
              <a:rPr lang="pt-BR" sz="2800" b="1" dirty="0">
                <a:solidFill>
                  <a:srgbClr val="002060"/>
                </a:solidFill>
              </a:rPr>
              <a:t>AVALIAÇÃO PERICIAL – </a:t>
            </a:r>
            <a:r>
              <a:rPr lang="pt-BR" sz="2800" b="1" dirty="0" smtClean="0">
                <a:solidFill>
                  <a:srgbClr val="002060"/>
                </a:solidFill>
              </a:rPr>
              <a:t>GRUPO </a:t>
            </a:r>
            <a:r>
              <a:rPr lang="pt-BR" sz="2800" b="1" dirty="0">
                <a:solidFill>
                  <a:srgbClr val="002060"/>
                </a:solidFill>
              </a:rPr>
              <a:t>DE MEDICINA DO TRABALHO</a:t>
            </a:r>
          </a:p>
          <a:p>
            <a:pPr marL="0" indent="0">
              <a:buNone/>
            </a:pPr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6576268"/>
              </p:ext>
            </p:extLst>
          </p:nvPr>
        </p:nvGraphicFramePr>
        <p:xfrm>
          <a:off x="577534" y="2786933"/>
          <a:ext cx="11036925" cy="35567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90262"/>
                <a:gridCol w="7246663"/>
              </a:tblGrid>
              <a:tr h="443399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Avaliações/Laudos</a:t>
                      </a:r>
                      <a:endParaRPr lang="pt-BR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Procedimentos</a:t>
                      </a:r>
                      <a:endParaRPr lang="pt-BR" sz="2400" dirty="0"/>
                    </a:p>
                  </a:txBody>
                  <a:tcPr anchor="ctr"/>
                </a:tc>
              </a:tr>
              <a:tr h="3099517"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solidFill>
                            <a:srgbClr val="002060"/>
                          </a:solidFill>
                        </a:rPr>
                        <a:t>PPRA e PCMSO</a:t>
                      </a:r>
                      <a:endParaRPr lang="pt-BR" sz="2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2400" dirty="0" smtClean="0">
                          <a:solidFill>
                            <a:srgbClr val="002060"/>
                          </a:solidFill>
                        </a:rPr>
                        <a:t>O órgão solicita e elaboração do relatório,</a:t>
                      </a:r>
                      <a:r>
                        <a:rPr lang="pt-BR" sz="2400" baseline="0" dirty="0" smtClean="0">
                          <a:solidFill>
                            <a:srgbClr val="002060"/>
                          </a:solidFill>
                        </a:rPr>
                        <a:t> o engenheiro do trabalho faz a visita ao prédio, realiza os procedimentos para aferir a exposição dos servidores aos riscos ambientais de acordo com o cargo e natureza das atividades para e elaborar o PPRA. Após finalizar o PPRA encaminha para o médico do trabalho elaborar o PCMSO para determinar o tipo de exame a ser solicitado para cada cargo e a periodicidade do exame periódico.</a:t>
                      </a:r>
                      <a:endParaRPr lang="pt-BR" sz="2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0128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6619" y="1570534"/>
            <a:ext cx="10515600" cy="1015911"/>
          </a:xfrm>
        </p:spPr>
        <p:txBody>
          <a:bodyPr>
            <a:normAutofit/>
          </a:bodyPr>
          <a:lstStyle/>
          <a:p>
            <a:pPr algn="ctr"/>
            <a:r>
              <a:rPr lang="pt-BR" b="1" dirty="0">
                <a:solidFill>
                  <a:schemeClr val="accent1">
                    <a:lumMod val="50000"/>
                  </a:schemeClr>
                </a:solidFill>
              </a:rPr>
              <a:t>A ORGANIZAÇÃO DA PERÍCIA MÉDICA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A perícia médica está organizada e estruturada em dois conjuntos:</a:t>
            </a:r>
          </a:p>
          <a:p>
            <a:pPr marL="514350" indent="-514350" algn="just">
              <a:buAutoNum type="arabicPeriod"/>
            </a:pP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Perícia Previdenciária;</a:t>
            </a:r>
          </a:p>
          <a:p>
            <a:pPr marL="514350" indent="-514350" algn="just">
              <a:buAutoNum type="arabicPeriod"/>
            </a:pP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Perícia em Saúde.</a:t>
            </a:r>
          </a:p>
          <a:p>
            <a:pPr marL="0" indent="0" algn="just">
              <a:buNone/>
            </a:pPr>
            <a:r>
              <a:rPr lang="pt-BR" b="1" i="1" dirty="0">
                <a:solidFill>
                  <a:schemeClr val="accent1">
                    <a:lumMod val="50000"/>
                  </a:schemeClr>
                </a:solidFill>
              </a:rPr>
              <a:t>Perícia Previdenciária</a:t>
            </a: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:</a:t>
            </a:r>
          </a:p>
          <a:p>
            <a:pPr marL="0" indent="0" algn="just">
              <a:buNone/>
            </a:pP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avaliação da capacidade laborativa e de proteção aos riscos de saúde de segurados ativos e inativos;</a:t>
            </a:r>
          </a:p>
          <a:p>
            <a:pPr marL="0" indent="0" algn="just">
              <a:buNone/>
            </a:pPr>
            <a:r>
              <a:rPr lang="pt-BR" b="1" i="1" dirty="0">
                <a:solidFill>
                  <a:schemeClr val="accent1">
                    <a:lumMod val="50000"/>
                  </a:schemeClr>
                </a:solidFill>
              </a:rPr>
              <a:t>Perícia em Saúde</a:t>
            </a:r>
            <a:r>
              <a:rPr lang="pt-BR" b="1" dirty="0">
                <a:solidFill>
                  <a:schemeClr val="accent1">
                    <a:lumMod val="50000"/>
                  </a:schemeClr>
                </a:solidFill>
              </a:rPr>
              <a:t>:</a:t>
            </a:r>
          </a:p>
          <a:p>
            <a:pPr marL="0" indent="0" algn="just">
              <a:buNone/>
            </a:pP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Avaliação das circunstâncias de saúde do servidor que provocam a incapacidade laboral</a:t>
            </a:r>
            <a:r>
              <a:rPr lang="pt-BR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54467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29685" y="1478253"/>
            <a:ext cx="10364451" cy="914399"/>
          </a:xfrm>
        </p:spPr>
        <p:txBody>
          <a:bodyPr>
            <a:normAutofit/>
          </a:bodyPr>
          <a:lstStyle/>
          <a:p>
            <a:pPr algn="ctr"/>
            <a:r>
              <a:rPr lang="pt-BR" b="1" dirty="0">
                <a:solidFill>
                  <a:schemeClr val="accent1">
                    <a:lumMod val="50000"/>
                  </a:schemeClr>
                </a:solidFill>
              </a:rPr>
              <a:t>OPERACIONALIZAÇÃO DO SISTEMA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13774" y="2392652"/>
            <a:ext cx="10363826" cy="4236747"/>
          </a:xfrm>
        </p:spPr>
        <p:txBody>
          <a:bodyPr/>
          <a:lstStyle/>
          <a:p>
            <a:pPr marL="0" indent="0" algn="ctr">
              <a:buNone/>
            </a:pPr>
            <a:r>
              <a:rPr lang="pt-BR" sz="2800" b="1" dirty="0">
                <a:solidFill>
                  <a:srgbClr val="002060"/>
                </a:solidFill>
              </a:rPr>
              <a:t>AVALIAÇÃO PERICIAL – </a:t>
            </a:r>
            <a:r>
              <a:rPr lang="pt-BR" sz="2800" b="1" dirty="0" smtClean="0">
                <a:solidFill>
                  <a:srgbClr val="002060"/>
                </a:solidFill>
              </a:rPr>
              <a:t>GRUPO </a:t>
            </a:r>
            <a:r>
              <a:rPr lang="pt-BR" sz="2800" b="1" dirty="0">
                <a:solidFill>
                  <a:srgbClr val="002060"/>
                </a:solidFill>
              </a:rPr>
              <a:t>DE </a:t>
            </a:r>
            <a:r>
              <a:rPr lang="pt-BR" sz="2800" b="1" dirty="0" smtClean="0">
                <a:solidFill>
                  <a:srgbClr val="002060"/>
                </a:solidFill>
              </a:rPr>
              <a:t>SAÚDE MENTAL</a:t>
            </a:r>
            <a:endParaRPr lang="pt-BR" sz="28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pt-BR" sz="2400" b="1" dirty="0" smtClean="0">
                <a:solidFill>
                  <a:srgbClr val="002060"/>
                </a:solidFill>
              </a:rPr>
              <a:t>INCIDENTE DE SANIDADE – PAD:</a:t>
            </a:r>
          </a:p>
          <a:p>
            <a:pPr marL="0" indent="0">
              <a:buNone/>
            </a:pPr>
            <a:endParaRPr lang="pt-BR" sz="2400" b="1" dirty="0">
              <a:solidFill>
                <a:srgbClr val="002060"/>
              </a:solidFill>
            </a:endParaRPr>
          </a:p>
        </p:txBody>
      </p:sp>
      <p:sp>
        <p:nvSpPr>
          <p:cNvPr id="5" name="Retângulo de cantos arredondados 4"/>
          <p:cNvSpPr/>
          <p:nvPr/>
        </p:nvSpPr>
        <p:spPr>
          <a:xfrm>
            <a:off x="257577" y="3348508"/>
            <a:ext cx="4633176" cy="301365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pt-BR" sz="2000" b="1" dirty="0" smtClean="0">
                <a:solidFill>
                  <a:srgbClr val="002060"/>
                </a:solidFill>
              </a:rPr>
              <a:t>Procedimento da comissão processante</a:t>
            </a:r>
          </a:p>
          <a:p>
            <a:pPr algn="just"/>
            <a:r>
              <a:rPr lang="pt-BR" sz="2000" dirty="0" smtClean="0">
                <a:solidFill>
                  <a:srgbClr val="002060"/>
                </a:solidFill>
              </a:rPr>
              <a:t>Encaminha o processo (PAD) com os quesitos da comissão processante e do advogado de defesa e solicita a avaliação pericial.</a:t>
            </a:r>
          </a:p>
          <a:p>
            <a:pPr algn="just"/>
            <a:r>
              <a:rPr lang="pt-BR" sz="2000" dirty="0" smtClean="0">
                <a:solidFill>
                  <a:srgbClr val="002060"/>
                </a:solidFill>
              </a:rPr>
              <a:t>A comissão deve informar se o servidor está preso ou internado em clínica psiquiátrica, quando for o caso.</a:t>
            </a:r>
            <a:endParaRPr lang="pt-BR" sz="2000" dirty="0">
              <a:solidFill>
                <a:srgbClr val="002060"/>
              </a:solidFill>
            </a:endParaRPr>
          </a:p>
        </p:txBody>
      </p:sp>
      <p:sp>
        <p:nvSpPr>
          <p:cNvPr id="6" name="Seta para a direita 5"/>
          <p:cNvSpPr/>
          <p:nvPr/>
        </p:nvSpPr>
        <p:spPr>
          <a:xfrm>
            <a:off x="5142693" y="4455286"/>
            <a:ext cx="666750" cy="8001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de cantos arredondados 6"/>
          <p:cNvSpPr/>
          <p:nvPr/>
        </p:nvSpPr>
        <p:spPr>
          <a:xfrm>
            <a:off x="5913100" y="3287333"/>
            <a:ext cx="6012735" cy="307483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pt-BR" sz="2000" b="1" dirty="0" smtClean="0">
                <a:solidFill>
                  <a:srgbClr val="002060"/>
                </a:solidFill>
              </a:rPr>
              <a:t>Procedimento da DIPEM</a:t>
            </a:r>
          </a:p>
          <a:p>
            <a:pPr algn="just"/>
            <a:r>
              <a:rPr lang="pt-BR" sz="2000" dirty="0" smtClean="0">
                <a:solidFill>
                  <a:srgbClr val="002060"/>
                </a:solidFill>
              </a:rPr>
              <a:t>Oficializa a comissão o agendamento da perícia. </a:t>
            </a:r>
            <a:endParaRPr lang="pt-BR" sz="2000" dirty="0">
              <a:solidFill>
                <a:srgbClr val="002060"/>
              </a:solidFill>
            </a:endParaRPr>
          </a:p>
          <a:p>
            <a:pPr algn="just"/>
            <a:r>
              <a:rPr lang="pt-BR" sz="2000" dirty="0" smtClean="0">
                <a:solidFill>
                  <a:srgbClr val="002060"/>
                </a:solidFill>
              </a:rPr>
              <a:t>Se o servidor estiver preso o órgão de lotação do servidor providencia a escolta e o deslocamento;</a:t>
            </a:r>
          </a:p>
          <a:p>
            <a:pPr algn="just"/>
            <a:r>
              <a:rPr lang="pt-BR" sz="2000" dirty="0" smtClean="0">
                <a:solidFill>
                  <a:srgbClr val="002060"/>
                </a:solidFill>
              </a:rPr>
              <a:t>Se estiver internado, na impossibilidade do comparecimento a perícia, o perito vai até a clínica ou solicita a psicóloga a visita e a emissão de um relatório conforme as suas orientações. </a:t>
            </a:r>
            <a:endParaRPr lang="pt-BR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5766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2562" y="1490728"/>
            <a:ext cx="10364451" cy="685800"/>
          </a:xfrm>
        </p:spPr>
        <p:txBody>
          <a:bodyPr>
            <a:noAutofit/>
          </a:bodyPr>
          <a:lstStyle/>
          <a:p>
            <a:pPr algn="ctr"/>
            <a:r>
              <a:rPr lang="pt-BR" b="1" dirty="0">
                <a:solidFill>
                  <a:schemeClr val="accent1">
                    <a:lumMod val="50000"/>
                  </a:schemeClr>
                </a:solidFill>
              </a:rPr>
              <a:t>OPERACIONALIZAÇÃO DO SISTEMA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13774" y="2382592"/>
            <a:ext cx="10363826" cy="392295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2800" b="1" dirty="0">
                <a:solidFill>
                  <a:srgbClr val="002060"/>
                </a:solidFill>
              </a:rPr>
              <a:t>AVALIAÇÃO PERICIAL – </a:t>
            </a:r>
            <a:r>
              <a:rPr lang="pt-BR" sz="2800" b="1" dirty="0" smtClean="0">
                <a:solidFill>
                  <a:srgbClr val="002060"/>
                </a:solidFill>
              </a:rPr>
              <a:t>GRUPO </a:t>
            </a:r>
            <a:r>
              <a:rPr lang="pt-BR" sz="2800" b="1" dirty="0">
                <a:solidFill>
                  <a:srgbClr val="002060"/>
                </a:solidFill>
              </a:rPr>
              <a:t>DE SAÚDE MENTAL</a:t>
            </a:r>
          </a:p>
          <a:p>
            <a:pPr marL="0" indent="0" algn="just">
              <a:buNone/>
            </a:pPr>
            <a:r>
              <a:rPr lang="pt-BR" sz="2800" b="1" dirty="0" smtClean="0">
                <a:solidFill>
                  <a:srgbClr val="002060"/>
                </a:solidFill>
              </a:rPr>
              <a:t>PARECER TÉCNICO PARA O COPEM:</a:t>
            </a:r>
          </a:p>
          <a:p>
            <a:pPr marL="0" indent="0" algn="just">
              <a:buNone/>
            </a:pPr>
            <a:endParaRPr lang="pt-BR" sz="2800" b="1" dirty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endParaRPr lang="pt-BR" sz="2800" dirty="0"/>
          </a:p>
        </p:txBody>
      </p:sp>
      <p:sp>
        <p:nvSpPr>
          <p:cNvPr id="6" name="Retângulo de cantos arredondados 5"/>
          <p:cNvSpPr/>
          <p:nvPr/>
        </p:nvSpPr>
        <p:spPr>
          <a:xfrm>
            <a:off x="722401" y="3663771"/>
            <a:ext cx="4629150" cy="264177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pt-BR" sz="2200" b="1" dirty="0" smtClean="0">
                <a:solidFill>
                  <a:srgbClr val="002060"/>
                </a:solidFill>
              </a:rPr>
              <a:t>Procedimentos do COPEM:</a:t>
            </a:r>
          </a:p>
          <a:p>
            <a:pPr algn="just"/>
            <a:endParaRPr lang="pt-BR" sz="2200" dirty="0">
              <a:solidFill>
                <a:srgbClr val="002060"/>
              </a:solidFill>
            </a:endParaRPr>
          </a:p>
          <a:p>
            <a:pPr algn="just"/>
            <a:r>
              <a:rPr lang="pt-BR" sz="2200" dirty="0">
                <a:solidFill>
                  <a:srgbClr val="002060"/>
                </a:solidFill>
              </a:rPr>
              <a:t>O</a:t>
            </a:r>
            <a:r>
              <a:rPr lang="pt-BR" sz="2200" dirty="0" smtClean="0">
                <a:solidFill>
                  <a:srgbClr val="002060"/>
                </a:solidFill>
              </a:rPr>
              <a:t> COPEM encaminha os casos relacionados a saúde mental e solicita avaliação pericial para subsidiar a decisão do Comitê.</a:t>
            </a:r>
            <a:endParaRPr lang="pt-BR" sz="2200" dirty="0">
              <a:solidFill>
                <a:srgbClr val="002060"/>
              </a:solidFill>
            </a:endParaRPr>
          </a:p>
        </p:txBody>
      </p:sp>
      <p:sp>
        <p:nvSpPr>
          <p:cNvPr id="7" name="Seta para a direita 6"/>
          <p:cNvSpPr/>
          <p:nvPr/>
        </p:nvSpPr>
        <p:spPr>
          <a:xfrm>
            <a:off x="5399019" y="4613185"/>
            <a:ext cx="666750" cy="7429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de cantos arredondados 7"/>
          <p:cNvSpPr/>
          <p:nvPr/>
        </p:nvSpPr>
        <p:spPr>
          <a:xfrm>
            <a:off x="6113238" y="3663771"/>
            <a:ext cx="5067300" cy="264177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pt-BR" sz="2200" b="1" dirty="0">
                <a:solidFill>
                  <a:srgbClr val="002060"/>
                </a:solidFill>
              </a:rPr>
              <a:t>Procedimentos </a:t>
            </a:r>
            <a:r>
              <a:rPr lang="pt-BR" sz="2200" b="1" dirty="0" smtClean="0">
                <a:solidFill>
                  <a:srgbClr val="002060"/>
                </a:solidFill>
              </a:rPr>
              <a:t>do Grupo de Saúde Mental:</a:t>
            </a:r>
          </a:p>
          <a:p>
            <a:pPr algn="ctr"/>
            <a:endParaRPr lang="pt-BR" sz="2200" b="1" dirty="0" smtClean="0">
              <a:solidFill>
                <a:srgbClr val="002060"/>
              </a:solidFill>
            </a:endParaRPr>
          </a:p>
          <a:p>
            <a:pPr algn="just"/>
            <a:r>
              <a:rPr lang="pt-BR" sz="2200" dirty="0" smtClean="0">
                <a:solidFill>
                  <a:srgbClr val="002060"/>
                </a:solidFill>
              </a:rPr>
              <a:t>Realiza a avaliação pericial e emite o laudo pericial para o COPEM sobre as condições de saúde do servidor e com a orientação sobre o decisão do pedido.</a:t>
            </a:r>
          </a:p>
          <a:p>
            <a:pPr algn="just"/>
            <a:endParaRPr lang="pt-BR" sz="2400" dirty="0" smtClean="0">
              <a:solidFill>
                <a:srgbClr val="002060"/>
              </a:solidFill>
            </a:endParaRPr>
          </a:p>
          <a:p>
            <a:pPr algn="just"/>
            <a:endParaRPr lang="pt-BR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521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3774" y="1490057"/>
            <a:ext cx="10364451" cy="819150"/>
          </a:xfrm>
        </p:spPr>
        <p:txBody>
          <a:bodyPr>
            <a:normAutofit/>
          </a:bodyPr>
          <a:lstStyle/>
          <a:p>
            <a:pPr algn="ctr"/>
            <a:r>
              <a:rPr lang="pt-BR" b="1" dirty="0">
                <a:solidFill>
                  <a:schemeClr val="accent1">
                    <a:lumMod val="50000"/>
                  </a:schemeClr>
                </a:solidFill>
              </a:rPr>
              <a:t>OPERACIONALIZAÇÃO DO SISTEMA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00150" y="2309207"/>
            <a:ext cx="10363826" cy="3634393"/>
          </a:xfrm>
        </p:spPr>
        <p:txBody>
          <a:bodyPr/>
          <a:lstStyle/>
          <a:p>
            <a:pPr marL="0" indent="0" algn="ctr">
              <a:buNone/>
            </a:pPr>
            <a:r>
              <a:rPr lang="pt-BR" sz="2800" b="1" dirty="0">
                <a:solidFill>
                  <a:srgbClr val="002060"/>
                </a:solidFill>
              </a:rPr>
              <a:t>AVALIAÇÃO PERICIAL – </a:t>
            </a:r>
            <a:r>
              <a:rPr lang="pt-BR" sz="2800" b="1" dirty="0" smtClean="0">
                <a:solidFill>
                  <a:srgbClr val="002060"/>
                </a:solidFill>
              </a:rPr>
              <a:t>OUTROS PODERES</a:t>
            </a:r>
          </a:p>
          <a:p>
            <a:pPr marL="0" indent="0" algn="just">
              <a:buNone/>
            </a:pPr>
            <a:endParaRPr lang="pt-BR" sz="28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pt-BR" dirty="0"/>
          </a:p>
        </p:txBody>
      </p:sp>
      <p:sp>
        <p:nvSpPr>
          <p:cNvPr id="4" name="Retângulo de cantos arredondados 3"/>
          <p:cNvSpPr/>
          <p:nvPr/>
        </p:nvSpPr>
        <p:spPr>
          <a:xfrm>
            <a:off x="1200150" y="2887551"/>
            <a:ext cx="4038600" cy="337158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pt-BR" sz="2200" b="1" dirty="0" smtClean="0">
                <a:solidFill>
                  <a:srgbClr val="002060"/>
                </a:solidFill>
              </a:rPr>
              <a:t>Procedimentos do RH:</a:t>
            </a:r>
            <a:endParaRPr lang="pt-BR" sz="2200" dirty="0" smtClean="0">
              <a:solidFill>
                <a:srgbClr val="002060"/>
              </a:solidFill>
            </a:endParaRPr>
          </a:p>
          <a:p>
            <a:pPr algn="just"/>
            <a:r>
              <a:rPr lang="pt-BR" sz="2200" b="1" dirty="0" smtClean="0">
                <a:solidFill>
                  <a:srgbClr val="002060"/>
                </a:solidFill>
              </a:rPr>
              <a:t>Licenças: </a:t>
            </a:r>
            <a:r>
              <a:rPr lang="pt-BR" sz="2200" dirty="0" smtClean="0">
                <a:solidFill>
                  <a:srgbClr val="002060"/>
                </a:solidFill>
              </a:rPr>
              <a:t>solicita o agendamento pericial e encaminha o BIM impresso com o atestado em anexo;</a:t>
            </a:r>
          </a:p>
          <a:p>
            <a:pPr algn="just"/>
            <a:r>
              <a:rPr lang="pt-BR" sz="2200" b="1" dirty="0" smtClean="0">
                <a:solidFill>
                  <a:srgbClr val="002060"/>
                </a:solidFill>
              </a:rPr>
              <a:t>Processos: </a:t>
            </a:r>
            <a:r>
              <a:rPr lang="pt-BR" sz="2200" dirty="0" smtClean="0">
                <a:solidFill>
                  <a:srgbClr val="002060"/>
                </a:solidFill>
              </a:rPr>
              <a:t>encaminha o processo de benefícios previdenciários e solicita a avaliação pericial.</a:t>
            </a:r>
            <a:endParaRPr lang="pt-BR" sz="2200" b="1" dirty="0">
              <a:solidFill>
                <a:srgbClr val="002060"/>
              </a:solidFill>
            </a:endParaRPr>
          </a:p>
        </p:txBody>
      </p:sp>
      <p:sp>
        <p:nvSpPr>
          <p:cNvPr id="5" name="Seta para a direita 4"/>
          <p:cNvSpPr/>
          <p:nvPr/>
        </p:nvSpPr>
        <p:spPr>
          <a:xfrm>
            <a:off x="5372099" y="4154242"/>
            <a:ext cx="723900" cy="838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de cantos arredondados 5"/>
          <p:cNvSpPr/>
          <p:nvPr/>
        </p:nvSpPr>
        <p:spPr>
          <a:xfrm>
            <a:off x="6153151" y="2887551"/>
            <a:ext cx="5125074" cy="337158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pt-BR" sz="2200" b="1" dirty="0" smtClean="0">
                <a:solidFill>
                  <a:srgbClr val="002060"/>
                </a:solidFill>
              </a:rPr>
              <a:t>Procedimentos da DIPEM:</a:t>
            </a:r>
          </a:p>
          <a:p>
            <a:pPr algn="just"/>
            <a:r>
              <a:rPr lang="pt-BR" sz="2200" b="1" dirty="0" smtClean="0">
                <a:solidFill>
                  <a:srgbClr val="002060"/>
                </a:solidFill>
              </a:rPr>
              <a:t>Licenças: </a:t>
            </a:r>
            <a:r>
              <a:rPr lang="pt-BR" sz="2200" dirty="0" smtClean="0">
                <a:solidFill>
                  <a:srgbClr val="002060"/>
                </a:solidFill>
              </a:rPr>
              <a:t>após finalizada a perícia, o perito preenche manualmente o BIM. A DIPEM tira cópia do BIM, do atestado e laudo e arquiva. Avisa o RH do órgão que o BIM está pronto para ser retirado;</a:t>
            </a:r>
          </a:p>
          <a:p>
            <a:pPr algn="just"/>
            <a:r>
              <a:rPr lang="pt-BR" sz="2200" b="1" dirty="0" smtClean="0">
                <a:solidFill>
                  <a:srgbClr val="002060"/>
                </a:solidFill>
              </a:rPr>
              <a:t>Processos:</a:t>
            </a:r>
            <a:r>
              <a:rPr lang="pt-BR" sz="2200" dirty="0" smtClean="0">
                <a:solidFill>
                  <a:srgbClr val="002060"/>
                </a:solidFill>
              </a:rPr>
              <a:t>  segue os procedimentos do COPEM, e após finalizado solicita o órgão para retirar o processo.</a:t>
            </a:r>
            <a:endParaRPr lang="pt-BR" sz="2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076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3774" y="1533078"/>
            <a:ext cx="10677837" cy="666750"/>
          </a:xfrm>
        </p:spPr>
        <p:txBody>
          <a:bodyPr>
            <a:noAutofit/>
          </a:bodyPr>
          <a:lstStyle/>
          <a:p>
            <a:pPr algn="ctr"/>
            <a:r>
              <a:rPr lang="pt-BR" b="1" dirty="0">
                <a:solidFill>
                  <a:schemeClr val="accent1">
                    <a:lumMod val="50000"/>
                  </a:schemeClr>
                </a:solidFill>
              </a:rPr>
              <a:t>MUDANÇAS NO SIPEM – Decreto n. 15.855/02</a:t>
            </a:r>
            <a:endParaRPr lang="pt-BR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13774" y="2199827"/>
            <a:ext cx="10363826" cy="36294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800" b="1" dirty="0" smtClean="0">
                <a:solidFill>
                  <a:srgbClr val="002060"/>
                </a:solidFill>
              </a:rPr>
              <a:t>1. Licença para tratamento de saúde</a:t>
            </a:r>
          </a:p>
          <a:p>
            <a:pPr marL="0" indent="0">
              <a:buNone/>
            </a:pPr>
            <a:endParaRPr lang="pt-BR" sz="28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8103912"/>
              </p:ext>
            </p:extLst>
          </p:nvPr>
        </p:nvGraphicFramePr>
        <p:xfrm>
          <a:off x="399246" y="2717176"/>
          <a:ext cx="11526590" cy="36294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73521"/>
                <a:gridCol w="6053069"/>
              </a:tblGrid>
              <a:tr h="605318">
                <a:tc>
                  <a:txBody>
                    <a:bodyPr/>
                    <a:lstStyle/>
                    <a:p>
                      <a:pPr algn="ctr"/>
                      <a:r>
                        <a:rPr lang="pt-BR" sz="2200" dirty="0" smtClean="0"/>
                        <a:t>Anterior</a:t>
                      </a:r>
                      <a:endParaRPr lang="pt-BR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200" dirty="0" smtClean="0"/>
                        <a:t>Alteração</a:t>
                      </a:r>
                      <a:endParaRPr lang="pt-BR" sz="2200" dirty="0"/>
                    </a:p>
                  </a:txBody>
                  <a:tcPr anchor="ctr"/>
                </a:tc>
              </a:tr>
              <a:tr h="1236005">
                <a:tc>
                  <a:txBody>
                    <a:bodyPr/>
                    <a:lstStyle/>
                    <a:p>
                      <a:pPr algn="just"/>
                      <a:r>
                        <a:rPr lang="pt-BR" sz="2000" dirty="0" smtClean="0">
                          <a:solidFill>
                            <a:srgbClr val="002060"/>
                          </a:solidFill>
                        </a:rPr>
                        <a:t>Até 3 (três) dias de atestado dentro</a:t>
                      </a:r>
                      <a:r>
                        <a:rPr lang="pt-BR" sz="2000" baseline="0" dirty="0" smtClean="0">
                          <a:solidFill>
                            <a:srgbClr val="002060"/>
                          </a:solidFill>
                        </a:rPr>
                        <a:t> do período de 60 dias o servidor está dispensado de avaliação pericial</a:t>
                      </a:r>
                      <a:endParaRPr lang="pt-BR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2000" dirty="0" smtClean="0">
                          <a:solidFill>
                            <a:srgbClr val="002060"/>
                          </a:solidFill>
                        </a:rPr>
                        <a:t>passa</a:t>
                      </a:r>
                      <a:r>
                        <a:rPr lang="pt-BR" sz="2000" baseline="0" dirty="0" smtClean="0">
                          <a:solidFill>
                            <a:srgbClr val="002060"/>
                          </a:solidFill>
                        </a:rPr>
                        <a:t> para 5 (cinco) dias a dispensa de avaliação pericial. Sem intervalos de tempo entre um atestado e outro. O RH ou a chefia imediata avalia se deve agendar perícia ou não.</a:t>
                      </a:r>
                      <a:endParaRPr lang="pt-BR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1713513">
                <a:tc>
                  <a:txBody>
                    <a:bodyPr/>
                    <a:lstStyle/>
                    <a:p>
                      <a:pPr algn="just"/>
                      <a:r>
                        <a:rPr lang="pt-BR" sz="2000" dirty="0" smtClean="0">
                          <a:solidFill>
                            <a:srgbClr val="002060"/>
                          </a:solidFill>
                        </a:rPr>
                        <a:t>Nas regionais do interior:</a:t>
                      </a:r>
                    </a:p>
                    <a:p>
                      <a:pPr algn="just"/>
                      <a:r>
                        <a:rPr lang="pt-BR" sz="2000" dirty="0" smtClean="0">
                          <a:solidFill>
                            <a:srgbClr val="002060"/>
                          </a:solidFill>
                        </a:rPr>
                        <a:t>1. O perito era</a:t>
                      </a:r>
                      <a:r>
                        <a:rPr lang="pt-BR" sz="2000" baseline="0" dirty="0" smtClean="0">
                          <a:solidFill>
                            <a:srgbClr val="002060"/>
                          </a:solidFill>
                        </a:rPr>
                        <a:t> autorizado a</a:t>
                      </a:r>
                      <a:r>
                        <a:rPr lang="pt-BR" sz="2000" dirty="0" smtClean="0">
                          <a:solidFill>
                            <a:srgbClr val="002060"/>
                          </a:solidFill>
                        </a:rPr>
                        <a:t> homologar até 60 dias de licença;</a:t>
                      </a:r>
                    </a:p>
                    <a:p>
                      <a:pPr algn="just"/>
                      <a:r>
                        <a:rPr lang="pt-BR" sz="2000" dirty="0" smtClean="0">
                          <a:solidFill>
                            <a:srgbClr val="002060"/>
                          </a:solidFill>
                        </a:rPr>
                        <a:t>2. O servidor podia ser periciado somente na regional referente ao seu município de domicílio.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2000" dirty="0" smtClean="0">
                          <a:solidFill>
                            <a:srgbClr val="002060"/>
                          </a:solidFill>
                        </a:rPr>
                        <a:t>Nas regionais do interior:</a:t>
                      </a:r>
                    </a:p>
                    <a:p>
                      <a:pPr algn="just"/>
                      <a:r>
                        <a:rPr lang="pt-BR" sz="2000" dirty="0" smtClean="0">
                          <a:solidFill>
                            <a:srgbClr val="002060"/>
                          </a:solidFill>
                        </a:rPr>
                        <a:t>1. Este período passa a ser de 120 dias;</a:t>
                      </a:r>
                    </a:p>
                    <a:p>
                      <a:pPr algn="just"/>
                      <a:endParaRPr lang="pt-BR" sz="2000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just"/>
                      <a:r>
                        <a:rPr lang="pt-BR" sz="2000" dirty="0" smtClean="0">
                          <a:solidFill>
                            <a:srgbClr val="002060"/>
                          </a:solidFill>
                        </a:rPr>
                        <a:t>2. O servidor poderá ser periciado no município que for mais conveniente.</a:t>
                      </a:r>
                      <a:endParaRPr lang="pt-BR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1477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3149" y="1575784"/>
            <a:ext cx="10664958" cy="781050"/>
          </a:xfrm>
        </p:spPr>
        <p:txBody>
          <a:bodyPr>
            <a:noAutofit/>
          </a:bodyPr>
          <a:lstStyle/>
          <a:p>
            <a:pPr algn="ctr"/>
            <a:r>
              <a:rPr lang="pt-BR" b="1" dirty="0">
                <a:solidFill>
                  <a:schemeClr val="accent1">
                    <a:lumMod val="50000"/>
                  </a:schemeClr>
                </a:solidFill>
              </a:rPr>
              <a:t>MUDANÇAS NO SIPEM – Decreto n. 15.855/02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13149" y="2356834"/>
            <a:ext cx="10363826" cy="3834416"/>
          </a:xfrm>
        </p:spPr>
        <p:txBody>
          <a:bodyPr/>
          <a:lstStyle/>
          <a:p>
            <a:pPr marL="0" indent="0">
              <a:buNone/>
            </a:pPr>
            <a:r>
              <a:rPr lang="pt-BR" sz="2800" b="1" dirty="0" smtClean="0">
                <a:solidFill>
                  <a:srgbClr val="002060"/>
                </a:solidFill>
              </a:rPr>
              <a:t>1.1. Licença para tratamento de saúde - PRAZOS</a:t>
            </a:r>
          </a:p>
          <a:p>
            <a:pPr marL="0" indent="0">
              <a:buNone/>
            </a:pP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2885475"/>
              </p:ext>
            </p:extLst>
          </p:nvPr>
        </p:nvGraphicFramePr>
        <p:xfrm>
          <a:off x="469453" y="2961114"/>
          <a:ext cx="11552350" cy="32513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6175"/>
                <a:gridCol w="5776175"/>
              </a:tblGrid>
              <a:tr h="400327">
                <a:tc>
                  <a:txBody>
                    <a:bodyPr/>
                    <a:lstStyle/>
                    <a:p>
                      <a:pPr algn="ctr"/>
                      <a:r>
                        <a:rPr lang="pt-BR" sz="2200" dirty="0" smtClean="0"/>
                        <a:t>Anterior</a:t>
                      </a:r>
                      <a:endParaRPr lang="pt-BR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200" dirty="0" smtClean="0"/>
                        <a:t>Alteração</a:t>
                      </a:r>
                      <a:endParaRPr lang="pt-BR" sz="2200" dirty="0"/>
                    </a:p>
                  </a:txBody>
                  <a:tcPr anchor="ctr"/>
                </a:tc>
              </a:tr>
              <a:tr h="1694538">
                <a:tc>
                  <a:txBody>
                    <a:bodyPr/>
                    <a:lstStyle/>
                    <a:p>
                      <a:pPr algn="just"/>
                      <a:r>
                        <a:rPr lang="pt-BR" sz="2000" dirty="0" smtClean="0">
                          <a:solidFill>
                            <a:srgbClr val="002060"/>
                          </a:solidFill>
                        </a:rPr>
                        <a:t>O</a:t>
                      </a:r>
                      <a:r>
                        <a:rPr lang="pt-BR" sz="2000" baseline="0" dirty="0" smtClean="0">
                          <a:solidFill>
                            <a:srgbClr val="002060"/>
                          </a:solidFill>
                        </a:rPr>
                        <a:t> perito singular tinha a prerrogativa de homologar a licença até ele entender que o caso deveria ser analisado pelo COPEM, no caso  do servidor que estava de licença por período prolongado.</a:t>
                      </a:r>
                      <a:endParaRPr lang="pt-BR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solidFill>
                            <a:srgbClr val="002060"/>
                          </a:solidFill>
                        </a:rPr>
                        <a:t>• Até</a:t>
                      </a:r>
                      <a:r>
                        <a:rPr lang="pt-BR" sz="2000" baseline="0" dirty="0" smtClean="0">
                          <a:solidFill>
                            <a:srgbClr val="002060"/>
                          </a:solidFill>
                        </a:rPr>
                        <a:t> 5 dias – isento de avaliação pericial;</a:t>
                      </a:r>
                    </a:p>
                    <a:p>
                      <a:r>
                        <a:rPr lang="pt-BR" sz="2000" dirty="0" smtClean="0">
                          <a:solidFill>
                            <a:srgbClr val="002060"/>
                          </a:solidFill>
                        </a:rPr>
                        <a:t>• </a:t>
                      </a:r>
                      <a:r>
                        <a:rPr lang="pt-BR" sz="2000" baseline="0" dirty="0" smtClean="0">
                          <a:solidFill>
                            <a:srgbClr val="002060"/>
                          </a:solidFill>
                        </a:rPr>
                        <a:t>De 6 a 120 dias – avaliação pericial feita pelo perito singular;</a:t>
                      </a:r>
                    </a:p>
                    <a:p>
                      <a:r>
                        <a:rPr lang="pt-BR" sz="2000" dirty="0" smtClean="0">
                          <a:solidFill>
                            <a:srgbClr val="002060"/>
                          </a:solidFill>
                        </a:rPr>
                        <a:t>•  de 120 a 180 dias – avaliação pericial  feita pela junta médica</a:t>
                      </a:r>
                      <a:r>
                        <a:rPr lang="pt-BR" sz="2000" dirty="0" smtClean="0">
                          <a:solidFill>
                            <a:srgbClr val="002060"/>
                          </a:solidFill>
                        </a:rPr>
                        <a:t>.</a:t>
                      </a:r>
                      <a:endParaRPr lang="pt-BR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1130075">
                <a:tc>
                  <a:txBody>
                    <a:bodyPr/>
                    <a:lstStyle/>
                    <a:p>
                      <a:pPr algn="just"/>
                      <a:r>
                        <a:rPr lang="pt-BR" sz="2000" dirty="0" smtClean="0">
                          <a:solidFill>
                            <a:srgbClr val="002060"/>
                          </a:solidFill>
                        </a:rPr>
                        <a:t>O perito podia homologar</a:t>
                      </a:r>
                      <a:r>
                        <a:rPr lang="pt-BR" sz="2000" baseline="0" dirty="0" smtClean="0">
                          <a:solidFill>
                            <a:srgbClr val="002060"/>
                          </a:solidFill>
                        </a:rPr>
                        <a:t> a quantidade de dias solicitadas no atestado médico, as vezes chegando a 180 dias.</a:t>
                      </a:r>
                      <a:endParaRPr lang="pt-BR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solidFill>
                            <a:srgbClr val="002060"/>
                          </a:solidFill>
                        </a:rPr>
                        <a:t>A licença será concedida de acordo com a Tabela de Parâmetros de Afastamentos por Motivos Médicos</a:t>
                      </a:r>
                      <a:r>
                        <a:rPr lang="pt-BR" sz="2000" baseline="0" dirty="0" smtClean="0">
                          <a:solidFill>
                            <a:srgbClr val="002060"/>
                          </a:solidFill>
                        </a:rPr>
                        <a:t> (Portaria AGEPREV n. 34, de 12 de janeiro de 2022).</a:t>
                      </a:r>
                      <a:endParaRPr lang="pt-BR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848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3149" y="1578683"/>
            <a:ext cx="10755110" cy="742950"/>
          </a:xfrm>
        </p:spPr>
        <p:txBody>
          <a:bodyPr>
            <a:noAutofit/>
          </a:bodyPr>
          <a:lstStyle/>
          <a:p>
            <a:pPr algn="ctr"/>
            <a:r>
              <a:rPr lang="pt-BR" b="1" dirty="0">
                <a:solidFill>
                  <a:schemeClr val="accent1">
                    <a:lumMod val="50000"/>
                  </a:schemeClr>
                </a:solidFill>
              </a:rPr>
              <a:t>MUDANÇAS NO SIPEM – Decreto n. 15.855/02</a:t>
            </a:r>
            <a:endParaRPr lang="pt-BR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13774" y="2511380"/>
            <a:ext cx="10363826" cy="32798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800" b="1" dirty="0" smtClean="0">
                <a:solidFill>
                  <a:srgbClr val="002060"/>
                </a:solidFill>
              </a:rPr>
              <a:t>2. LICENÇA GESTANTE</a:t>
            </a:r>
          </a:p>
          <a:p>
            <a:pPr marL="0" indent="0" algn="just">
              <a:buNone/>
            </a:pPr>
            <a:endParaRPr lang="pt-BR" sz="28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1420030"/>
              </p:ext>
            </p:extLst>
          </p:nvPr>
        </p:nvGraphicFramePr>
        <p:xfrm>
          <a:off x="913774" y="3267076"/>
          <a:ext cx="10364452" cy="22184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25703"/>
                <a:gridCol w="5238749"/>
              </a:tblGrid>
              <a:tr h="3501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200" dirty="0" smtClean="0"/>
                        <a:t>Anterior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200" dirty="0" smtClean="0"/>
                        <a:t>Alteração</a:t>
                      </a:r>
                      <a:endParaRPr lang="pt-BR" sz="2200" dirty="0"/>
                    </a:p>
                  </a:txBody>
                  <a:tcPr anchor="ctr"/>
                </a:tc>
              </a:tr>
              <a:tr h="1791747">
                <a:tc>
                  <a:txBody>
                    <a:bodyPr/>
                    <a:lstStyle/>
                    <a:p>
                      <a:pPr algn="just"/>
                      <a:r>
                        <a:rPr lang="pt-BR" sz="2000" dirty="0" smtClean="0">
                          <a:solidFill>
                            <a:srgbClr val="002060"/>
                          </a:solidFill>
                        </a:rPr>
                        <a:t>A servidora, após o nascimento da criança, solicitava</a:t>
                      </a:r>
                      <a:r>
                        <a:rPr lang="pt-BR" sz="2000" baseline="0" dirty="0" smtClean="0">
                          <a:solidFill>
                            <a:srgbClr val="002060"/>
                          </a:solidFill>
                        </a:rPr>
                        <a:t> o agendamento no RH para avaliação pericial, comparecia na data do agendamento com a certidão de nascimento para homologação de sua licença gestante.</a:t>
                      </a:r>
                      <a:endParaRPr lang="pt-BR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2000" dirty="0" smtClean="0">
                          <a:solidFill>
                            <a:srgbClr val="002060"/>
                          </a:solidFill>
                        </a:rPr>
                        <a:t>Passa</a:t>
                      </a:r>
                      <a:r>
                        <a:rPr lang="pt-BR" sz="2000" baseline="0" dirty="0" smtClean="0">
                          <a:solidFill>
                            <a:srgbClr val="002060"/>
                          </a:solidFill>
                        </a:rPr>
                        <a:t> a ser um ato administrativo. A servidora entrega a certidão de nascimento ou o atestado de licença maternidade no RH.</a:t>
                      </a:r>
                    </a:p>
                    <a:p>
                      <a:pPr algn="just"/>
                      <a:r>
                        <a:rPr lang="pt-BR" sz="2000" baseline="0" dirty="0" smtClean="0">
                          <a:solidFill>
                            <a:srgbClr val="002060"/>
                          </a:solidFill>
                        </a:rPr>
                        <a:t>O RH lança a licença no sistema da perícia somente para informação.</a:t>
                      </a:r>
                      <a:endParaRPr lang="pt-BR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7521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3774" y="1622739"/>
            <a:ext cx="10484029" cy="704850"/>
          </a:xfrm>
        </p:spPr>
        <p:txBody>
          <a:bodyPr>
            <a:noAutofit/>
          </a:bodyPr>
          <a:lstStyle/>
          <a:p>
            <a:pPr algn="ctr"/>
            <a:r>
              <a:rPr lang="pt-BR" b="1" dirty="0">
                <a:solidFill>
                  <a:schemeClr val="accent1">
                    <a:lumMod val="50000"/>
                  </a:schemeClr>
                </a:solidFill>
              </a:rPr>
              <a:t>MUDANÇAS NO SIPEM – Decreto n. 15.855/02</a:t>
            </a:r>
            <a:endParaRPr lang="pt-BR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13774" y="2459865"/>
            <a:ext cx="10148082" cy="35218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800" b="1" dirty="0" smtClean="0">
                <a:solidFill>
                  <a:srgbClr val="002060"/>
                </a:solidFill>
              </a:rPr>
              <a:t>3. PERÍCIA EM TRÂNSITO</a:t>
            </a:r>
          </a:p>
          <a:p>
            <a:pPr marL="0" indent="0">
              <a:buNone/>
            </a:pPr>
            <a:endParaRPr lang="pt-BR" sz="28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2779248"/>
              </p:ext>
            </p:extLst>
          </p:nvPr>
        </p:nvGraphicFramePr>
        <p:xfrm>
          <a:off x="609599" y="3054440"/>
          <a:ext cx="11213206" cy="295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40440"/>
                <a:gridCol w="5872766"/>
              </a:tblGrid>
              <a:tr h="266276">
                <a:tc>
                  <a:txBody>
                    <a:bodyPr/>
                    <a:lstStyle/>
                    <a:p>
                      <a:pPr algn="ctr"/>
                      <a:r>
                        <a:rPr lang="pt-BR" sz="2200" dirty="0" smtClean="0"/>
                        <a:t>Anterior</a:t>
                      </a:r>
                      <a:endParaRPr lang="pt-BR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200" dirty="0" smtClean="0"/>
                        <a:t>Alteração</a:t>
                      </a:r>
                      <a:endParaRPr lang="pt-BR" sz="2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pt-BR" sz="2000" dirty="0" smtClean="0">
                          <a:solidFill>
                            <a:srgbClr val="002060"/>
                          </a:solidFill>
                        </a:rPr>
                        <a:t>Não havia regramento para este tipo de perícia.</a:t>
                      </a:r>
                    </a:p>
                    <a:p>
                      <a:pPr algn="just"/>
                      <a:endParaRPr lang="pt-BR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2000" dirty="0" smtClean="0">
                          <a:solidFill>
                            <a:srgbClr val="002060"/>
                          </a:solidFill>
                        </a:rPr>
                        <a:t>A</a:t>
                      </a:r>
                      <a:r>
                        <a:rPr lang="pt-BR" sz="2000" baseline="0" dirty="0" smtClean="0">
                          <a:solidFill>
                            <a:srgbClr val="002060"/>
                          </a:solidFill>
                        </a:rPr>
                        <a:t> perícia em trânsito poderá ser autorizada quando o servidor ou pessoa da família estiver em tratamento médico em outro Estado. A licença será de no máximo 120 dias e dentro do período de 2 (dois) anos.</a:t>
                      </a:r>
                    </a:p>
                    <a:p>
                      <a:pPr algn="just"/>
                      <a:r>
                        <a:rPr lang="pt-BR" sz="2000" baseline="0" dirty="0" smtClean="0">
                          <a:solidFill>
                            <a:srgbClr val="002060"/>
                          </a:solidFill>
                        </a:rPr>
                        <a:t>A perícia poderá ser autorizada para realização de perícia em trânsito ou por chamada de vídeo em casos excepcionais quando o perito entender que a situação permite.</a:t>
                      </a:r>
                      <a:endParaRPr lang="pt-BR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3999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76087" y="1416677"/>
            <a:ext cx="10639200" cy="819150"/>
          </a:xfrm>
        </p:spPr>
        <p:txBody>
          <a:bodyPr>
            <a:noAutofit/>
          </a:bodyPr>
          <a:lstStyle/>
          <a:p>
            <a:pPr algn="ctr"/>
            <a:r>
              <a:rPr lang="pt-BR" b="1" dirty="0">
                <a:solidFill>
                  <a:schemeClr val="accent1">
                    <a:lumMod val="50000"/>
                  </a:schemeClr>
                </a:solidFill>
              </a:rPr>
              <a:t>MUDANÇAS NO SIPEM – Decreto n. 15.855/02</a:t>
            </a:r>
            <a:endParaRPr lang="pt-BR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13774" y="2099256"/>
            <a:ext cx="10363826" cy="3691944"/>
          </a:xfrm>
        </p:spPr>
        <p:txBody>
          <a:bodyPr/>
          <a:lstStyle/>
          <a:p>
            <a:pPr marL="0" indent="0">
              <a:buNone/>
            </a:pPr>
            <a:r>
              <a:rPr lang="pt-BR" sz="2800" b="1" dirty="0" smtClean="0">
                <a:solidFill>
                  <a:srgbClr val="002060"/>
                </a:solidFill>
              </a:rPr>
              <a:t>4. ATESTADO MÉDICO</a:t>
            </a:r>
          </a:p>
          <a:p>
            <a:pPr marL="0" indent="0">
              <a:buNone/>
            </a:pPr>
            <a:endParaRPr lang="pt-BR" sz="28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2696149"/>
              </p:ext>
            </p:extLst>
          </p:nvPr>
        </p:nvGraphicFramePr>
        <p:xfrm>
          <a:off x="352112" y="2630033"/>
          <a:ext cx="11487150" cy="36768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91142"/>
                <a:gridCol w="7596008"/>
              </a:tblGrid>
              <a:tr h="404714">
                <a:tc>
                  <a:txBody>
                    <a:bodyPr/>
                    <a:lstStyle/>
                    <a:p>
                      <a:pPr algn="ctr"/>
                      <a:r>
                        <a:rPr lang="pt-BR" sz="2200" dirty="0" smtClean="0"/>
                        <a:t>Anterior</a:t>
                      </a:r>
                      <a:endParaRPr lang="pt-BR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200" dirty="0" smtClean="0"/>
                        <a:t>Alteração</a:t>
                      </a:r>
                      <a:endParaRPr lang="pt-BR" sz="2200" dirty="0"/>
                    </a:p>
                  </a:txBody>
                  <a:tcPr anchor="ctr"/>
                </a:tc>
              </a:tr>
              <a:tr h="3250143"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solidFill>
                            <a:srgbClr val="002060"/>
                          </a:solidFill>
                        </a:rPr>
                        <a:t>O</a:t>
                      </a:r>
                      <a:r>
                        <a:rPr lang="pt-BR" sz="2000" baseline="0" dirty="0" smtClean="0">
                          <a:solidFill>
                            <a:srgbClr val="002060"/>
                          </a:solidFill>
                        </a:rPr>
                        <a:t> atestado médico informa o nome do servidor, a quantidade dias e o CID.</a:t>
                      </a:r>
                      <a:endParaRPr lang="pt-BR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2000" dirty="0" smtClean="0">
                          <a:solidFill>
                            <a:srgbClr val="002060"/>
                          </a:solidFill>
                        </a:rPr>
                        <a:t>O</a:t>
                      </a:r>
                      <a:r>
                        <a:rPr lang="pt-BR" sz="2000" baseline="0" dirty="0" smtClean="0">
                          <a:solidFill>
                            <a:srgbClr val="002060"/>
                          </a:solidFill>
                        </a:rPr>
                        <a:t> atestado médico para fins periciais deverão atender as exigências da Resolução CFM nº 1.658/02 do Conselho Federal de Medicina, deverá constar:</a:t>
                      </a:r>
                    </a:p>
                    <a:p>
                      <a:r>
                        <a:rPr lang="pt-BR" sz="2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a) o tempo concedido e necessário para a recuperação do servidor;</a:t>
                      </a:r>
                    </a:p>
                    <a:p>
                      <a:r>
                        <a:rPr lang="pt-BR" sz="2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b) o diagnóstico, quando autorizado pelo paciente, e os resultados dos exames complementares;</a:t>
                      </a:r>
                    </a:p>
                    <a:p>
                      <a:r>
                        <a:rPr lang="pt-BR" sz="2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c) a conduta terapêutica e o prognóstico;</a:t>
                      </a:r>
                    </a:p>
                    <a:p>
                      <a:r>
                        <a:rPr lang="pt-BR" sz="2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d)</a:t>
                      </a:r>
                      <a:r>
                        <a:rPr lang="pt-BR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t-BR" sz="2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identificação do emissor, mediante assinatura e carimbo com o número de registro no Conselho Regional de Medicina (CRM);</a:t>
                      </a:r>
                    </a:p>
                    <a:p>
                      <a:r>
                        <a:rPr lang="pt-BR" sz="2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e) registro dos dados de maneira legível</a:t>
                      </a:r>
                      <a:r>
                        <a:rPr lang="pt-BR" sz="2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  <a:endParaRPr lang="pt-BR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7065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647" y="1575571"/>
            <a:ext cx="10514080" cy="590550"/>
          </a:xfrm>
        </p:spPr>
        <p:txBody>
          <a:bodyPr>
            <a:noAutofit/>
          </a:bodyPr>
          <a:lstStyle/>
          <a:p>
            <a:pPr algn="ctr"/>
            <a:r>
              <a:rPr lang="pt-BR" b="1" dirty="0">
                <a:solidFill>
                  <a:schemeClr val="accent1">
                    <a:lumMod val="50000"/>
                  </a:schemeClr>
                </a:solidFill>
              </a:rPr>
              <a:t>MUDANÇAS NO SIPEM – Decreto n. 15.855/02</a:t>
            </a:r>
            <a:endParaRPr lang="pt-BR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13774" y="2369712"/>
            <a:ext cx="10363826" cy="34214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800" b="1" dirty="0" smtClean="0">
                <a:solidFill>
                  <a:srgbClr val="002060"/>
                </a:solidFill>
              </a:rPr>
              <a:t>5. READAPTAÇÃO</a:t>
            </a:r>
          </a:p>
          <a:p>
            <a:pPr marL="0" indent="0">
              <a:buNone/>
            </a:pPr>
            <a:endParaRPr lang="pt-BR" sz="28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5393671"/>
              </p:ext>
            </p:extLst>
          </p:nvPr>
        </p:nvGraphicFramePr>
        <p:xfrm>
          <a:off x="296214" y="2933670"/>
          <a:ext cx="11642501" cy="3356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69541"/>
                <a:gridCol w="6872960"/>
              </a:tblGrid>
              <a:tr h="382908">
                <a:tc>
                  <a:txBody>
                    <a:bodyPr/>
                    <a:lstStyle/>
                    <a:p>
                      <a:pPr algn="ctr"/>
                      <a:r>
                        <a:rPr lang="pt-BR" sz="2200" dirty="0" smtClean="0"/>
                        <a:t>Anterior</a:t>
                      </a:r>
                      <a:endParaRPr lang="pt-BR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200" dirty="0" smtClean="0"/>
                        <a:t>Alteração</a:t>
                      </a:r>
                      <a:endParaRPr lang="pt-BR" sz="2200" dirty="0"/>
                    </a:p>
                  </a:txBody>
                  <a:tcPr anchor="ctr"/>
                </a:tc>
              </a:tr>
              <a:tr h="2929675">
                <a:tc>
                  <a:txBody>
                    <a:bodyPr/>
                    <a:lstStyle/>
                    <a:p>
                      <a:pPr algn="just"/>
                      <a:r>
                        <a:rPr lang="pt-BR" sz="2000" dirty="0" smtClean="0">
                          <a:solidFill>
                            <a:srgbClr val="002060"/>
                          </a:solidFill>
                        </a:rPr>
                        <a:t>O servidor era avaliado </a:t>
                      </a:r>
                      <a:r>
                        <a:rPr lang="pt-BR" sz="2000" baseline="0" dirty="0" smtClean="0">
                          <a:solidFill>
                            <a:srgbClr val="002060"/>
                          </a:solidFill>
                        </a:rPr>
                        <a:t>pelo perito singular ou pelo perito de Medicina do Trabalho.</a:t>
                      </a:r>
                    </a:p>
                    <a:p>
                      <a:pPr algn="just"/>
                      <a:r>
                        <a:rPr lang="pt-BR" sz="2000" baseline="0" dirty="0" smtClean="0">
                          <a:solidFill>
                            <a:srgbClr val="002060"/>
                          </a:solidFill>
                        </a:rPr>
                        <a:t>O perito geralmente concedia a readaptação conforme a solicitação do médico assistente.</a:t>
                      </a:r>
                      <a:endParaRPr lang="pt-BR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2000" dirty="0" smtClean="0">
                          <a:solidFill>
                            <a:srgbClr val="002060"/>
                          </a:solidFill>
                        </a:rPr>
                        <a:t>O</a:t>
                      </a:r>
                      <a:r>
                        <a:rPr lang="pt-BR" sz="2000" baseline="0" dirty="0" smtClean="0">
                          <a:solidFill>
                            <a:srgbClr val="002060"/>
                          </a:solidFill>
                        </a:rPr>
                        <a:t> servidor será submetido a avaliação da Equipe Multiprofissional. Passará pela avaliação de profissionais que irão verificar se as condições de saúde o impedem de permanecer no seu cargo de origem; quais as suas limitações; quais os encaminhamentos necessários para a recuperação da capacidade laboral ou se será o caso de aposentadoria por incapacidade permanente para o trabalho. Fará os encaminhamos conforme o resultado da avaliação dos profissionais do programa de readaptação funcional</a:t>
                      </a:r>
                      <a:r>
                        <a:rPr lang="pt-BR" sz="2000" baseline="0" dirty="0" smtClean="0">
                          <a:solidFill>
                            <a:srgbClr val="002060"/>
                          </a:solidFill>
                        </a:rPr>
                        <a:t>.</a:t>
                      </a:r>
                      <a:endParaRPr lang="pt-BR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1996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1820" y="1570534"/>
            <a:ext cx="11797048" cy="507956"/>
          </a:xfrm>
        </p:spPr>
        <p:txBody>
          <a:bodyPr>
            <a:noAutofit/>
          </a:bodyPr>
          <a:lstStyle/>
          <a:p>
            <a:pPr algn="ctr"/>
            <a:r>
              <a:rPr lang="pt-BR" sz="3600" b="1" dirty="0" smtClean="0">
                <a:solidFill>
                  <a:srgbClr val="002060"/>
                </a:solidFill>
              </a:rPr>
              <a:t>TOTAL DE AVALIAÇÕES PERICIAIS REALIZADAS NO ANO DE 2021</a:t>
            </a:r>
            <a:endParaRPr lang="pt-BR" sz="36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5987517"/>
              </p:ext>
            </p:extLst>
          </p:nvPr>
        </p:nvGraphicFramePr>
        <p:xfrm>
          <a:off x="1326524" y="2078489"/>
          <a:ext cx="9427335" cy="43223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29447"/>
                <a:gridCol w="2456209"/>
                <a:gridCol w="1841679"/>
              </a:tblGrid>
              <a:tr h="432722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Tipos de Avaliações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Quantidade de avaliações periciais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%</a:t>
                      </a:r>
                      <a:endParaRPr lang="pt-BR" sz="1800" dirty="0"/>
                    </a:p>
                  </a:txBody>
                  <a:tcPr/>
                </a:tc>
              </a:tr>
              <a:tr h="247270"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Licença para tratamento de saúde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22.585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66,82</a:t>
                      </a:r>
                      <a:endParaRPr lang="pt-BR" sz="1800" dirty="0"/>
                    </a:p>
                  </a:txBody>
                  <a:tcPr/>
                </a:tc>
              </a:tr>
              <a:tr h="247270"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Licença para acompanhar</a:t>
                      </a:r>
                      <a:r>
                        <a:rPr lang="pt-BR" sz="1800" baseline="0" dirty="0" smtClean="0"/>
                        <a:t> pessoa da família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696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2,06</a:t>
                      </a:r>
                      <a:endParaRPr lang="pt-BR" sz="1800" dirty="0"/>
                    </a:p>
                  </a:txBody>
                  <a:tcPr/>
                </a:tc>
              </a:tr>
              <a:tr h="247270"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Readaptação funcional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3.026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8,95</a:t>
                      </a:r>
                      <a:endParaRPr lang="pt-BR" sz="1800" dirty="0"/>
                    </a:p>
                  </a:txBody>
                  <a:tcPr/>
                </a:tc>
              </a:tr>
              <a:tr h="247270"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Licença gestante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642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1,90</a:t>
                      </a:r>
                      <a:endParaRPr lang="pt-BR" sz="1800" dirty="0"/>
                    </a:p>
                  </a:txBody>
                  <a:tcPr/>
                </a:tc>
              </a:tr>
              <a:tr h="390391"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Licenças indeferidas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2.606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7,71</a:t>
                      </a:r>
                      <a:endParaRPr lang="pt-BR" sz="1800" dirty="0"/>
                    </a:p>
                  </a:txBody>
                  <a:tcPr/>
                </a:tc>
              </a:tr>
              <a:tr h="247270"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Apto para retornar</a:t>
                      </a:r>
                      <a:r>
                        <a:rPr lang="pt-BR" sz="1800" baseline="0" dirty="0" smtClean="0"/>
                        <a:t> ao trabalho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15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0,04</a:t>
                      </a:r>
                      <a:endParaRPr lang="pt-BR" sz="1800" dirty="0"/>
                    </a:p>
                  </a:txBody>
                  <a:tcPr/>
                </a:tc>
              </a:tr>
              <a:tr h="247270"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Avaliações periciais</a:t>
                      </a:r>
                      <a:r>
                        <a:rPr lang="pt-BR" sz="1800" baseline="0" dirty="0" smtClean="0"/>
                        <a:t> – COPEM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1.735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5,13</a:t>
                      </a:r>
                      <a:endParaRPr lang="pt-BR" sz="1800" dirty="0"/>
                    </a:p>
                  </a:txBody>
                  <a:tcPr/>
                </a:tc>
              </a:tr>
              <a:tr h="247270"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Avaliações</a:t>
                      </a:r>
                      <a:r>
                        <a:rPr lang="pt-BR" sz="1800" baseline="0" dirty="0" smtClean="0"/>
                        <a:t> periciais – Medicina do Trabalho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2.139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6,32</a:t>
                      </a:r>
                      <a:endParaRPr lang="pt-BR" sz="1800" dirty="0"/>
                    </a:p>
                  </a:txBody>
                  <a:tcPr/>
                </a:tc>
              </a:tr>
              <a:tr h="247270"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Avaliações periciais – Saúde Mental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362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1,07</a:t>
                      </a:r>
                      <a:endParaRPr lang="pt-BR" sz="1800" dirty="0"/>
                    </a:p>
                  </a:txBody>
                  <a:tcPr/>
                </a:tc>
              </a:tr>
              <a:tr h="247270">
                <a:tc>
                  <a:txBody>
                    <a:bodyPr/>
                    <a:lstStyle/>
                    <a:p>
                      <a:r>
                        <a:rPr lang="pt-BR" sz="1800" b="1" dirty="0" smtClean="0"/>
                        <a:t>TOTAL DE AVALIAÇÕES PERICIAIS/2021</a:t>
                      </a:r>
                      <a:endParaRPr lang="pt-B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33.806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100%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1231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solidFill>
                  <a:schemeClr val="accent1">
                    <a:lumMod val="50000"/>
                  </a:schemeClr>
                </a:solidFill>
              </a:rPr>
              <a:t>TIPOS DE AVALIAÇÃO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b="1" i="1" u="sng" dirty="0">
                <a:solidFill>
                  <a:schemeClr val="accent1">
                    <a:lumMod val="50000"/>
                  </a:schemeClr>
                </a:solidFill>
              </a:rPr>
              <a:t>Perícia Previdenciária:</a:t>
            </a:r>
          </a:p>
          <a:p>
            <a:pPr marL="514350" indent="-514350" algn="just">
              <a:buAutoNum type="arabicPeriod"/>
            </a:pP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Aposentadoria por incapacidade permanente para o trabalho;</a:t>
            </a:r>
          </a:p>
          <a:p>
            <a:pPr marL="514350" indent="-514350" algn="just">
              <a:buAutoNum type="arabicPeriod"/>
            </a:pP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Aposentadoria especial ao segurado com deficiência;</a:t>
            </a:r>
          </a:p>
          <a:p>
            <a:pPr marL="514350" indent="-514350" algn="just">
              <a:buAutoNum type="arabicPeriod"/>
            </a:pP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Readaptação;</a:t>
            </a:r>
          </a:p>
          <a:p>
            <a:pPr marL="514350" indent="-514350" algn="just">
              <a:buAutoNum type="arabicPeriod"/>
            </a:pP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Acidente de trabalho, doença profissional ou doença do trabalho;</a:t>
            </a:r>
          </a:p>
          <a:p>
            <a:pPr marL="514350" indent="-514350" algn="just">
              <a:buAutoNum type="arabicPeriod"/>
            </a:pP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Maior inválido para fins de pensão por morte;</a:t>
            </a:r>
          </a:p>
          <a:p>
            <a:pPr marL="514350" indent="-514350" algn="just">
              <a:buAutoNum type="arabicPeriod"/>
            </a:pP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Auxílio-invalidez para segurado aposentado;</a:t>
            </a:r>
          </a:p>
          <a:p>
            <a:pPr marL="514350" indent="-514350" algn="just">
              <a:buAutoNum type="arabicPeriod"/>
            </a:pP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Reavaliação de aposentadoria por incapacidade permanente para o trabalho;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04126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3774" y="1655266"/>
            <a:ext cx="10364451" cy="753083"/>
          </a:xfrm>
        </p:spPr>
        <p:txBody>
          <a:bodyPr>
            <a:normAutofit/>
          </a:bodyPr>
          <a:lstStyle/>
          <a:p>
            <a:pPr algn="ctr"/>
            <a:r>
              <a:rPr lang="pt-BR" b="1" dirty="0">
                <a:solidFill>
                  <a:schemeClr val="accent1">
                    <a:lumMod val="50000"/>
                  </a:schemeClr>
                </a:solidFill>
              </a:rPr>
              <a:t>DIRETORIA DE PERICIA MÉDICA</a:t>
            </a:r>
            <a:endParaRPr lang="pt-BR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13774" y="2408349"/>
            <a:ext cx="10587060" cy="338285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pt-BR" sz="28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pt-BR" sz="3300" b="1" dirty="0" smtClean="0">
                <a:solidFill>
                  <a:srgbClr val="002060"/>
                </a:solidFill>
              </a:rPr>
              <a:t>Sistema de Perícia </a:t>
            </a:r>
            <a:r>
              <a:rPr lang="pt-BR" sz="3300" b="1" dirty="0">
                <a:solidFill>
                  <a:srgbClr val="002060"/>
                </a:solidFill>
              </a:rPr>
              <a:t>M</a:t>
            </a:r>
            <a:r>
              <a:rPr lang="pt-BR" sz="3300" b="1" dirty="0" smtClean="0">
                <a:solidFill>
                  <a:srgbClr val="002060"/>
                </a:solidFill>
              </a:rPr>
              <a:t>édica – SIPEM</a:t>
            </a:r>
          </a:p>
          <a:p>
            <a:pPr marL="0" indent="0">
              <a:buNone/>
            </a:pPr>
            <a:r>
              <a:rPr lang="pt-BR" sz="3300" b="1" dirty="0" smtClean="0">
                <a:solidFill>
                  <a:srgbClr val="002060"/>
                </a:solidFill>
              </a:rPr>
              <a:t>Legislação vigente: Decreto n. 15.855/2022</a:t>
            </a:r>
          </a:p>
          <a:p>
            <a:pPr marL="0" indent="0">
              <a:buNone/>
            </a:pPr>
            <a:endParaRPr lang="pt-BR" sz="33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pt-BR" sz="3300" b="1" cap="none" dirty="0" smtClean="0">
              <a:solidFill>
                <a:srgbClr val="00206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pt-BR" sz="3300" b="1" cap="none" dirty="0" smtClean="0">
                <a:solidFill>
                  <a:srgbClr val="002060"/>
                </a:solidFill>
              </a:rPr>
              <a:t>Neusa Bolzan Venega</a:t>
            </a:r>
            <a:endParaRPr lang="pt-BR" sz="3300" b="1" cap="none" dirty="0">
              <a:solidFill>
                <a:srgbClr val="00206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pt-BR" sz="3300" b="1" cap="none" dirty="0" smtClean="0">
                <a:solidFill>
                  <a:srgbClr val="002060"/>
                </a:solidFill>
              </a:rPr>
              <a:t>Diretora de Perícia Médica</a:t>
            </a:r>
          </a:p>
          <a:p>
            <a:pPr marL="0" indent="0">
              <a:buNone/>
            </a:pPr>
            <a:endParaRPr lang="pt-BR" sz="28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pt-BR" sz="2800" b="1" dirty="0">
                <a:solidFill>
                  <a:srgbClr val="002060"/>
                </a:solidFill>
              </a:rPr>
              <a:t>	</a:t>
            </a:r>
            <a:r>
              <a:rPr lang="pt-BR" sz="2800" b="1" dirty="0" smtClean="0">
                <a:solidFill>
                  <a:srgbClr val="002060"/>
                </a:solidFill>
              </a:rPr>
              <a:t>			</a:t>
            </a:r>
            <a:endParaRPr lang="pt-BR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497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98490" y="1841679"/>
            <a:ext cx="10555310" cy="5016321"/>
          </a:xfrm>
        </p:spPr>
        <p:txBody>
          <a:bodyPr/>
          <a:lstStyle/>
          <a:p>
            <a:pPr marL="514350" indent="-514350" algn="just">
              <a:buFont typeface="+mj-lt"/>
              <a:buAutoNum type="arabicPeriod" startAt="8"/>
            </a:pP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Reversão de Aposentadoria por incapacidade permanente para o </a:t>
            </a:r>
            <a:r>
              <a:rPr lang="pt-BR" dirty="0" smtClean="0">
                <a:solidFill>
                  <a:schemeClr val="accent1">
                    <a:lumMod val="50000"/>
                  </a:schemeClr>
                </a:solidFill>
              </a:rPr>
              <a:t>trabalho</a:t>
            </a: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;</a:t>
            </a:r>
          </a:p>
          <a:p>
            <a:pPr marL="514350" indent="-514350" algn="just">
              <a:buFont typeface="Arial" panose="020B0604020202020204" pitchFamily="34" charset="0"/>
              <a:buAutoNum type="arabicPeriod" startAt="8"/>
            </a:pPr>
            <a:r>
              <a:rPr lang="pt-BR" dirty="0" smtClean="0">
                <a:solidFill>
                  <a:schemeClr val="accent1">
                    <a:lumMod val="50000"/>
                  </a:schemeClr>
                </a:solidFill>
              </a:rPr>
              <a:t>Isenção </a:t>
            </a: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de imposto de </a:t>
            </a:r>
            <a:r>
              <a:rPr lang="pt-BR" dirty="0" smtClean="0">
                <a:solidFill>
                  <a:schemeClr val="accent1">
                    <a:lumMod val="50000"/>
                  </a:schemeClr>
                </a:solidFill>
              </a:rPr>
              <a:t>renda;</a:t>
            </a:r>
          </a:p>
          <a:p>
            <a:pPr marL="514350" indent="-514350" algn="just">
              <a:buFont typeface="Arial" panose="020B0604020202020204" pitchFamily="34" charset="0"/>
              <a:buAutoNum type="arabicPeriod" startAt="8"/>
            </a:pPr>
            <a:r>
              <a:rPr lang="pt-BR" dirty="0" smtClean="0">
                <a:solidFill>
                  <a:schemeClr val="accent1">
                    <a:lumMod val="50000"/>
                  </a:schemeClr>
                </a:solidFill>
              </a:rPr>
              <a:t>Verificação </a:t>
            </a: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de níveis de exposição a agentes nocivos </a:t>
            </a:r>
            <a:r>
              <a:rPr lang="pt-BR" dirty="0" smtClean="0">
                <a:solidFill>
                  <a:schemeClr val="accent1">
                    <a:lumMod val="50000"/>
                  </a:schemeClr>
                </a:solidFill>
              </a:rPr>
              <a:t>químicos</a:t>
            </a: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, físicos e biológicos para: adicional de insalubridade, 	elaboração do PPP (Perfil </a:t>
            </a:r>
            <a:r>
              <a:rPr lang="pt-BR" dirty="0" err="1">
                <a:solidFill>
                  <a:schemeClr val="accent1">
                    <a:lumMod val="50000"/>
                  </a:schemeClr>
                </a:solidFill>
              </a:rPr>
              <a:t>Profissiográfico</a:t>
            </a: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 Previdenciário), LTCAT (Laudo Técnico das Condições Ambientais do Trabalho), PPRA (Programa de Prevenção de Riscos Ambientais);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65901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solidFill>
                  <a:schemeClr val="accent1">
                    <a:lumMod val="50000"/>
                  </a:schemeClr>
                </a:solidFill>
              </a:rPr>
              <a:t>TIPOS DE AVALIAÇÃO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b="1" i="1" u="sng" dirty="0">
                <a:solidFill>
                  <a:schemeClr val="accent1">
                    <a:lumMod val="50000"/>
                  </a:schemeClr>
                </a:solidFill>
              </a:rPr>
              <a:t>Perícia em Saúde:</a:t>
            </a:r>
          </a:p>
          <a:p>
            <a:pPr marL="514350" indent="-514350">
              <a:buAutoNum type="arabicPeriod"/>
            </a:pP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Exame médico admissional de candidato habilitado em concurso público;</a:t>
            </a:r>
          </a:p>
          <a:p>
            <a:pPr marL="514350" indent="-514350">
              <a:buAutoNum type="arabicPeriod"/>
            </a:pP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Exame periódico;</a:t>
            </a:r>
          </a:p>
          <a:p>
            <a:pPr marL="514350" indent="-514350">
              <a:buAutoNum type="arabicPeriod"/>
            </a:pP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Licença para tratamento de saúde;</a:t>
            </a:r>
          </a:p>
          <a:p>
            <a:pPr marL="514350" indent="-514350">
              <a:buAutoNum type="arabicPeriod"/>
            </a:pP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Licença para acompanhar pessoa da família;</a:t>
            </a:r>
          </a:p>
          <a:p>
            <a:pPr marL="514350" indent="-514350">
              <a:buAutoNum type="arabicPeriod"/>
            </a:pP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Reintegração, aproveitamento ou reversão ao cargo público;</a:t>
            </a:r>
          </a:p>
          <a:p>
            <a:pPr marL="514350" indent="-514350">
              <a:buAutoNum type="arabicPeriod"/>
            </a:pP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Sanidade mental para  fins de Processo Administrativo Disciplinar;</a:t>
            </a:r>
          </a:p>
          <a:p>
            <a:pPr marL="514350" indent="-514350">
              <a:buAutoNum type="arabicPeriod"/>
            </a:pP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Gradação de deficiência;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1745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1834" y="1903864"/>
            <a:ext cx="10515600" cy="4271555"/>
          </a:xfrm>
        </p:spPr>
        <p:txBody>
          <a:bodyPr/>
          <a:lstStyle/>
          <a:p>
            <a:pPr marL="0" indent="0">
              <a:buNone/>
            </a:pP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8. 	Remoção por motivo de saúde;</a:t>
            </a:r>
          </a:p>
          <a:p>
            <a:pPr marL="0" lvl="0" indent="0" algn="just">
              <a:buNone/>
            </a:pP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9. 	Redução de carga horária para servidora pública estadual que 	tem 	filho portador de deficiência e/ou excepcional (Lei 	Estadual n. 	1.809/97);</a:t>
            </a:r>
            <a:endParaRPr lang="pt-BR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8721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62259" y="1508307"/>
            <a:ext cx="10364451" cy="895350"/>
          </a:xfrm>
        </p:spPr>
        <p:txBody>
          <a:bodyPr>
            <a:normAutofit/>
          </a:bodyPr>
          <a:lstStyle/>
          <a:p>
            <a:pPr algn="ctr"/>
            <a:r>
              <a:rPr lang="pt-BR" b="1" dirty="0">
                <a:solidFill>
                  <a:schemeClr val="accent1">
                    <a:lumMod val="50000"/>
                  </a:schemeClr>
                </a:solidFill>
              </a:rPr>
              <a:t>A QUEM ATENDE</a:t>
            </a:r>
            <a:endParaRPr lang="pt-BR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72107" y="2403657"/>
            <a:ext cx="10363826" cy="44481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2800" cap="none" dirty="0" smtClean="0">
                <a:solidFill>
                  <a:srgbClr val="002060"/>
                </a:solidFill>
              </a:rPr>
              <a:t>A perícia médica realiza procedimentos de avaliação pericial aos servidores públicos do:</a:t>
            </a:r>
          </a:p>
          <a:p>
            <a:pPr marL="0" indent="0">
              <a:buNone/>
            </a:pPr>
            <a:r>
              <a:rPr lang="pt-BR" sz="2800" cap="none" dirty="0" smtClean="0">
                <a:solidFill>
                  <a:srgbClr val="002060"/>
                </a:solidFill>
              </a:rPr>
              <a:t>	Poder Executivo, inclusive suas Autarquias e Fundações;</a:t>
            </a:r>
          </a:p>
          <a:p>
            <a:pPr marL="0" indent="0">
              <a:buNone/>
            </a:pPr>
            <a:r>
              <a:rPr lang="pt-BR" sz="2800" cap="none" dirty="0" smtClean="0">
                <a:solidFill>
                  <a:srgbClr val="002060"/>
                </a:solidFill>
              </a:rPr>
              <a:t>	Poder Judiciário Estadual;</a:t>
            </a:r>
          </a:p>
          <a:p>
            <a:pPr marL="0" indent="0">
              <a:buNone/>
            </a:pPr>
            <a:r>
              <a:rPr lang="pt-BR" sz="2800" cap="none" dirty="0" smtClean="0">
                <a:solidFill>
                  <a:srgbClr val="002060"/>
                </a:solidFill>
              </a:rPr>
              <a:t>	Poder Legislativo;</a:t>
            </a:r>
          </a:p>
          <a:p>
            <a:pPr marL="0" indent="0">
              <a:buNone/>
            </a:pPr>
            <a:r>
              <a:rPr lang="pt-BR" sz="2800" cap="none" dirty="0" smtClean="0">
                <a:solidFill>
                  <a:srgbClr val="002060"/>
                </a:solidFill>
              </a:rPr>
              <a:t>	Tribunal de Contas;</a:t>
            </a:r>
          </a:p>
          <a:p>
            <a:pPr marL="0" indent="0">
              <a:buNone/>
            </a:pPr>
            <a:r>
              <a:rPr lang="pt-BR" sz="2800" cap="none" dirty="0" smtClean="0">
                <a:solidFill>
                  <a:srgbClr val="002060"/>
                </a:solidFill>
              </a:rPr>
              <a:t>	Defensoria Pública Estadual.</a:t>
            </a:r>
          </a:p>
        </p:txBody>
      </p:sp>
    </p:spTree>
    <p:extLst>
      <p:ext uri="{BB962C8B-B14F-4D97-AF65-F5344CB8AC3E}">
        <p14:creationId xmlns:p14="http://schemas.microsoft.com/office/powerpoint/2010/main" val="1375208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3166" y="1532586"/>
            <a:ext cx="10364451" cy="953037"/>
          </a:xfrm>
        </p:spPr>
        <p:txBody>
          <a:bodyPr/>
          <a:lstStyle/>
          <a:p>
            <a:r>
              <a:rPr lang="pt-BR" b="1" dirty="0">
                <a:solidFill>
                  <a:schemeClr val="tx2">
                    <a:lumMod val="75000"/>
                  </a:schemeClr>
                </a:solidFill>
              </a:rPr>
              <a:t>A QUEM ATENDE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sz="2800" b="1" cap="none" dirty="0" smtClean="0">
                <a:solidFill>
                  <a:srgbClr val="002060"/>
                </a:solidFill>
              </a:rPr>
              <a:t>Por meio de Convênio:</a:t>
            </a:r>
          </a:p>
          <a:p>
            <a:pPr marL="0" indent="0">
              <a:buNone/>
            </a:pPr>
            <a:r>
              <a:rPr lang="pt-BR" sz="2800" b="1" cap="none" dirty="0">
                <a:solidFill>
                  <a:srgbClr val="002060"/>
                </a:solidFill>
              </a:rPr>
              <a:t>	</a:t>
            </a:r>
            <a:r>
              <a:rPr lang="pt-BR" sz="2800" cap="none" dirty="0" smtClean="0">
                <a:solidFill>
                  <a:srgbClr val="002060"/>
                </a:solidFill>
              </a:rPr>
              <a:t>Tribunal de Justiça Federal;</a:t>
            </a:r>
          </a:p>
          <a:p>
            <a:pPr marL="0" indent="0">
              <a:buNone/>
            </a:pPr>
            <a:r>
              <a:rPr lang="pt-BR" sz="2800" cap="none" dirty="0">
                <a:solidFill>
                  <a:srgbClr val="002060"/>
                </a:solidFill>
              </a:rPr>
              <a:t>	</a:t>
            </a:r>
            <a:r>
              <a:rPr lang="pt-BR" sz="2800" cap="none" dirty="0" smtClean="0">
                <a:solidFill>
                  <a:srgbClr val="002060"/>
                </a:solidFill>
              </a:rPr>
              <a:t>Tribunal Regional do Trabalho;</a:t>
            </a:r>
          </a:p>
          <a:p>
            <a:pPr marL="0" indent="0">
              <a:buNone/>
            </a:pPr>
            <a:r>
              <a:rPr lang="pt-BR" dirty="0">
                <a:solidFill>
                  <a:srgbClr val="002060"/>
                </a:solidFill>
              </a:rPr>
              <a:t>	</a:t>
            </a:r>
            <a:r>
              <a:rPr lang="pt-BR" dirty="0" smtClean="0">
                <a:solidFill>
                  <a:srgbClr val="002060"/>
                </a:solidFill>
              </a:rPr>
              <a:t>Ministério Público Federal.</a:t>
            </a:r>
            <a:endParaRPr lang="pt-BR" sz="2800" cap="none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350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97865" y="1822360"/>
            <a:ext cx="10364451" cy="811369"/>
          </a:xfrm>
        </p:spPr>
        <p:txBody>
          <a:bodyPr>
            <a:normAutofit fontScale="90000"/>
          </a:bodyPr>
          <a:lstStyle/>
          <a:p>
            <a:r>
              <a:rPr lang="pt-BR" sz="4900" b="1" dirty="0">
                <a:solidFill>
                  <a:schemeClr val="accent1">
                    <a:lumMod val="50000"/>
                  </a:schemeClr>
                </a:solidFill>
              </a:rPr>
              <a:t>ESTRUTURA DO SISTEMA DE PERÍCIA MÉDICA 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55442" y="2633729"/>
            <a:ext cx="10363826" cy="4224271"/>
          </a:xfrm>
        </p:spPr>
        <p:txBody>
          <a:bodyPr/>
          <a:lstStyle/>
          <a:p>
            <a:pPr marL="0" indent="0" algn="just">
              <a:buNone/>
            </a:pPr>
            <a:endParaRPr lang="pt-BR" sz="2800" b="1" cap="none" dirty="0" smtClean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r>
              <a:rPr lang="pt-BR" sz="2800" b="1" cap="none" dirty="0" smtClean="0">
                <a:solidFill>
                  <a:srgbClr val="002060"/>
                </a:solidFill>
              </a:rPr>
              <a:t>O sistema de perícia médica (SIPEM) atua conforme a seguinte estrutura:</a:t>
            </a:r>
          </a:p>
          <a:p>
            <a:pPr marL="0" indent="0">
              <a:buNone/>
            </a:pPr>
            <a:endParaRPr lang="pt-BR" sz="2800" b="1" cap="none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pt-BR" sz="2800" b="1" dirty="0" smtClean="0">
                <a:solidFill>
                  <a:schemeClr val="tx2">
                    <a:lumMod val="50000"/>
                  </a:schemeClr>
                </a:solidFill>
              </a:rPr>
              <a:t>I</a:t>
            </a:r>
            <a:r>
              <a:rPr lang="pt-BR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pt-BR" sz="2800" b="1" dirty="0">
                <a:solidFill>
                  <a:schemeClr val="tx2">
                    <a:lumMod val="50000"/>
                  </a:schemeClr>
                </a:solidFill>
              </a:rPr>
              <a:t>- </a:t>
            </a:r>
            <a:r>
              <a:rPr lang="pt-BR" sz="2800" b="1" i="1" dirty="0">
                <a:solidFill>
                  <a:schemeClr val="tx2">
                    <a:lumMod val="50000"/>
                  </a:schemeClr>
                </a:solidFill>
              </a:rPr>
              <a:t>Diretoria de Perícia Médica Previdência (DIPEM</a:t>
            </a:r>
            <a:r>
              <a:rPr lang="pt-BR" sz="2800" b="1" dirty="0" smtClean="0">
                <a:solidFill>
                  <a:schemeClr val="tx2">
                    <a:lumMod val="50000"/>
                  </a:schemeClr>
                </a:solidFill>
              </a:rPr>
              <a:t>):</a:t>
            </a:r>
          </a:p>
          <a:p>
            <a:pPr marL="0" indent="0" algn="just">
              <a:buNone/>
            </a:pPr>
            <a:r>
              <a:rPr lang="pt-BR" dirty="0">
                <a:solidFill>
                  <a:srgbClr val="002060"/>
                </a:solidFill>
              </a:rPr>
              <a:t>R</a:t>
            </a:r>
            <a:r>
              <a:rPr lang="pt-BR" sz="2800" cap="none" dirty="0" smtClean="0">
                <a:solidFill>
                  <a:srgbClr val="002060"/>
                </a:solidFill>
              </a:rPr>
              <a:t>esponsável pelas atividades de planejamento, coordenação, supervisão, controle e gerenciamento SIPEM;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72778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2253</Words>
  <Application>Microsoft Office PowerPoint</Application>
  <PresentationFormat>Widescreen</PresentationFormat>
  <Paragraphs>248</Paragraphs>
  <Slides>30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30</vt:i4>
      </vt:variant>
    </vt:vector>
  </HeadingPairs>
  <TitlesOfParts>
    <vt:vector size="35" baseType="lpstr">
      <vt:lpstr>Arial</vt:lpstr>
      <vt:lpstr>Bell MT</vt:lpstr>
      <vt:lpstr>Calibri</vt:lpstr>
      <vt:lpstr>Calibri Light</vt:lpstr>
      <vt:lpstr>Tema do Office</vt:lpstr>
      <vt:lpstr>SISTEMA DE PERÍCIA MÉDICA - SIPEM</vt:lpstr>
      <vt:lpstr>A ORGANIZAÇÃO DA PERÍCIA MÉDICA</vt:lpstr>
      <vt:lpstr>TIPOS DE AVALIAÇÃO</vt:lpstr>
      <vt:lpstr>Apresentação do PowerPoint</vt:lpstr>
      <vt:lpstr>TIPOS DE AVALIAÇÃO</vt:lpstr>
      <vt:lpstr>Apresentação do PowerPoint</vt:lpstr>
      <vt:lpstr>A QUEM ATENDE</vt:lpstr>
      <vt:lpstr>A QUEM ATENDE</vt:lpstr>
      <vt:lpstr>ESTRUTURA DO SISTEMA DE PERÍCIA MÉDICA  </vt:lpstr>
      <vt:lpstr>ESTRUTURA DO SISTEMA DE PERÍCIA MÉDICA</vt:lpstr>
      <vt:lpstr>ESTRUTURA DO SISTEMA DE PERÍCIA MÉDICA</vt:lpstr>
      <vt:lpstr>ESTRUTURA DO SISTEMA DE PERÍCIA MÉDICA</vt:lpstr>
      <vt:lpstr>ESTRUTURA DO SISTEMA DE PERÍCIA MÉDICA</vt:lpstr>
      <vt:lpstr>OPERACIONALIZAÇÃO DO SISTEMA</vt:lpstr>
      <vt:lpstr>OPERACIONALIZAÇÃO DO SISTEMA Readaptação Funcional</vt:lpstr>
      <vt:lpstr>OPERACIONALIZAÇÃO DO SISTEMA</vt:lpstr>
      <vt:lpstr>OPERACIONALIZAÇÃO DO SISTEMA</vt:lpstr>
      <vt:lpstr>OPERACIONALIZAÇÃO DO SISTEMA</vt:lpstr>
      <vt:lpstr>OPERACIONALIZAÇÃO DO SISTEMA</vt:lpstr>
      <vt:lpstr>OPERACIONALIZAÇÃO DO SISTEMA</vt:lpstr>
      <vt:lpstr>OPERACIONALIZAÇÃO DO SISTEMA</vt:lpstr>
      <vt:lpstr>OPERACIONALIZAÇÃO DO SISTEMA</vt:lpstr>
      <vt:lpstr>MUDANÇAS NO SIPEM – Decreto n. 15.855/02</vt:lpstr>
      <vt:lpstr>MUDANÇAS NO SIPEM – Decreto n. 15.855/02</vt:lpstr>
      <vt:lpstr>MUDANÇAS NO SIPEM – Decreto n. 15.855/02</vt:lpstr>
      <vt:lpstr>MUDANÇAS NO SIPEM – Decreto n. 15.855/02</vt:lpstr>
      <vt:lpstr>MUDANÇAS NO SIPEM – Decreto n. 15.855/02</vt:lpstr>
      <vt:lpstr>MUDANÇAS NO SIPEM – Decreto n. 15.855/02</vt:lpstr>
      <vt:lpstr>TOTAL DE AVALIAÇÕES PERICIAIS REALIZADAS NO ANO DE 2021</vt:lpstr>
      <vt:lpstr>DIRETORIA DE PERICIA MÉDICA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Ana Carina</dc:creator>
  <cp:lastModifiedBy>Agostinho</cp:lastModifiedBy>
  <cp:revision>50</cp:revision>
  <dcterms:created xsi:type="dcterms:W3CDTF">2022-03-25T20:33:09Z</dcterms:created>
  <dcterms:modified xsi:type="dcterms:W3CDTF">2022-03-30T03:11:15Z</dcterms:modified>
</cp:coreProperties>
</file>