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vcomms.com.b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rticipante@prevcom.com.br" TargetMode="External"/><Relationship Id="rId4" Type="http://schemas.openxmlformats.org/officeDocument/2006/relationships/hyperlink" Target="https://www.prevcom.com.b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377" y="2997066"/>
            <a:ext cx="9910749" cy="2387600"/>
          </a:xfrm>
        </p:spPr>
        <p:txBody>
          <a:bodyPr>
            <a:normAutofit fontScale="90000"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PREVIDÊNCIA COMPLEMENTAR DOS SERVIDORES PÚBLICOS ESTADUAIS DE MATO GROSSO DO SUL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378" y="5454334"/>
            <a:ext cx="9144000" cy="752700"/>
          </a:xfrm>
        </p:spPr>
        <p:txBody>
          <a:bodyPr/>
          <a:lstStyle/>
          <a:p>
            <a:r>
              <a:rPr lang="pt-BR" dirty="0" smtClean="0"/>
              <a:t>Renata </a:t>
            </a:r>
            <a:r>
              <a:rPr lang="pt-BR" dirty="0" err="1" smtClean="0"/>
              <a:t>Raule</a:t>
            </a:r>
            <a:r>
              <a:rPr lang="pt-BR" dirty="0" smtClean="0"/>
              <a:t> Machado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17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INSCRIÇÃO AUTOMÁTICA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6246" y="2482536"/>
            <a:ext cx="10515600" cy="42715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dirty="0"/>
              <a:t>SEÇÃO III - </a:t>
            </a:r>
            <a:r>
              <a:rPr lang="pt-BR" b="1" u="sng" dirty="0"/>
              <a:t>INSCRIÇÃO AUTOMÁTICA </a:t>
            </a:r>
            <a:endParaRPr lang="pt-BR" b="1" u="sng" dirty="0" smtClean="0"/>
          </a:p>
          <a:p>
            <a:pPr marL="0" indent="0" algn="just">
              <a:buNone/>
            </a:pPr>
            <a:r>
              <a:rPr lang="pt-BR" dirty="0" smtClean="0"/>
              <a:t>Artigo </a:t>
            </a:r>
            <a:r>
              <a:rPr lang="pt-BR" dirty="0"/>
              <a:t>15. Os Servidores Efetivos vinculados ao Patrocinador, admitidos no serviço público após o início da vigência do Convênio de Adesão do Patrocinador com a </a:t>
            </a:r>
            <a:r>
              <a:rPr lang="pt-BR" dirty="0" err="1"/>
              <a:t>Prevcom</a:t>
            </a:r>
            <a:r>
              <a:rPr lang="pt-BR" dirty="0"/>
              <a:t>, cuja remuneração seja superior ao Teto do RGPS serão automaticamente inscritos no PREVCOM MS desde a data de entrada em exercício, com a alíquota de </a:t>
            </a:r>
            <a:r>
              <a:rPr lang="pt-BR" b="1" u="sng" dirty="0"/>
              <a:t>contribuição de 7,5% </a:t>
            </a:r>
            <a:r>
              <a:rPr lang="pt-BR" dirty="0"/>
              <a:t>(</a:t>
            </a:r>
            <a:r>
              <a:rPr lang="pt-BR" dirty="0" smtClean="0"/>
              <a:t>sete </a:t>
            </a:r>
            <a:r>
              <a:rPr lang="pt-BR" dirty="0"/>
              <a:t>e meio por cento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r>
              <a:rPr lang="pt-BR" dirty="0"/>
              <a:t>§1º. Fica assegurado ao Participante o direito de requerer, a qualquer tempo, o cancelamento de sua inscrição, nos termos deste Regulamento.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§</a:t>
            </a:r>
            <a:r>
              <a:rPr lang="pt-BR" dirty="0"/>
              <a:t>2º. Na hipótese do cancelamento ser requerido no prazo de até 90 (noventa) dias da data da inscrição, fica assegurado o direito à restituição de contribuições vertidas, a ser paga em até 60 (sessenta) dias do pedido de cancelamento atualizadas pela variação do valor da cota do Plano de Benefícios. </a:t>
            </a:r>
          </a:p>
        </p:txBody>
      </p:sp>
    </p:spTree>
    <p:extLst>
      <p:ext uri="{BB962C8B-B14F-4D97-AF65-F5344CB8AC3E}">
        <p14:creationId xmlns:p14="http://schemas.microsoft.com/office/powerpoint/2010/main" val="322709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693793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DA LICENÇA SEM REMUNERAÇÃO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8036" y="2264327"/>
            <a:ext cx="10515600" cy="42715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Art. 18 (</a:t>
            </a:r>
            <a:r>
              <a:rPr lang="pt-BR" dirty="0" err="1" smtClean="0"/>
              <a:t>omissis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§ 5º. Na hipótese de o Participante se afastar temporariamente, com prejuízo total de sua remuneração, aplicam-se as regras do </a:t>
            </a:r>
            <a:r>
              <a:rPr lang="pt-BR" dirty="0" err="1"/>
              <a:t>Autopatrocínio</a:t>
            </a:r>
            <a:r>
              <a:rPr lang="pt-BR" dirty="0"/>
              <a:t> e, na hipótese de afastamento ou licença com prejuízo parcial da remuneração poderá solicitar a redução do valor da sua contribuição, continuando, em ambos os casos, a ser responsável pelo pagamento da taxa de administração do plano, assim como eventual benefício de risco contratado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  <a:r>
              <a:rPr lang="pt-BR" dirty="0"/>
              <a:t>§ 6º. Na hipótese de Participante cedido, sem ônus para a origem, afastado ou licenciado sem remuneração ou subsídio, fica mantida a obrigação de contribuição do Patrocinador responsável pelo pagamento da nova remuneração ou subsídio, quando a cedência ocorrer entre órgãos, entidades e Poderes do Estado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  <a:r>
              <a:rPr lang="pt-BR" dirty="0"/>
              <a:t>§ 7º. O Patrocinador arcará com a sua contribuição somente quando o afastamento ou licença se der sem prejuízo total da remuneração do servidor. </a:t>
            </a:r>
          </a:p>
        </p:txBody>
      </p:sp>
    </p:spTree>
    <p:extLst>
      <p:ext uri="{BB962C8B-B14F-4D97-AF65-F5344CB8AC3E}">
        <p14:creationId xmlns:p14="http://schemas.microsoft.com/office/powerpoint/2010/main" val="1177809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QUE É AUTOPATROCÍNIO?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Art. 5º (</a:t>
            </a:r>
            <a:r>
              <a:rPr lang="pt-BR" i="1" dirty="0" err="1" smtClean="0"/>
              <a:t>omissis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marL="0" indent="0" algn="just">
              <a:buNone/>
            </a:pPr>
            <a:r>
              <a:rPr lang="pt-BR" dirty="0"/>
              <a:t>§ 5º. São </a:t>
            </a:r>
            <a:r>
              <a:rPr lang="pt-BR" dirty="0" err="1"/>
              <a:t>Autopatrocinados</a:t>
            </a:r>
            <a:r>
              <a:rPr lang="pt-BR" dirty="0"/>
              <a:t> aqueles que, deixando de ser Participantes Ativos, Participantes Ativos Facultativos, Participantes Ativos Anteriores ou Participantes Comissionados ou Temporários pelo rompimento do vínculo funcional ou empregatício com o Patrocinador ou por ocorrência de perda total ou parcial da remuneração recebida, optarem por permanecer inscritos no PREVCOM MS e recolher as contribuições determinadas para eles e para o Patrocinador no Plano Anual de Custeio.</a:t>
            </a:r>
          </a:p>
        </p:txBody>
      </p:sp>
    </p:spTree>
    <p:extLst>
      <p:ext uri="{BB962C8B-B14F-4D97-AF65-F5344CB8AC3E}">
        <p14:creationId xmlns:p14="http://schemas.microsoft.com/office/powerpoint/2010/main" val="104867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400" b="1" dirty="0">
                <a:latin typeface="Gotham Black" panose="0200060404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Emenda 103/19 – Alterações no art.  40 da CF</a:t>
            </a:r>
            <a:br>
              <a:rPr lang="pt-BR" sz="2400" b="1" dirty="0">
                <a:latin typeface="Gotham Black" panose="0200060404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Gotham Book" panose="0200060404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Torna obrigatória a implantação da Previdência Complementar</a:t>
            </a:r>
            <a:br>
              <a:rPr lang="pt-BR" sz="2400" dirty="0">
                <a:latin typeface="Gotham Book" panose="0200060404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600" b="1" dirty="0">
                <a:latin typeface="Gotham Book" panose="02000604040000020004" pitchFamily="50" charset="0"/>
              </a:rPr>
              <a:t>§ 14. </a:t>
            </a:r>
            <a:r>
              <a:rPr lang="pt-BR" sz="3600" dirty="0">
                <a:latin typeface="Gotham Book" panose="02000604040000020004" pitchFamily="50" charset="0"/>
              </a:rPr>
              <a:t>A União, os Estados, o Distrito Federal e os Municípios, </a:t>
            </a:r>
            <a:r>
              <a:rPr lang="pt-BR" sz="3600" b="1" dirty="0">
                <a:latin typeface="Gotham Book" panose="02000604040000020004" pitchFamily="50" charset="0"/>
              </a:rPr>
              <a:t>desde que instituam</a:t>
            </a:r>
            <a:r>
              <a:rPr lang="pt-BR" sz="3600" dirty="0">
                <a:latin typeface="Gotham Book" panose="02000604040000020004" pitchFamily="50" charset="0"/>
              </a:rPr>
              <a:t> regime de previdência complementar para os seus respectivos servidores titulares de cargo efetivo, poderão fixar, para o valor das aposentadorias e pensões a serem concedidas pelo regime de que trata este artigo, o limite máximo estabelecido para os benefícios do regime geral de previdência social de que trata o art. 201 </a:t>
            </a:r>
            <a:r>
              <a:rPr lang="pt-BR" sz="3600" b="1" u="sng" dirty="0">
                <a:latin typeface="Gotham Book" panose="02000604040000020004" pitchFamily="50" charset="0"/>
              </a:rPr>
              <a:t>(art. 40, antes da EC n. 103/19)</a:t>
            </a:r>
          </a:p>
          <a:p>
            <a:pPr marL="0" indent="0" algn="just">
              <a:buNone/>
            </a:pPr>
            <a:endParaRPr lang="pt-BR" sz="3600" dirty="0">
              <a:latin typeface="Gotham Book" panose="02000604040000020004" pitchFamily="50" charset="0"/>
            </a:endParaRPr>
          </a:p>
          <a:p>
            <a:pPr marL="0" indent="0" algn="just">
              <a:buNone/>
            </a:pPr>
            <a:endParaRPr lang="pt-BR" sz="3600" dirty="0">
              <a:latin typeface="Gotham Book" panose="02000604040000020004" pitchFamily="50" charset="0"/>
            </a:endParaRPr>
          </a:p>
          <a:p>
            <a:pPr marL="0" indent="0" algn="just">
              <a:buNone/>
            </a:pPr>
            <a:r>
              <a:rPr lang="pt-BR" sz="3600" b="1" dirty="0">
                <a:latin typeface="Gotham Book" panose="02000604040000020004" pitchFamily="50" charset="0"/>
              </a:rPr>
              <a:t>§ 14. </a:t>
            </a:r>
            <a:r>
              <a:rPr lang="pt-BR" sz="3600" dirty="0">
                <a:latin typeface="Gotham Book" panose="02000604040000020004" pitchFamily="50" charset="0"/>
              </a:rPr>
              <a:t>A União, os Estados, o Distrito Federal e os Municípios </a:t>
            </a:r>
            <a:r>
              <a:rPr lang="pt-BR" sz="3600" b="1" dirty="0">
                <a:latin typeface="Gotham Book" panose="02000604040000020004" pitchFamily="50" charset="0"/>
              </a:rPr>
              <a:t>instituirão</a:t>
            </a:r>
            <a:r>
              <a:rPr lang="pt-BR" sz="3600" dirty="0">
                <a:latin typeface="Gotham Book" panose="02000604040000020004" pitchFamily="50" charset="0"/>
              </a:rPr>
              <a:t>, por lei de iniciativa do respectivo Poder Executivo, regime de previdência complementar para servidores públicos ocupantes de cargo efetivo, observado o limite máximo dos benefícios do Regime Geral de Previdência Social para o valor das aposentadorias e das pensões em regime próprio de previdência social, ressalvado o disposto no § 16. (art. 40, com redação dada pela EC n. 103/19)</a:t>
            </a:r>
            <a:endParaRPr lang="pt-BR" sz="3600" dirty="0"/>
          </a:p>
          <a:p>
            <a:pPr marL="0" indent="0" algn="just">
              <a:buNone/>
            </a:pP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271861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Gotham Book" panose="02000604040000020004"/>
              </a:rPr>
              <a:t>EM RESUMO</a:t>
            </a:r>
            <a:r>
              <a:rPr lang="pt-BR" dirty="0"/>
              <a:t>: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314" y="2586445"/>
            <a:ext cx="10278747" cy="217036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46314" y="4908323"/>
            <a:ext cx="11237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prstClr val="black"/>
                </a:solidFill>
                <a:latin typeface="Gotham Book" panose="02000604040000020004"/>
              </a:rPr>
              <a:t>FIQUE ATENTO</a:t>
            </a:r>
            <a:r>
              <a:rPr lang="pt-BR" sz="2400" dirty="0" smtClean="0">
                <a:solidFill>
                  <a:prstClr val="black"/>
                </a:solidFill>
                <a:latin typeface="Gotham Book" panose="02000604040000020004"/>
              </a:rPr>
              <a:t>: o Regime de Previdência Complementar somente se aplicará aos servidores que ingressarem a partir de sua vigência </a:t>
            </a:r>
            <a:endParaRPr lang="pt-BR" sz="2400" dirty="0">
              <a:solidFill>
                <a:prstClr val="black"/>
              </a:solidFill>
              <a:latin typeface="Gotham Book" panose="02000604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42188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000" b="1" u="sng" dirty="0" smtClean="0"/>
          </a:p>
          <a:p>
            <a:pPr algn="just"/>
            <a:r>
              <a:rPr lang="pt-BR" sz="2000" b="1" u="sng" dirty="0" smtClean="0"/>
              <a:t>CRIAÇÃ0 PREVIDÊNCIA COMPLEMENTAR – </a:t>
            </a:r>
            <a:r>
              <a:rPr lang="pt-BR" sz="2000" dirty="0" smtClean="0"/>
              <a:t>Lei Complementar nº 261, de 21 de dezembro de 2018;</a:t>
            </a:r>
            <a:endParaRPr lang="pt-BR" sz="2000" dirty="0"/>
          </a:p>
          <a:p>
            <a:pPr algn="just"/>
            <a:r>
              <a:rPr lang="pt-BR" sz="2000" b="1" u="sng" dirty="0" smtClean="0"/>
              <a:t>Início da Adesão à SP-PREVCOM – 28/05/2019 </a:t>
            </a:r>
            <a:r>
              <a:rPr lang="pt-BR" sz="2000" dirty="0" smtClean="0"/>
              <a:t>(ASSINATURA DO PROTOCOLO DE INTENÇÕES)</a:t>
            </a:r>
            <a:endParaRPr lang="pt-BR" sz="2000" b="1" u="sng" dirty="0" smtClean="0"/>
          </a:p>
          <a:p>
            <a:pPr algn="just"/>
            <a:r>
              <a:rPr lang="pt-BR" sz="2000" b="1" u="sng" dirty="0" smtClean="0"/>
              <a:t>Conclusão – </a:t>
            </a:r>
            <a:r>
              <a:rPr lang="pt-BR" sz="2000" b="1" dirty="0" smtClean="0"/>
              <a:t>aprovação da PREVIC -  </a:t>
            </a:r>
            <a:r>
              <a:rPr lang="pt-BR" sz="2000" dirty="0" smtClean="0"/>
              <a:t>em</a:t>
            </a:r>
            <a:r>
              <a:rPr lang="pt-BR" sz="2000" b="1" dirty="0" smtClean="0"/>
              <a:t> </a:t>
            </a:r>
            <a:r>
              <a:rPr lang="pt-BR" sz="2000" dirty="0"/>
              <a:t>13/07/2020 foi publicada no Diário Oficial da União a aprovação, do Regulamento do Plano de Benefícios PREVCOM MS e o Plano de Adesão, através da Portaria nº 478, de 08 de julho de 2020, momento em que o Plano passou a viger</a:t>
            </a:r>
            <a:endParaRPr lang="pt-BR" sz="2000" b="1" u="sng" dirty="0" smtClean="0"/>
          </a:p>
          <a:p>
            <a:pPr marL="0" indent="0" algn="just">
              <a:buNone/>
            </a:pP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428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8843" y="1825625"/>
            <a:ext cx="78259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2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56" y="1683326"/>
            <a:ext cx="3065318" cy="1527465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fontAlgn="base">
              <a:buNone/>
            </a:pPr>
            <a:endParaRPr lang="pt-BR" dirty="0" smtClean="0"/>
          </a:p>
          <a:p>
            <a:pPr marL="0" indent="0" fontAlgn="base">
              <a:buNone/>
            </a:pPr>
            <a:endParaRPr lang="pt-BR" dirty="0"/>
          </a:p>
          <a:p>
            <a:pPr marL="0" indent="0" fontAlgn="base">
              <a:buNone/>
            </a:pPr>
            <a:endParaRPr lang="pt-BR" dirty="0"/>
          </a:p>
          <a:p>
            <a:pPr marL="0" indent="0" algn="just" fontAlgn="base">
              <a:buNone/>
            </a:pPr>
            <a:r>
              <a:rPr lang="pt-BR" sz="3500" dirty="0" smtClean="0"/>
              <a:t>Um </a:t>
            </a:r>
            <a:r>
              <a:rPr lang="pt-BR" sz="3500" dirty="0"/>
              <a:t>plano feito sob medida para o Mato Grosso do Sul. As características foram adaptadas de acordo com o perfil dos servidores públicos do Estado da Região Centro-Oeste. Como em São Paulo, o plano é opcional e utiliza a modalidade de Contribuição Definida (CD), ou seja: todos os meses o servidor investe um valor pré-determinado numa conta individual. Ao se aposentar, recebe o montante acumulado em parcelas mensais.</a:t>
            </a:r>
          </a:p>
          <a:p>
            <a:pPr marL="0" indent="0" algn="just" fontAlgn="base">
              <a:buNone/>
            </a:pPr>
            <a:r>
              <a:rPr lang="pt-BR" sz="3500" dirty="0"/>
              <a:t/>
            </a:r>
            <a:br>
              <a:rPr lang="pt-BR" sz="3500" dirty="0"/>
            </a:br>
            <a:r>
              <a:rPr lang="pt-BR" sz="3500" dirty="0"/>
              <a:t>Adesão automática</a:t>
            </a:r>
          </a:p>
          <a:p>
            <a:pPr marL="0" indent="0" algn="just" fontAlgn="base">
              <a:buNone/>
            </a:pPr>
            <a:r>
              <a:rPr lang="pt-BR" sz="3500" dirty="0"/>
              <a:t>Para os admitidos no serviço público do Estado depois de 13/07/2020, com salários acima do teto do INSS (R$ 7.087,22 em 2022), a adesão ao PREVCOM MS é automática.</a:t>
            </a:r>
          </a:p>
          <a:p>
            <a:pPr marL="0" indent="0" algn="just" fontAlgn="base">
              <a:buNone/>
            </a:pPr>
            <a:r>
              <a:rPr lang="pt-BR" sz="3500" dirty="0"/>
              <a:t/>
            </a:r>
            <a:br>
              <a:rPr lang="pt-BR" sz="3500" dirty="0"/>
            </a:br>
            <a:r>
              <a:rPr lang="pt-BR" sz="3500" dirty="0"/>
              <a:t>Quer saber mais? Acesse a página do </a:t>
            </a:r>
            <a:r>
              <a:rPr lang="pt-BR" sz="3500" dirty="0">
                <a:hlinkClick r:id="rId3"/>
              </a:rPr>
              <a:t>PREVCOM MS</a:t>
            </a:r>
            <a:r>
              <a:rPr lang="pt-BR" sz="3500" dirty="0" smtClean="0">
                <a:hlinkClick r:id="rId3"/>
              </a:rPr>
              <a:t>.</a:t>
            </a:r>
            <a:endParaRPr lang="pt-BR" sz="3500" dirty="0" smtClean="0"/>
          </a:p>
          <a:p>
            <a:pPr marL="0" indent="0" algn="just" fontAlgn="base">
              <a:buNone/>
            </a:pPr>
            <a:endParaRPr lang="pt-BR" sz="3500" dirty="0"/>
          </a:p>
          <a:p>
            <a:pPr marL="0" indent="0" algn="ctr" fontAlgn="base">
              <a:buNone/>
            </a:pPr>
            <a:r>
              <a:rPr lang="pt-BR" b="1" u="sng" dirty="0">
                <a:hlinkClick r:id="rId4"/>
              </a:rPr>
              <a:t>https://</a:t>
            </a:r>
            <a:r>
              <a:rPr lang="pt-BR" b="1" u="sng" dirty="0" smtClean="0">
                <a:hlinkClick r:id="rId4"/>
              </a:rPr>
              <a:t>www.prevcom.com.br/</a:t>
            </a:r>
            <a:endParaRPr lang="pt-BR" b="1" u="sng" dirty="0" smtClean="0"/>
          </a:p>
          <a:p>
            <a:pPr marL="0" indent="0" fontAlgn="base">
              <a:buNone/>
            </a:pPr>
            <a:r>
              <a:rPr lang="pt-BR" dirty="0"/>
              <a:t>Atendimento ao participante</a:t>
            </a:r>
          </a:p>
          <a:p>
            <a:pPr marL="0" indent="0" fontAlgn="base">
              <a:buNone/>
            </a:pPr>
            <a:r>
              <a:rPr lang="pt-BR" dirty="0"/>
              <a:t>(11) 3150-1943/1944 (Grande SP)</a:t>
            </a:r>
          </a:p>
          <a:p>
            <a:pPr marL="0" indent="0" fontAlgn="base">
              <a:buNone/>
            </a:pPr>
            <a:r>
              <a:rPr lang="pt-BR" dirty="0"/>
              <a:t>0800 7619 999 (demais localidades)</a:t>
            </a:r>
          </a:p>
          <a:p>
            <a:pPr marL="0" indent="0" fontAlgn="base">
              <a:buNone/>
            </a:pPr>
            <a:r>
              <a:rPr lang="pt-BR" dirty="0"/>
              <a:t>segundas às sextas-feiras, das 10h às 16h</a:t>
            </a:r>
          </a:p>
          <a:p>
            <a:pPr marL="0" indent="0">
              <a:buNone/>
            </a:pPr>
            <a:r>
              <a:rPr lang="pt-BR" dirty="0">
                <a:hlinkClick r:id="rId5"/>
              </a:rPr>
              <a:t>participante@prevcom.com.br</a:t>
            </a:r>
            <a:endParaRPr lang="pt-BR" b="1" u="sng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480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0772" y="1682435"/>
            <a:ext cx="10515600" cy="4520938"/>
          </a:xfrm>
        </p:spPr>
        <p:txBody>
          <a:bodyPr/>
          <a:lstStyle/>
          <a:p>
            <a:r>
              <a:rPr lang="pt-BR" dirty="0"/>
              <a:t>Benefícios do RPPS ficam no limite do </a:t>
            </a:r>
            <a:r>
              <a:rPr lang="pt-BR" dirty="0" smtClean="0"/>
              <a:t>RGPS (R$ 7.087,22 em 2022);</a:t>
            </a:r>
            <a:endParaRPr lang="pt-BR" dirty="0"/>
          </a:p>
          <a:p>
            <a:pPr algn="just"/>
            <a:r>
              <a:rPr lang="pt-BR" dirty="0"/>
              <a:t> Plano de benefícios complementares unicamente na modalidade de contribuição definida;</a:t>
            </a:r>
          </a:p>
          <a:p>
            <a:r>
              <a:rPr lang="pt-BR" dirty="0"/>
              <a:t> Instituído por lei de iniciativa do respectivo Poder Executivo;</a:t>
            </a:r>
          </a:p>
          <a:p>
            <a:pPr algn="just"/>
            <a:r>
              <a:rPr lang="pt-BR" dirty="0"/>
              <a:t>Respeito ao art. 202 da CF e as LC 108 e 109/2001. Entidade fechada de previdência complementar de natureza pública.</a:t>
            </a:r>
          </a:p>
          <a:p>
            <a:pPr algn="just"/>
            <a:r>
              <a:rPr lang="pt-BR" dirty="0"/>
              <a:t> “Obrigatório” para quem ingressar após a instituição da previdência complementar.</a:t>
            </a:r>
          </a:p>
          <a:p>
            <a:r>
              <a:rPr lang="pt-BR" dirty="0"/>
              <a:t>Facultativo para quem ingressou antes (art. 40, §16, CF).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06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798593"/>
          </a:xfrm>
        </p:spPr>
        <p:txBody>
          <a:bodyPr/>
          <a:lstStyle/>
          <a:p>
            <a:r>
              <a:rPr lang="pt-BR" dirty="0" smtClean="0"/>
              <a:t>COMITÊ GESTOR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369127"/>
            <a:ext cx="10515600" cy="4488873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pt-BR" dirty="0"/>
              <a:t>O Comitê Gestor de Plano é o órgão responsável pela definição da estratégia das aplicações financeiras e acompanhamento do PREVCOM MS, observadas as diretrizes fixadas pelo Conselho Deliberativo e pela Diretoria Executiva da </a:t>
            </a:r>
            <a:r>
              <a:rPr lang="pt-BR" dirty="0" err="1"/>
              <a:t>Prevcom</a:t>
            </a:r>
            <a:r>
              <a:rPr lang="pt-BR" dirty="0"/>
              <a:t>. Estão entre suas atribuições:</a:t>
            </a:r>
          </a:p>
          <a:p>
            <a:pPr fontAlgn="base"/>
            <a:r>
              <a:rPr lang="pt-BR" dirty="0"/>
              <a:t>Manifestar-se sobre a indicação do atuário e de auditores independentes do respectivo plano;</a:t>
            </a:r>
          </a:p>
          <a:p>
            <a:pPr fontAlgn="base"/>
            <a:r>
              <a:rPr lang="pt-BR" dirty="0"/>
              <a:t>Manifestar-se sobre a escolha dos gestores das carteiras terceirizadas, acompanhando os resultados, podendo solicitar as substituições quando os resultados não atenderem às expectativas;</a:t>
            </a:r>
          </a:p>
          <a:p>
            <a:pPr fontAlgn="base"/>
            <a:r>
              <a:rPr lang="pt-BR" dirty="0"/>
              <a:t>Parametrizar a Política de Investimentos do exercício subsequente que se revele mais adequada ao perfil da massa de participantes do plano;</a:t>
            </a:r>
          </a:p>
          <a:p>
            <a:pPr fontAlgn="base"/>
            <a:r>
              <a:rPr lang="pt-BR" dirty="0"/>
              <a:t>Acompanhar a Política de Investimentos em execução, verificando a adequação e a aderência dos investimentos aos seus parâmetros;</a:t>
            </a:r>
          </a:p>
          <a:p>
            <a:pPr fontAlgn="base"/>
            <a:r>
              <a:rPr lang="pt-BR" dirty="0"/>
              <a:t>Propor ao Conselho Deliberativo alterações no regulamento dos planos de benefícios;</a:t>
            </a:r>
          </a:p>
          <a:p>
            <a:pPr fontAlgn="base"/>
            <a:r>
              <a:rPr lang="pt-BR" dirty="0"/>
              <a:t>Indicar um membro para participar do Conselho Consultivo quando constituído, bem como determinar sua exoneração;</a:t>
            </a:r>
          </a:p>
          <a:p>
            <a:pPr fontAlgn="base"/>
            <a:r>
              <a:rPr lang="pt-BR" dirty="0"/>
              <a:t>Acompanhar os balancetes mensais obrigatórios, solicitando da área técnica respectiva os esclarecimentos que julgar pertinentes.</a:t>
            </a:r>
          </a:p>
          <a:p>
            <a:pPr fontAlgn="base"/>
            <a:r>
              <a:rPr lang="pt-BR" dirty="0"/>
              <a:t>Fornecer à Diretoria Executiva as informações necessárias sobre o respectivo plano de benefícios, sempre que necessário;</a:t>
            </a:r>
          </a:p>
          <a:p>
            <a:pPr fontAlgn="base"/>
            <a:r>
              <a:rPr lang="pt-BR" dirty="0"/>
              <a:t>Solicitar às áreas técnicas da </a:t>
            </a:r>
            <a:r>
              <a:rPr lang="pt-BR" dirty="0" err="1"/>
              <a:t>Prevcom</a:t>
            </a:r>
            <a:r>
              <a:rPr lang="pt-BR" dirty="0"/>
              <a:t> estudos, pareceres e documentos relativos aos respectivos planos de benefícios;</a:t>
            </a:r>
          </a:p>
          <a:p>
            <a:pPr fontAlgn="base"/>
            <a:r>
              <a:rPr lang="pt-BR" dirty="0"/>
              <a:t>Participar do sistema de controle de riscos implantado na </a:t>
            </a:r>
            <a:r>
              <a:rPr lang="pt-BR" dirty="0" err="1"/>
              <a:t>Prevcom</a:t>
            </a:r>
            <a:r>
              <a:rPr lang="pt-BR" dirty="0"/>
              <a:t>, avaliando e aprimorando, continuamente, os procedimentos que possam identificar possíveis riscos;</a:t>
            </a:r>
          </a:p>
          <a:p>
            <a:pPr fontAlgn="base"/>
            <a:r>
              <a:rPr lang="pt-BR" dirty="0"/>
              <a:t>Identificar as deficiências de controle, reportando-as em tempo hábil à Diretoria Executiva;</a:t>
            </a:r>
          </a:p>
          <a:p>
            <a:pPr fontAlgn="base"/>
            <a:r>
              <a:rPr lang="pt-BR" dirty="0"/>
              <a:t>Distribuir, entre os seus membros, tarefas de forma a realizar o acompanhamento eficiente dos planos de benefícios;</a:t>
            </a:r>
          </a:p>
          <a:p>
            <a:pPr fontAlgn="base"/>
            <a:r>
              <a:rPr lang="pt-BR" dirty="0"/>
              <a:t>Estabelecer rotinas sobre o fluxo de informações entre os vários níveis de gestão da </a:t>
            </a:r>
            <a:r>
              <a:rPr lang="pt-BR" dirty="0" err="1"/>
              <a:t>Prevcom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49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MEMBROS DO COMITÊ GESTOR DA PREVCOM MS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pt-BR" dirty="0" smtClean="0"/>
          </a:p>
          <a:p>
            <a:pPr algn="just" fontAlgn="base"/>
            <a:r>
              <a:rPr lang="pt-BR" dirty="0" smtClean="0"/>
              <a:t>AGÊNCIA </a:t>
            </a:r>
            <a:r>
              <a:rPr lang="pt-BR" dirty="0"/>
              <a:t>DE PREVIDÊNCIA SOCIAL: RENATA RAULE MACHADO (PRESIDENTE)</a:t>
            </a:r>
          </a:p>
          <a:p>
            <a:pPr algn="just" fontAlgn="base"/>
            <a:r>
              <a:rPr lang="pt-BR" dirty="0" smtClean="0"/>
              <a:t>GOVERNADORIA:</a:t>
            </a:r>
            <a:r>
              <a:rPr lang="pt-BR" dirty="0"/>
              <a:t> ANDREA CAMPAGNA MARTINS SILVEIRA</a:t>
            </a:r>
          </a:p>
          <a:p>
            <a:pPr algn="just" fontAlgn="base"/>
            <a:r>
              <a:rPr lang="pt-BR" dirty="0"/>
              <a:t>SECRETARIA DE ESTADO DA FAZENDA: GUSTAVO HENRI COUTO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5657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1085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Gotham Black</vt:lpstr>
      <vt:lpstr>Gotham Book</vt:lpstr>
      <vt:lpstr>Tema do Office</vt:lpstr>
      <vt:lpstr>PREVIDÊNCIA COMPLEMENTAR DOS SERVIDORES PÚBLICOS ESTADUAIS DE MATO GROSSO DO SUL </vt:lpstr>
      <vt:lpstr>Emenda 103/19 – Alterações no art.  40 da CF Torna obrigatória a implantação da Previdência Complementar </vt:lpstr>
      <vt:lpstr>EM RESUMO:</vt:lpstr>
      <vt:lpstr>Apresentação do PowerPoint</vt:lpstr>
      <vt:lpstr>Apresentação do PowerPoint</vt:lpstr>
      <vt:lpstr>Apresentação do PowerPoint</vt:lpstr>
      <vt:lpstr>Apresentação do PowerPoint</vt:lpstr>
      <vt:lpstr>COMITÊ GESTOR</vt:lpstr>
      <vt:lpstr>MEMBROS DO COMITÊ GESTOR DA PREVCOM MS</vt:lpstr>
      <vt:lpstr>INSCRIÇÃO AUTOMÁTICA</vt:lpstr>
      <vt:lpstr>DA LICENÇA SEM REMUNERAÇÃO</vt:lpstr>
      <vt:lpstr>O QUE É AUTOPATROCÍNIO?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Agostinho Pereira Giacomelli</cp:lastModifiedBy>
  <cp:revision>10</cp:revision>
  <dcterms:created xsi:type="dcterms:W3CDTF">2022-03-25T20:33:09Z</dcterms:created>
  <dcterms:modified xsi:type="dcterms:W3CDTF">2022-03-31T11:45:29Z</dcterms:modified>
</cp:coreProperties>
</file>