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1" r:id="rId4"/>
    <p:sldId id="258" r:id="rId5"/>
    <p:sldId id="259" r:id="rId6"/>
    <p:sldId id="269" r:id="rId7"/>
    <p:sldId id="261" r:id="rId8"/>
    <p:sldId id="262" r:id="rId9"/>
    <p:sldId id="273" r:id="rId10"/>
    <p:sldId id="263" r:id="rId11"/>
    <p:sldId id="265" r:id="rId12"/>
    <p:sldId id="260" r:id="rId13"/>
    <p:sldId id="270" r:id="rId14"/>
    <p:sldId id="268" r:id="rId15"/>
    <p:sldId id="266" r:id="rId16"/>
    <p:sldId id="267" r:id="rId17"/>
    <p:sldId id="274" r:id="rId18"/>
    <p:sldId id="275" r:id="rId1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m 1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279085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58538" y="3469413"/>
            <a:ext cx="9144000" cy="1728018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49829" y="5384666"/>
            <a:ext cx="9144000" cy="752700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dirty="0" smtClean="0"/>
              <a:t>Clique para editar o estilo do subtítulo Mestre</a:t>
            </a:r>
            <a:endParaRPr lang="pt-BR" dirty="0"/>
          </a:p>
        </p:txBody>
      </p:sp>
      <p:pic>
        <p:nvPicPr>
          <p:cNvPr id="11" name="Imagem 10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432632" y="6416002"/>
            <a:ext cx="4107536" cy="441998"/>
          </a:xfrm>
          <a:prstGeom prst="rect">
            <a:avLst/>
          </a:prstGeom>
        </p:spPr>
      </p:pic>
      <p:pic>
        <p:nvPicPr>
          <p:cNvPr id="15" name="Imagem 14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907110" y="2748779"/>
            <a:ext cx="4371975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4314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513931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46314" y="1570534"/>
            <a:ext cx="10515600" cy="1015911"/>
          </a:xfrm>
        </p:spPr>
        <p:txBody>
          <a:bodyPr/>
          <a:lstStyle/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2586445"/>
            <a:ext cx="10515600" cy="4271555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63241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"/>
            <a:ext cx="12192000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pic>
        <p:nvPicPr>
          <p:cNvPr id="10" name="Imagem 9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975475" y="2624025"/>
            <a:ext cx="4371975" cy="457200"/>
          </a:xfrm>
          <a:prstGeom prst="rect">
            <a:avLst/>
          </a:prstGeom>
        </p:spPr>
      </p:pic>
      <p:pic>
        <p:nvPicPr>
          <p:cNvPr id="11" name="Imagem 10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8082940" y="6412953"/>
            <a:ext cx="4109060" cy="445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087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513931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365386"/>
            <a:ext cx="10515600" cy="1325563"/>
          </a:xfrm>
        </p:spPr>
        <p:txBody>
          <a:bodyPr/>
          <a:lstStyle/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2690949"/>
            <a:ext cx="5181600" cy="3486014"/>
          </a:xfrm>
        </p:spPr>
        <p:txBody>
          <a:bodyPr/>
          <a:lstStyle/>
          <a:p>
            <a:pPr lvl="0"/>
            <a:r>
              <a:rPr lang="pt-BR" dirty="0" smtClean="0"/>
              <a:t>Editar estilos de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2690949"/>
            <a:ext cx="5181600" cy="3486014"/>
          </a:xfrm>
        </p:spPr>
        <p:txBody>
          <a:bodyPr/>
          <a:lstStyle/>
          <a:p>
            <a:pPr lvl="0"/>
            <a:r>
              <a:rPr lang="pt-BR" dirty="0" smtClean="0"/>
              <a:t>Editar estilos de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5AAB9BB-F3C9-4A97-A3CE-029F97ACBCB5}" type="datetimeFigureOut">
              <a:rPr lang="pt-BR" smtClean="0"/>
              <a:t>01/04/2022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1EFC199-7790-418C-9859-F4F05D4300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1332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m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514476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1244691"/>
            <a:ext cx="10515600" cy="1325563"/>
          </a:xfrm>
        </p:spPr>
        <p:txBody>
          <a:bodyPr/>
          <a:lstStyle/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2145711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969623"/>
            <a:ext cx="5157787" cy="3220040"/>
          </a:xfrm>
        </p:spPr>
        <p:txBody>
          <a:bodyPr/>
          <a:lstStyle/>
          <a:p>
            <a:pPr lvl="0"/>
            <a:r>
              <a:rPr lang="pt-BR" dirty="0" smtClean="0"/>
              <a:t>Editar estilos de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2145711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dirty="0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969623"/>
            <a:ext cx="5183188" cy="3220040"/>
          </a:xfrm>
        </p:spPr>
        <p:txBody>
          <a:bodyPr/>
          <a:lstStyle/>
          <a:p>
            <a:pPr lvl="0"/>
            <a:r>
              <a:rPr lang="pt-BR" dirty="0" smtClean="0"/>
              <a:t>Editar estilos de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5AAB9BB-F3C9-4A97-A3CE-029F97ACBCB5}" type="datetimeFigureOut">
              <a:rPr lang="pt-BR" smtClean="0"/>
              <a:t>01/04/2022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1EFC199-7790-418C-9859-F4F05D4300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06738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513931"/>
          </a:xfrm>
          <a:prstGeom prst="rect">
            <a:avLst/>
          </a:prstGeom>
        </p:spPr>
      </p:pic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129086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2595153"/>
            <a:ext cx="10515600" cy="35818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pic>
        <p:nvPicPr>
          <p:cNvPr id="8" name="Imagem 7"/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8082940" y="6412953"/>
            <a:ext cx="4109060" cy="445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5702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602378" y="2997066"/>
            <a:ext cx="9144000" cy="2387600"/>
          </a:xfrm>
        </p:spPr>
        <p:txBody>
          <a:bodyPr>
            <a:normAutofit/>
          </a:bodyPr>
          <a:lstStyle/>
          <a:p>
            <a:r>
              <a:rPr lang="pt-BR" dirty="0"/>
              <a:t>NOVAS REGRAS DE </a:t>
            </a:r>
            <a:r>
              <a:rPr lang="pt-BR" dirty="0" smtClean="0"/>
              <a:t>APOSENTADORIAS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602378" y="5454334"/>
            <a:ext cx="9144000" cy="752700"/>
          </a:xfrm>
        </p:spPr>
        <p:txBody>
          <a:bodyPr>
            <a:normAutofit fontScale="85000" lnSpcReduction="20000"/>
          </a:bodyPr>
          <a:lstStyle/>
          <a:p>
            <a:r>
              <a:rPr lang="pt-BR" dirty="0"/>
              <a:t>Atualizado com Emenda Constitucional Federal n. 103/2019</a:t>
            </a:r>
            <a:br>
              <a:rPr lang="pt-BR" dirty="0"/>
            </a:br>
            <a:r>
              <a:rPr lang="pt-BR" dirty="0"/>
              <a:t>Emenda Constitucional Estadual n. </a:t>
            </a:r>
            <a:r>
              <a:rPr lang="pt-BR" dirty="0" smtClean="0"/>
              <a:t>82/2019</a:t>
            </a:r>
            <a:r>
              <a:rPr lang="pt-BR" dirty="0"/>
              <a:t/>
            </a:r>
            <a:br>
              <a:rPr lang="pt-BR" dirty="0"/>
            </a:br>
            <a:r>
              <a:rPr lang="pt-BR" dirty="0"/>
              <a:t>Lei Complementar n. 274/2020</a:t>
            </a:r>
          </a:p>
        </p:txBody>
      </p:sp>
    </p:spTree>
    <p:extLst>
      <p:ext uri="{BB962C8B-B14F-4D97-AF65-F5344CB8AC3E}">
        <p14:creationId xmlns:p14="http://schemas.microsoft.com/office/powerpoint/2010/main" val="920170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46314" y="1570534"/>
            <a:ext cx="10907486" cy="1015911"/>
          </a:xfrm>
        </p:spPr>
        <p:txBody>
          <a:bodyPr>
            <a:noAutofit/>
          </a:bodyPr>
          <a:lstStyle/>
          <a:p>
            <a:r>
              <a:rPr lang="pt-BR" b="1" dirty="0"/>
              <a:t>Aposentadoria voluntária – Art. 11 da Lei n. 274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pt-BR" sz="1600" dirty="0" smtClean="0"/>
          </a:p>
          <a:p>
            <a:pPr marL="0" indent="0" algn="ctr">
              <a:buNone/>
            </a:pPr>
            <a:r>
              <a:rPr lang="pt-BR" sz="3600" dirty="0" smtClean="0"/>
              <a:t>Cálculo</a:t>
            </a:r>
            <a:endParaRPr lang="pt-BR" sz="3600" dirty="0"/>
          </a:p>
          <a:p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7247065"/>
              </p:ext>
            </p:extLst>
          </p:nvPr>
        </p:nvGraphicFramePr>
        <p:xfrm>
          <a:off x="1938480" y="3660293"/>
          <a:ext cx="8587510" cy="23146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93755"/>
                <a:gridCol w="4293755"/>
              </a:tblGrid>
              <a:tr h="684902"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/>
                        <a:t>Paridade</a:t>
                      </a:r>
                      <a:endParaRPr lang="pt-B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/>
                        <a:t>Média aritmética</a:t>
                      </a:r>
                      <a:endParaRPr lang="pt-BR" sz="2800" dirty="0"/>
                    </a:p>
                  </a:txBody>
                  <a:tcPr/>
                </a:tc>
              </a:tr>
              <a:tr h="684902"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/>
                        <a:t>Ingresso até 31/12/2003</a:t>
                      </a:r>
                      <a:endParaRPr lang="pt-B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/>
                        <a:t>Ingresso até 18/03/2020</a:t>
                      </a:r>
                      <a:endParaRPr lang="pt-BR" sz="2800" dirty="0"/>
                    </a:p>
                  </a:txBody>
                  <a:tcPr/>
                </a:tc>
              </a:tr>
              <a:tr h="68490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800" dirty="0" smtClean="0"/>
                        <a:t>Artigo 11, parágrafo 2º, inciso 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800" dirty="0" smtClean="0"/>
                        <a:t>Artigo 11, parágrafo 2º, inciso II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0734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6705" y="1726397"/>
            <a:ext cx="10907486" cy="1015911"/>
          </a:xfrm>
        </p:spPr>
        <p:txBody>
          <a:bodyPr>
            <a:noAutofit/>
          </a:bodyPr>
          <a:lstStyle/>
          <a:p>
            <a:r>
              <a:rPr lang="pt-BR" b="1" dirty="0"/>
              <a:t>Aposentadoria voluntária – Art. </a:t>
            </a:r>
            <a:r>
              <a:rPr lang="pt-BR" b="1" dirty="0" smtClean="0"/>
              <a:t>41-A </a:t>
            </a:r>
            <a:r>
              <a:rPr lang="pt-BR" b="1" dirty="0"/>
              <a:t>da Lei n. </a:t>
            </a:r>
            <a:r>
              <a:rPr lang="pt-BR" b="1" dirty="0" smtClean="0"/>
              <a:t>3.150, com redação dada pela Lei n. 274/2020</a:t>
            </a:r>
            <a:endParaRPr lang="pt-BR" b="1" dirty="0"/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6270316"/>
              </p:ext>
            </p:extLst>
          </p:nvPr>
        </p:nvGraphicFramePr>
        <p:xfrm>
          <a:off x="739083" y="3048187"/>
          <a:ext cx="6752761" cy="34236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78190"/>
                <a:gridCol w="2123120"/>
                <a:gridCol w="2251451"/>
              </a:tblGrid>
              <a:tr h="110090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REQUISITOS MÍNIMOS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0430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IDADE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 smtClean="0">
                          <a:effectLst/>
                        </a:rPr>
                        <a:t>62 </a:t>
                      </a:r>
                      <a:r>
                        <a:rPr lang="pt-BR" sz="2400" dirty="0">
                          <a:effectLst/>
                        </a:rPr>
                        <a:t>ANOS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 smtClean="0">
                          <a:effectLst/>
                        </a:rPr>
                        <a:t>65 </a:t>
                      </a:r>
                      <a:r>
                        <a:rPr lang="pt-BR" sz="2400" dirty="0">
                          <a:effectLst/>
                        </a:rPr>
                        <a:t>ANOS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0273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 smtClean="0">
                          <a:effectLst/>
                        </a:rPr>
                        <a:t>CONTRIBUIÇÃO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25 ANOS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 smtClean="0">
                          <a:effectLst/>
                        </a:rPr>
                        <a:t>25 </a:t>
                      </a:r>
                      <a:r>
                        <a:rPr lang="pt-BR" sz="2400" dirty="0">
                          <a:effectLst/>
                        </a:rPr>
                        <a:t>ANOS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324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SERVIÇO PÚBLICO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12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 smtClean="0">
                          <a:effectLst/>
                        </a:rPr>
                        <a:t>10 </a:t>
                      </a:r>
                      <a:r>
                        <a:rPr lang="pt-BR" sz="2400" dirty="0">
                          <a:effectLst/>
                        </a:rPr>
                        <a:t>ANOS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12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 smtClean="0">
                          <a:effectLst/>
                        </a:rPr>
                        <a:t>10 </a:t>
                      </a:r>
                      <a:r>
                        <a:rPr lang="pt-BR" sz="2400" dirty="0">
                          <a:effectLst/>
                        </a:rPr>
                        <a:t>ANOS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8319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CARGO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5 ANOS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5 ANOS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Retângulo de cantos arredondados 6"/>
          <p:cNvSpPr/>
          <p:nvPr/>
        </p:nvSpPr>
        <p:spPr>
          <a:xfrm>
            <a:off x="8303049" y="3083470"/>
            <a:ext cx="1994337" cy="75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/>
              <a:t>Ingresso </a:t>
            </a:r>
            <a:r>
              <a:rPr lang="pt-BR" b="1" dirty="0" smtClean="0"/>
              <a:t>em qualquer data</a:t>
            </a:r>
            <a:endParaRPr lang="pt-BR" b="1" dirty="0"/>
          </a:p>
        </p:txBody>
      </p:sp>
      <p:sp>
        <p:nvSpPr>
          <p:cNvPr id="8" name="Retângulo de cantos arredondados 7"/>
          <p:cNvSpPr/>
          <p:nvPr/>
        </p:nvSpPr>
        <p:spPr>
          <a:xfrm>
            <a:off x="8303049" y="4076692"/>
            <a:ext cx="1994337" cy="83127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/>
              <a:t>Média aritmética</a:t>
            </a:r>
          </a:p>
          <a:p>
            <a:pPr algn="ctr"/>
            <a:r>
              <a:rPr lang="pt-BR" b="1" dirty="0" smtClean="0"/>
              <a:t>Regra nova</a:t>
            </a:r>
            <a:endParaRPr lang="pt-BR" b="1" dirty="0"/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9202" y="3083470"/>
            <a:ext cx="905432" cy="991154"/>
          </a:xfrm>
          <a:prstGeom prst="rect">
            <a:avLst/>
          </a:prstGeom>
        </p:spPr>
      </p:pic>
      <p:pic>
        <p:nvPicPr>
          <p:cNvPr id="10" name="Imagem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64728" y="3093549"/>
            <a:ext cx="833438" cy="981075"/>
          </a:xfrm>
          <a:prstGeom prst="rect">
            <a:avLst/>
          </a:prstGeom>
        </p:spPr>
      </p:pic>
      <p:sp>
        <p:nvSpPr>
          <p:cNvPr id="11" name="Retângulo de cantos arredondados 10"/>
          <p:cNvSpPr/>
          <p:nvPr/>
        </p:nvSpPr>
        <p:spPr>
          <a:xfrm>
            <a:off x="8303048" y="5145484"/>
            <a:ext cx="1994337" cy="83127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/>
              <a:t>Integral aos 40 anos de contribuição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4132573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2919845"/>
            <a:ext cx="10515600" cy="39381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3200" dirty="0" smtClean="0"/>
              <a:t>Aplicável ao artigo 41-A da Lei n. 3.150 e 6º da Lei C. n. 274</a:t>
            </a:r>
          </a:p>
          <a:p>
            <a:pPr marL="0" indent="0">
              <a:buNone/>
            </a:pPr>
            <a:endParaRPr lang="pt-BR" sz="3200" dirty="0" smtClean="0"/>
          </a:p>
          <a:p>
            <a:r>
              <a:rPr lang="pt-BR" sz="3200" dirty="0" smtClean="0"/>
              <a:t>Média aritmética de 100% das contribuições desde </a:t>
            </a:r>
            <a:r>
              <a:rPr lang="pt-BR" sz="3200" dirty="0" err="1" smtClean="0"/>
              <a:t>jul</a:t>
            </a:r>
            <a:r>
              <a:rPr lang="pt-BR" sz="3200" dirty="0" smtClean="0"/>
              <a:t>/94</a:t>
            </a:r>
          </a:p>
          <a:p>
            <a:r>
              <a:rPr lang="pt-BR" sz="3200" dirty="0" smtClean="0"/>
              <a:t>60% + 2% a cada ano de contribuição que exceder 20 anos</a:t>
            </a:r>
          </a:p>
          <a:p>
            <a:r>
              <a:rPr lang="pt-BR" sz="3200" dirty="0" smtClean="0"/>
              <a:t>Integral aos 40 anos de contribuição para ambos os sexos</a:t>
            </a:r>
            <a:endParaRPr lang="pt-BR" sz="3200" dirty="0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46314" y="1570534"/>
            <a:ext cx="10907486" cy="1015911"/>
          </a:xfrm>
        </p:spPr>
        <p:txBody>
          <a:bodyPr>
            <a:noAutofit/>
          </a:bodyPr>
          <a:lstStyle/>
          <a:p>
            <a:pPr algn="ctr"/>
            <a:r>
              <a:rPr lang="pt-BR" b="1" dirty="0" smtClean="0"/>
              <a:t>Média aritmética – Nova regra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2759096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2919845"/>
            <a:ext cx="10515600" cy="393815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3200" dirty="0" smtClean="0"/>
              <a:t>Aplicável ao artigo 11 da Lei C. n. 274</a:t>
            </a:r>
          </a:p>
          <a:p>
            <a:pPr marL="0" indent="0">
              <a:buNone/>
            </a:pPr>
            <a:endParaRPr lang="pt-BR" sz="3200" dirty="0" smtClean="0"/>
          </a:p>
          <a:p>
            <a:r>
              <a:rPr lang="pt-BR" sz="3200" dirty="0" smtClean="0"/>
              <a:t>Média aritmética de 100% das contribuições desde </a:t>
            </a:r>
            <a:r>
              <a:rPr lang="pt-BR" sz="3200" dirty="0" err="1" smtClean="0"/>
              <a:t>jul</a:t>
            </a:r>
            <a:r>
              <a:rPr lang="pt-BR" sz="3200" dirty="0" smtClean="0"/>
              <a:t>/94</a:t>
            </a:r>
          </a:p>
          <a:p>
            <a:r>
              <a:rPr lang="pt-BR" sz="3200" dirty="0" smtClean="0"/>
              <a:t>Integral para mulheres aos 30 anos de contribuição</a:t>
            </a:r>
          </a:p>
          <a:p>
            <a:r>
              <a:rPr lang="pt-BR" sz="3200" dirty="0"/>
              <a:t>Integral para </a:t>
            </a:r>
            <a:r>
              <a:rPr lang="pt-BR" sz="3200" dirty="0" smtClean="0"/>
              <a:t>homens </a:t>
            </a:r>
            <a:r>
              <a:rPr lang="pt-BR" sz="3200" dirty="0"/>
              <a:t>aos </a:t>
            </a:r>
            <a:r>
              <a:rPr lang="pt-BR" sz="3200" dirty="0" smtClean="0"/>
              <a:t>35 </a:t>
            </a:r>
            <a:r>
              <a:rPr lang="pt-BR" sz="3200" dirty="0"/>
              <a:t>anos de contribuição</a:t>
            </a:r>
          </a:p>
          <a:p>
            <a:endParaRPr lang="pt-BR" sz="3200" dirty="0" smtClean="0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46314" y="1570534"/>
            <a:ext cx="10907486" cy="1015911"/>
          </a:xfrm>
        </p:spPr>
        <p:txBody>
          <a:bodyPr>
            <a:noAutofit/>
          </a:bodyPr>
          <a:lstStyle/>
          <a:p>
            <a:pPr algn="ctr"/>
            <a:r>
              <a:rPr lang="pt-BR" b="1" dirty="0" smtClean="0"/>
              <a:t>Média aritmética – Nova regra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1672068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2297431"/>
            <a:ext cx="10515600" cy="4560570"/>
          </a:xfrm>
        </p:spPr>
        <p:txBody>
          <a:bodyPr/>
          <a:lstStyle/>
          <a:p>
            <a:r>
              <a:rPr lang="pt-BR" dirty="0" smtClean="0"/>
              <a:t>Na regra antiga, o sistema desconsiderava 20% das contribuições mais baixas antes de fazer a média, para benefício do segurado</a:t>
            </a:r>
          </a:p>
          <a:p>
            <a:r>
              <a:rPr lang="pt-BR" dirty="0" smtClean="0"/>
              <a:t>São 26 </a:t>
            </a:r>
            <a:r>
              <a:rPr lang="pt-BR" dirty="0"/>
              <a:t>anos de histórico salarial de 1994 até </a:t>
            </a:r>
            <a:r>
              <a:rPr lang="pt-BR" dirty="0" smtClean="0"/>
              <a:t>2020, dessa forma, pouco mais de 5 anos dos salários mais baixos eram excluídos </a:t>
            </a:r>
          </a:p>
          <a:p>
            <a:r>
              <a:rPr lang="pt-BR" dirty="0" smtClean="0"/>
              <a:t>Na regra atual, todos os meses desde </a:t>
            </a:r>
            <a:r>
              <a:rPr lang="pt-BR" dirty="0" err="1" smtClean="0"/>
              <a:t>jul</a:t>
            </a:r>
            <a:r>
              <a:rPr lang="pt-BR" dirty="0" smtClean="0"/>
              <a:t>/94 serão considerados</a:t>
            </a:r>
          </a:p>
          <a:p>
            <a:r>
              <a:rPr lang="pt-BR" dirty="0" smtClean="0"/>
              <a:t>No entanto,  existe a possibilidade de excluir a quantidade de meses excedentes, escolhendo para tanto, os menores salários</a:t>
            </a:r>
          </a:p>
          <a:p>
            <a:r>
              <a:rPr lang="pt-BR" dirty="0" smtClean="0"/>
              <a:t>Portanto, a partir de 6 anos excedentes, a modalidade da média nova, do artigo 11, se mostra mais benéfica do que a média do art. 41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073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46314" y="1570534"/>
            <a:ext cx="10907486" cy="1015911"/>
          </a:xfrm>
        </p:spPr>
        <p:txBody>
          <a:bodyPr>
            <a:noAutofit/>
          </a:bodyPr>
          <a:lstStyle/>
          <a:p>
            <a:r>
              <a:rPr lang="pt-BR" b="1" dirty="0" smtClean="0"/>
              <a:t>Incapacidade Definitiva – Art. 35 da Lei n. 3.150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Benefício calculado pela média aritmética da nova regra</a:t>
            </a:r>
          </a:p>
          <a:p>
            <a:r>
              <a:rPr lang="pt-BR" dirty="0" smtClean="0"/>
              <a:t>Será 100% da média somente quando for decorrente de doença profissional ou doença do trabalho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 algn="ctr">
              <a:buNone/>
            </a:pPr>
            <a:r>
              <a:rPr lang="pt-BR" b="1" dirty="0" smtClean="0"/>
              <a:t>Direito adquirido – Art. 56, §2º, da Orientação Normativa n. 2/2009</a:t>
            </a:r>
          </a:p>
          <a:p>
            <a:pPr marL="0" indent="0" algn="ctr">
              <a:buNone/>
            </a:pPr>
            <a:endParaRPr lang="pt-BR" b="1" dirty="0" smtClean="0"/>
          </a:p>
          <a:p>
            <a:r>
              <a:rPr lang="pt-BR" dirty="0" smtClean="0"/>
              <a:t>A </a:t>
            </a:r>
            <a:r>
              <a:rPr lang="pt-BR" dirty="0"/>
              <a:t>aposentadoria por invalidez será concedida com base na legislação vigente na </a:t>
            </a:r>
            <a:r>
              <a:rPr lang="pt-BR" u="sng" dirty="0"/>
              <a:t>data em que laudo médico-pericial definir como início da incapacidade total e definitiva para o trabalho</a:t>
            </a:r>
            <a:r>
              <a:rPr lang="pt-BR" dirty="0"/>
              <a:t>. 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1048840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smtClean="0"/>
              <a:t>Compulsória – Art. 40 da Lei n. 3.150/05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2423161"/>
            <a:ext cx="10515600" cy="4434840"/>
          </a:xfrm>
        </p:spPr>
        <p:txBody>
          <a:bodyPr>
            <a:normAutofit lnSpcReduction="10000"/>
          </a:bodyPr>
          <a:lstStyle/>
          <a:p>
            <a:r>
              <a:rPr lang="pt-BR" dirty="0" smtClean="0"/>
              <a:t>Requisito único: 75 anos de idade</a:t>
            </a:r>
          </a:p>
          <a:p>
            <a:endParaRPr lang="pt-BR" dirty="0" smtClean="0"/>
          </a:p>
          <a:p>
            <a:pPr marL="0" indent="0" algn="ctr">
              <a:buNone/>
            </a:pPr>
            <a:r>
              <a:rPr lang="pt-BR" b="1" dirty="0" smtClean="0"/>
              <a:t>FORMA DE CÁLCULO</a:t>
            </a:r>
          </a:p>
          <a:p>
            <a:r>
              <a:rPr lang="pt-BR" dirty="0" smtClean="0"/>
              <a:t>1º passo – Calcula-se a média aritmética</a:t>
            </a:r>
            <a:endParaRPr lang="pt-BR" dirty="0"/>
          </a:p>
          <a:p>
            <a:r>
              <a:rPr lang="pt-BR" dirty="0" smtClean="0"/>
              <a:t>2º passo – Calcula-se 60% da média, acrescido de 2% a cada ano que exceder 20 anos</a:t>
            </a:r>
          </a:p>
          <a:p>
            <a:r>
              <a:rPr lang="pt-BR" dirty="0" smtClean="0"/>
              <a:t>3º passo – Divide-se o tempo de contribuição por 20 anos, limitado a um inteiro</a:t>
            </a:r>
          </a:p>
          <a:p>
            <a:r>
              <a:rPr lang="pt-BR" dirty="0" smtClean="0"/>
              <a:t>4º passo – Multiplica-se o valor encontrado no 3º passo pelo valor encontrado no 2º passo</a:t>
            </a:r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08064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46314" y="1570534"/>
            <a:ext cx="11612336" cy="1015911"/>
          </a:xfrm>
        </p:spPr>
        <p:txBody>
          <a:bodyPr>
            <a:noAutofit/>
          </a:bodyPr>
          <a:lstStyle/>
          <a:p>
            <a:pPr algn="ctr"/>
            <a:r>
              <a:rPr lang="pt-BR" b="1" dirty="0" smtClean="0"/>
              <a:t>APLICAÇÃO DE FAIXAS – Art. 49-A da Lei n. 3.150/05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2423161"/>
            <a:ext cx="10515600" cy="4434840"/>
          </a:xfrm>
        </p:spPr>
        <p:txBody>
          <a:bodyPr>
            <a:normAutofit/>
          </a:bodyPr>
          <a:lstStyle/>
          <a:p>
            <a:r>
              <a:rPr lang="pt-BR" dirty="0" smtClean="0"/>
              <a:t>Haverá aplicação de faixas quando houver acúmulo dos seguintes benefícios:</a:t>
            </a:r>
          </a:p>
          <a:p>
            <a:r>
              <a:rPr lang="pt-BR" dirty="0" smtClean="0"/>
              <a:t>Pensão de cônjuge com pensão/pensão decorrentes de militares</a:t>
            </a:r>
          </a:p>
          <a:p>
            <a:r>
              <a:rPr lang="pt-BR" dirty="0" smtClean="0"/>
              <a:t>Pensão de cônjuge com aposentadoria no RGPS/RPPS/inatividade de militares</a:t>
            </a:r>
          </a:p>
          <a:p>
            <a:r>
              <a:rPr lang="pt-BR" dirty="0" smtClean="0"/>
              <a:t>Pensão de militares com aposentadoria no RGPS/RPPS</a:t>
            </a:r>
          </a:p>
          <a:p>
            <a:pPr algn="just"/>
            <a:r>
              <a:rPr lang="pt-BR" i="1" dirty="0" smtClean="0"/>
              <a:t>§ 4º As restrições previstas neste artigo não serão aplicadas se o direito aos benefícios houver sido adquirido antes da data de entrada em vigor desta Lei.”</a:t>
            </a:r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79753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46314" y="1570534"/>
            <a:ext cx="11612336" cy="1015911"/>
          </a:xfrm>
        </p:spPr>
        <p:txBody>
          <a:bodyPr>
            <a:noAutofit/>
          </a:bodyPr>
          <a:lstStyle/>
          <a:p>
            <a:pPr algn="ctr"/>
            <a:r>
              <a:rPr lang="pt-BR" b="1" dirty="0" smtClean="0"/>
              <a:t>APLICAÇÃO DE FAIXAS – Art. 49-A da Lei n. 3.150/05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2423161"/>
            <a:ext cx="10515600" cy="4434840"/>
          </a:xfrm>
        </p:spPr>
        <p:txBody>
          <a:bodyPr>
            <a:normAutofit fontScale="92500" lnSpcReduction="10000"/>
          </a:bodyPr>
          <a:lstStyle/>
          <a:p>
            <a:r>
              <a:rPr lang="pt-BR" i="1" dirty="0"/>
              <a:t>I - 100% (cem por cento) do valor igual ou inferior a 1 (um) salário-mínimo;</a:t>
            </a:r>
            <a:r>
              <a:rPr lang="pt-BR" dirty="0"/>
              <a:t/>
            </a:r>
            <a:br>
              <a:rPr lang="pt-BR" dirty="0"/>
            </a:br>
            <a:r>
              <a:rPr lang="pt-BR" dirty="0"/>
              <a:t/>
            </a:r>
            <a:br>
              <a:rPr lang="pt-BR" dirty="0"/>
            </a:br>
            <a:r>
              <a:rPr lang="pt-BR" i="1" dirty="0"/>
              <a:t>II - 60% (sessenta por cento) do valor que exceder 1 (um) salário-mínimo, até o limite de 2 (dois) salários-mínimos;</a:t>
            </a:r>
            <a:r>
              <a:rPr lang="pt-BR" dirty="0"/>
              <a:t/>
            </a:r>
            <a:br>
              <a:rPr lang="pt-BR" dirty="0"/>
            </a:br>
            <a:r>
              <a:rPr lang="pt-BR" dirty="0"/>
              <a:t/>
            </a:r>
            <a:br>
              <a:rPr lang="pt-BR" dirty="0"/>
            </a:br>
            <a:r>
              <a:rPr lang="pt-BR" i="1" dirty="0"/>
              <a:t>III - 40% (quarenta por cento) do valor que exceder 2 (dois) salários-mínimos, até o limite de 3 (três) salários-mínimos;</a:t>
            </a:r>
            <a:r>
              <a:rPr lang="pt-BR" dirty="0"/>
              <a:t/>
            </a:r>
            <a:br>
              <a:rPr lang="pt-BR" dirty="0"/>
            </a:br>
            <a:r>
              <a:rPr lang="pt-BR" dirty="0"/>
              <a:t/>
            </a:r>
            <a:br>
              <a:rPr lang="pt-BR" dirty="0"/>
            </a:br>
            <a:r>
              <a:rPr lang="pt-BR" i="1" dirty="0"/>
              <a:t>IV - 20% (vinte por cento) do valor que exceder 3 (três) salários-mínimos, até o limite de 4 (quatro) salários-mínimos; e</a:t>
            </a:r>
            <a:r>
              <a:rPr lang="pt-BR" dirty="0"/>
              <a:t/>
            </a:r>
            <a:br>
              <a:rPr lang="pt-BR" dirty="0"/>
            </a:br>
            <a:r>
              <a:rPr lang="pt-BR" dirty="0"/>
              <a:t/>
            </a:r>
            <a:br>
              <a:rPr lang="pt-BR" dirty="0"/>
            </a:br>
            <a:r>
              <a:rPr lang="pt-BR" i="1" dirty="0"/>
              <a:t>V - 10% (dez por cento) do valor que exceder 4 (quatro) salários-mínimos.</a:t>
            </a:r>
            <a:r>
              <a:rPr lang="pt-BR" dirty="0"/>
              <a:t/>
            </a:r>
            <a:br>
              <a:rPr lang="pt-BR" dirty="0"/>
            </a:br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59161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smtClean="0"/>
              <a:t>Vigências</a:t>
            </a:r>
            <a:endParaRPr lang="pt-BR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5956699"/>
              </p:ext>
            </p:extLst>
          </p:nvPr>
        </p:nvGraphicFramePr>
        <p:xfrm>
          <a:off x="1565910" y="2586445"/>
          <a:ext cx="9018270" cy="37843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09135"/>
                <a:gridCol w="4509135"/>
              </a:tblGrid>
              <a:tr h="596567"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/>
                        <a:t>Dispositivo</a:t>
                      </a:r>
                      <a:r>
                        <a:rPr lang="pt-BR" sz="2800" baseline="0" dirty="0" smtClean="0"/>
                        <a:t> legal</a:t>
                      </a:r>
                      <a:endParaRPr lang="pt-B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/>
                        <a:t>Vigência</a:t>
                      </a:r>
                      <a:endParaRPr lang="pt-BR" sz="2800" dirty="0"/>
                    </a:p>
                  </a:txBody>
                  <a:tcPr/>
                </a:tc>
              </a:tr>
              <a:tr h="106259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800" dirty="0" smtClean="0"/>
                        <a:t>Emenda Constitucional Federal n. 103/2019</a:t>
                      </a:r>
                      <a:endParaRPr lang="pt-B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 smtClean="0"/>
                    </a:p>
                    <a:p>
                      <a:pPr algn="ctr"/>
                      <a:r>
                        <a:rPr lang="pt-BR" sz="2800" dirty="0" smtClean="0"/>
                        <a:t>13/11/2019</a:t>
                      </a:r>
                      <a:endParaRPr lang="pt-BR" sz="2800" dirty="0"/>
                    </a:p>
                  </a:txBody>
                  <a:tcPr/>
                </a:tc>
              </a:tr>
              <a:tr h="1062592"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/>
                        <a:t>Emenda Constitucional Estadual n. </a:t>
                      </a:r>
                      <a:r>
                        <a:rPr lang="pt-BR" sz="2800" dirty="0" smtClean="0"/>
                        <a:t>82/2019</a:t>
                      </a:r>
                      <a:endParaRPr lang="pt-B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 smtClean="0"/>
                    </a:p>
                    <a:p>
                      <a:pPr algn="ctr"/>
                      <a:r>
                        <a:rPr lang="pt-BR" sz="2800" dirty="0" smtClean="0"/>
                        <a:t>19/03/2020</a:t>
                      </a:r>
                      <a:endParaRPr lang="pt-BR" sz="2800" dirty="0"/>
                    </a:p>
                  </a:txBody>
                  <a:tcPr/>
                </a:tc>
              </a:tr>
              <a:tr h="106259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800" dirty="0" smtClean="0"/>
                        <a:t>Lei Complementar n. 274/2020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 smtClean="0"/>
                    </a:p>
                    <a:p>
                      <a:pPr algn="ctr"/>
                      <a:r>
                        <a:rPr lang="pt-BR" sz="2800" dirty="0" smtClean="0"/>
                        <a:t>22/05/2020</a:t>
                      </a:r>
                      <a:endParaRPr lang="pt-BR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4467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/>
              <a:t>Direito Adquirido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>
                <a:solidFill>
                  <a:schemeClr val="dk1"/>
                </a:solidFill>
              </a:rPr>
              <a:t>Art. 3º A concessão de aposentadoria ao servidor público federal vinculado a regime próprio de previdência social e ao segurado do Regime Geral de Previdência Social e de pensão por morte aos respectivos dependentes será assegurada, </a:t>
            </a:r>
            <a:r>
              <a:rPr lang="pt-BR" u="sng" dirty="0">
                <a:solidFill>
                  <a:schemeClr val="dk1"/>
                </a:solidFill>
              </a:rPr>
              <a:t>a qualquer tempo</a:t>
            </a:r>
            <a:r>
              <a:rPr lang="pt-BR" dirty="0">
                <a:solidFill>
                  <a:schemeClr val="dk1"/>
                </a:solidFill>
              </a:rPr>
              <a:t>, </a:t>
            </a:r>
            <a:r>
              <a:rPr lang="pt-BR" u="sng" dirty="0">
                <a:solidFill>
                  <a:schemeClr val="dk1"/>
                </a:solidFill>
              </a:rPr>
              <a:t>desde que tenham sido cumpridos os requisitos para obtenção desses benefícios até a data de entrada em vigor desta Emenda Constitucional</a:t>
            </a:r>
            <a:r>
              <a:rPr lang="pt-BR" dirty="0">
                <a:solidFill>
                  <a:schemeClr val="dk1"/>
                </a:solidFill>
              </a:rPr>
              <a:t>, observados os critérios da legislação vigente na data em que foram atendidos os requisitos para a concessão da aposentadoria ou da pensão por morte.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87462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46313" y="1570534"/>
            <a:ext cx="11035642" cy="1015911"/>
          </a:xfrm>
        </p:spPr>
        <p:txBody>
          <a:bodyPr>
            <a:noAutofit/>
          </a:bodyPr>
          <a:lstStyle/>
          <a:p>
            <a:r>
              <a:rPr lang="pt-BR" b="1" dirty="0" smtClean="0"/>
              <a:t>Aposentadoria voluntária – Art. 6º da Lei n. 274</a:t>
            </a:r>
            <a:endParaRPr lang="pt-BR" b="1" dirty="0"/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7254729"/>
              </p:ext>
            </p:extLst>
          </p:nvPr>
        </p:nvGraphicFramePr>
        <p:xfrm>
          <a:off x="1205338" y="2660075"/>
          <a:ext cx="6993083" cy="36970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30753"/>
                <a:gridCol w="2330753"/>
                <a:gridCol w="2331577"/>
              </a:tblGrid>
              <a:tr h="112221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REQUISITOS MÍNIMOS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2977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IDADE*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56 ANOS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61 ANOS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2977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CONTRIBUIÇÃO 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30 ANOS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35 ANOS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5575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SERVIÇO PÚBLICO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12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 smtClean="0">
                          <a:effectLst/>
                        </a:rPr>
                        <a:t>20 </a:t>
                      </a:r>
                      <a:r>
                        <a:rPr lang="pt-BR" sz="2400" dirty="0">
                          <a:effectLst/>
                        </a:rPr>
                        <a:t>ANOS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12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 smtClean="0">
                          <a:effectLst/>
                        </a:rPr>
                        <a:t>20 </a:t>
                      </a:r>
                      <a:r>
                        <a:rPr lang="pt-BR" sz="2400" dirty="0">
                          <a:effectLst/>
                        </a:rPr>
                        <a:t>ANOS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2977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CARGO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5 ANOS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5 ANOS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2977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PONTOS**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86 PONTOS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96 PONTOS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8" name="Retângulo de cantos arredondados 7"/>
          <p:cNvSpPr/>
          <p:nvPr/>
        </p:nvSpPr>
        <p:spPr>
          <a:xfrm>
            <a:off x="8926505" y="2942249"/>
            <a:ext cx="1994337" cy="75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/>
              <a:t>Ingresso até </a:t>
            </a:r>
            <a:r>
              <a:rPr lang="pt-BR" b="1" dirty="0" smtClean="0"/>
              <a:t>18/03/2020</a:t>
            </a:r>
            <a:endParaRPr lang="pt-BR" b="1" dirty="0"/>
          </a:p>
        </p:txBody>
      </p:sp>
      <p:sp>
        <p:nvSpPr>
          <p:cNvPr id="9" name="Retângulo de cantos arredondados 8"/>
          <p:cNvSpPr/>
          <p:nvPr/>
        </p:nvSpPr>
        <p:spPr>
          <a:xfrm>
            <a:off x="8926505" y="3931219"/>
            <a:ext cx="1994337" cy="83127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/>
              <a:t>Média aritmética</a:t>
            </a:r>
          </a:p>
          <a:p>
            <a:pPr algn="ctr"/>
            <a:r>
              <a:rPr lang="pt-BR" b="1" dirty="0" smtClean="0"/>
              <a:t>Regra nova</a:t>
            </a:r>
            <a:endParaRPr lang="pt-BR" b="1" dirty="0"/>
          </a:p>
        </p:txBody>
      </p:sp>
      <p:sp>
        <p:nvSpPr>
          <p:cNvPr id="10" name="Retângulo de cantos arredondados 9"/>
          <p:cNvSpPr/>
          <p:nvPr/>
        </p:nvSpPr>
        <p:spPr>
          <a:xfrm>
            <a:off x="8927220" y="4995759"/>
            <a:ext cx="1994337" cy="12521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b="1" dirty="0" smtClean="0"/>
          </a:p>
          <a:p>
            <a:pPr algn="ctr"/>
            <a:r>
              <a:rPr lang="pt-BR" b="1" dirty="0" smtClean="0"/>
              <a:t>Idade a partir de 2022</a:t>
            </a:r>
          </a:p>
          <a:p>
            <a:pPr algn="ctr"/>
            <a:r>
              <a:rPr lang="pt-BR" b="1" dirty="0" smtClean="0"/>
              <a:t>Mulher 57</a:t>
            </a:r>
          </a:p>
          <a:p>
            <a:pPr algn="ctr"/>
            <a:r>
              <a:rPr lang="pt-BR" b="1" dirty="0" smtClean="0"/>
              <a:t>Homem 62</a:t>
            </a:r>
          </a:p>
          <a:p>
            <a:pPr algn="ctr"/>
            <a:endParaRPr lang="pt-BR" b="1" dirty="0"/>
          </a:p>
        </p:txBody>
      </p:sp>
      <p:pic>
        <p:nvPicPr>
          <p:cNvPr id="16" name="Imagem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64642" y="2716877"/>
            <a:ext cx="833438" cy="981075"/>
          </a:xfrm>
          <a:prstGeom prst="rect">
            <a:avLst/>
          </a:prstGeom>
        </p:spPr>
      </p:pic>
      <p:pic>
        <p:nvPicPr>
          <p:cNvPr id="17" name="Imagem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0712" y="2716877"/>
            <a:ext cx="905432" cy="991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6958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5248791"/>
              </p:ext>
            </p:extLst>
          </p:nvPr>
        </p:nvGraphicFramePr>
        <p:xfrm>
          <a:off x="446293" y="3439391"/>
          <a:ext cx="11087616" cy="152634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9930"/>
                <a:gridCol w="672804"/>
                <a:gridCol w="716973"/>
                <a:gridCol w="685800"/>
                <a:gridCol w="706582"/>
                <a:gridCol w="706582"/>
                <a:gridCol w="727363"/>
                <a:gridCol w="706582"/>
                <a:gridCol w="737755"/>
                <a:gridCol w="706581"/>
                <a:gridCol w="737755"/>
                <a:gridCol w="696191"/>
                <a:gridCol w="727364"/>
                <a:gridCol w="706581"/>
                <a:gridCol w="716973"/>
                <a:gridCol w="685800"/>
              </a:tblGrid>
              <a:tr h="75732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 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2019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2020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2021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>
                          <a:effectLst/>
                        </a:rPr>
                        <a:t>2022</a:t>
                      </a:r>
                      <a:endParaRPr lang="pt-BR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2023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2024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2025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2026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2027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2028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2029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2030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2031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2032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2033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8450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M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86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87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88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>
                          <a:effectLst/>
                        </a:rPr>
                        <a:t>89</a:t>
                      </a:r>
                      <a:endParaRPr lang="pt-BR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90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91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92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93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94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95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96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97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98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99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100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8450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H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96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97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98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>
                          <a:effectLst/>
                        </a:rPr>
                        <a:t>99</a:t>
                      </a:r>
                      <a:endParaRPr lang="pt-BR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100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101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102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103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104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105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 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 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 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 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 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477486" y="1747179"/>
            <a:ext cx="10879778" cy="1015911"/>
          </a:xfrm>
        </p:spPr>
        <p:txBody>
          <a:bodyPr>
            <a:noAutofit/>
          </a:bodyPr>
          <a:lstStyle/>
          <a:p>
            <a:r>
              <a:rPr lang="pt-BR" b="1" dirty="0" smtClean="0"/>
              <a:t>Aposentadoria voluntária – Art. 6º da Lei n. 274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3790099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smtClean="0"/>
              <a:t>Regra dos pontos – Exemplo em 2022</a:t>
            </a:r>
            <a:endParaRPr lang="pt-BR" b="1" dirty="0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08450" y="3633134"/>
            <a:ext cx="1023505" cy="1120405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0134" y="4728557"/>
            <a:ext cx="1125855" cy="1325291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2491740" y="3217247"/>
            <a:ext cx="25031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>
                <a:solidFill>
                  <a:schemeClr val="accent1">
                    <a:lumMod val="75000"/>
                  </a:schemeClr>
                </a:solidFill>
              </a:rPr>
              <a:t>IDADE</a:t>
            </a:r>
            <a:endParaRPr lang="pt-BR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5787390" y="2813357"/>
            <a:ext cx="250317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accent1">
                    <a:lumMod val="75000"/>
                  </a:schemeClr>
                </a:solidFill>
              </a:rPr>
              <a:t>TEMPO DE CONTRIBUIÇÃO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9296400" y="3217247"/>
            <a:ext cx="25031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>
                <a:solidFill>
                  <a:schemeClr val="accent1">
                    <a:lumMod val="75000"/>
                  </a:schemeClr>
                </a:solidFill>
              </a:rPr>
              <a:t>SOMATÓRIO</a:t>
            </a:r>
          </a:p>
        </p:txBody>
      </p:sp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1573497"/>
              </p:ext>
            </p:extLst>
          </p:nvPr>
        </p:nvGraphicFramePr>
        <p:xfrm>
          <a:off x="2953385" y="3767464"/>
          <a:ext cx="1579880" cy="22675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9880"/>
              </a:tblGrid>
              <a:tr h="1133788">
                <a:tc>
                  <a:txBody>
                    <a:bodyPr/>
                    <a:lstStyle/>
                    <a:p>
                      <a:endParaRPr lang="pt-BR" dirty="0" smtClean="0"/>
                    </a:p>
                    <a:p>
                      <a:pPr algn="ctr"/>
                      <a:r>
                        <a:rPr lang="pt-BR" sz="2800" dirty="0" smtClean="0"/>
                        <a:t>59 ANOS</a:t>
                      </a:r>
                      <a:endParaRPr lang="pt-BR" sz="2800" dirty="0"/>
                    </a:p>
                  </a:txBody>
                  <a:tcPr/>
                </a:tc>
              </a:tr>
              <a:tr h="113378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8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62 ANOS</a:t>
                      </a:r>
                    </a:p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Mais 9"/>
          <p:cNvSpPr/>
          <p:nvPr/>
        </p:nvSpPr>
        <p:spPr>
          <a:xfrm>
            <a:off x="4903470" y="4354830"/>
            <a:ext cx="982980" cy="104013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9977756"/>
              </p:ext>
            </p:extLst>
          </p:nvPr>
        </p:nvGraphicFramePr>
        <p:xfrm>
          <a:off x="6263640" y="3767464"/>
          <a:ext cx="1579880" cy="22675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9880"/>
              </a:tblGrid>
              <a:tr h="1133788">
                <a:tc>
                  <a:txBody>
                    <a:bodyPr/>
                    <a:lstStyle/>
                    <a:p>
                      <a:endParaRPr lang="pt-BR" dirty="0" smtClean="0"/>
                    </a:p>
                    <a:p>
                      <a:pPr algn="ctr"/>
                      <a:r>
                        <a:rPr lang="pt-BR" sz="2800" dirty="0" smtClean="0"/>
                        <a:t>30 ANOS</a:t>
                      </a:r>
                      <a:endParaRPr lang="pt-BR" sz="2800" dirty="0"/>
                    </a:p>
                  </a:txBody>
                  <a:tcPr/>
                </a:tc>
              </a:tr>
              <a:tr h="113378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8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37 ANOS</a:t>
                      </a:r>
                    </a:p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Igual 11"/>
          <p:cNvSpPr/>
          <p:nvPr/>
        </p:nvSpPr>
        <p:spPr>
          <a:xfrm>
            <a:off x="8138160" y="4434840"/>
            <a:ext cx="1120140" cy="81153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graphicFrame>
        <p:nvGraphicFramePr>
          <p:cNvPr id="13" name="Tabel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272737"/>
              </p:ext>
            </p:extLst>
          </p:nvPr>
        </p:nvGraphicFramePr>
        <p:xfrm>
          <a:off x="9547860" y="3767464"/>
          <a:ext cx="1579880" cy="22675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9880"/>
              </a:tblGrid>
              <a:tr h="1133788">
                <a:tc>
                  <a:txBody>
                    <a:bodyPr/>
                    <a:lstStyle/>
                    <a:p>
                      <a:endParaRPr lang="pt-BR" dirty="0" smtClean="0"/>
                    </a:p>
                    <a:p>
                      <a:pPr algn="ctr"/>
                      <a:r>
                        <a:rPr lang="pt-BR" sz="2800" dirty="0" smtClean="0"/>
                        <a:t>89 ANOS</a:t>
                      </a:r>
                      <a:endParaRPr lang="pt-BR" sz="2800" dirty="0"/>
                    </a:p>
                  </a:txBody>
                  <a:tcPr/>
                </a:tc>
              </a:tr>
              <a:tr h="113378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8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99 ANOS</a:t>
                      </a:r>
                    </a:p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8535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46314" y="1570534"/>
            <a:ext cx="10907486" cy="1015911"/>
          </a:xfrm>
        </p:spPr>
        <p:txBody>
          <a:bodyPr>
            <a:noAutofit/>
          </a:bodyPr>
          <a:lstStyle/>
          <a:p>
            <a:r>
              <a:rPr lang="pt-BR" b="1" dirty="0"/>
              <a:t>Aposentadoria voluntária – Art. 6º da Lei n. 274</a:t>
            </a: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0086938"/>
              </p:ext>
            </p:extLst>
          </p:nvPr>
        </p:nvGraphicFramePr>
        <p:xfrm>
          <a:off x="682336" y="2934017"/>
          <a:ext cx="7090065" cy="32952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3355"/>
                <a:gridCol w="2363355"/>
                <a:gridCol w="2363355"/>
              </a:tblGrid>
              <a:tr h="8238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REQUISITOS MÍNIMOS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MULHER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HOMEM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119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b="1">
                          <a:solidFill>
                            <a:schemeClr val="bg1"/>
                          </a:solidFill>
                          <a:effectLst/>
                        </a:rPr>
                        <a:t>IDADE*</a:t>
                      </a:r>
                      <a:endParaRPr lang="pt-BR" sz="2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 smtClean="0">
                          <a:effectLst/>
                        </a:rPr>
                        <a:t>62 </a:t>
                      </a:r>
                      <a:r>
                        <a:rPr lang="pt-BR" sz="2400" dirty="0">
                          <a:effectLst/>
                        </a:rPr>
                        <a:t>ANOS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 smtClean="0">
                          <a:effectLst/>
                        </a:rPr>
                        <a:t>65 </a:t>
                      </a:r>
                      <a:r>
                        <a:rPr lang="pt-BR" sz="2400" dirty="0">
                          <a:effectLst/>
                        </a:rPr>
                        <a:t>ANOS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119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b="1">
                          <a:solidFill>
                            <a:schemeClr val="bg1"/>
                          </a:solidFill>
                          <a:effectLst/>
                        </a:rPr>
                        <a:t>CONTRIBUIÇÃO </a:t>
                      </a:r>
                      <a:endParaRPr lang="pt-BR" sz="2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30 ANOS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35 ANOS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238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b="1">
                          <a:solidFill>
                            <a:schemeClr val="bg1"/>
                          </a:solidFill>
                          <a:effectLst/>
                        </a:rPr>
                        <a:t>SERVIÇO PÚBLICO</a:t>
                      </a:r>
                      <a:endParaRPr lang="pt-BR" sz="2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12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 smtClean="0">
                          <a:effectLst/>
                        </a:rPr>
                        <a:t>20 </a:t>
                      </a:r>
                      <a:r>
                        <a:rPr lang="pt-BR" sz="2400" dirty="0">
                          <a:effectLst/>
                        </a:rPr>
                        <a:t>ANOS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12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 smtClean="0">
                          <a:effectLst/>
                        </a:rPr>
                        <a:t>20 </a:t>
                      </a:r>
                      <a:r>
                        <a:rPr lang="pt-BR" sz="2400" dirty="0">
                          <a:effectLst/>
                        </a:rPr>
                        <a:t>ANOS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119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b="1">
                          <a:solidFill>
                            <a:schemeClr val="bg1"/>
                          </a:solidFill>
                          <a:effectLst/>
                        </a:rPr>
                        <a:t>CARGO</a:t>
                      </a:r>
                      <a:endParaRPr lang="pt-BR" sz="2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5 ANOS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5 ANOS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119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solidFill>
                            <a:schemeClr val="bg1"/>
                          </a:solidFill>
                          <a:effectLst/>
                        </a:rPr>
                        <a:t>PONTOS**</a:t>
                      </a:r>
                      <a:endParaRPr lang="pt-BR" sz="2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86 PONTOS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96 PONTOS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tângulo de cantos arredondados 4"/>
          <p:cNvSpPr/>
          <p:nvPr/>
        </p:nvSpPr>
        <p:spPr>
          <a:xfrm>
            <a:off x="8417349" y="2896433"/>
            <a:ext cx="1994337" cy="75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/>
              <a:t>Ingresso até </a:t>
            </a:r>
            <a:r>
              <a:rPr lang="pt-BR" b="1" dirty="0" smtClean="0"/>
              <a:t>31/12/2003</a:t>
            </a:r>
            <a:endParaRPr lang="pt-BR" b="1" dirty="0"/>
          </a:p>
        </p:txBody>
      </p:sp>
      <p:sp>
        <p:nvSpPr>
          <p:cNvPr id="6" name="Retângulo de cantos arredondados 5"/>
          <p:cNvSpPr/>
          <p:nvPr/>
        </p:nvSpPr>
        <p:spPr>
          <a:xfrm>
            <a:off x="8417349" y="3962124"/>
            <a:ext cx="1994337" cy="75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/>
              <a:t>Paridade</a:t>
            </a:r>
            <a:endParaRPr lang="pt-BR" b="1" dirty="0"/>
          </a:p>
        </p:txBody>
      </p:sp>
      <p:sp>
        <p:nvSpPr>
          <p:cNvPr id="9" name="Retângulo de cantos arredondados 8"/>
          <p:cNvSpPr/>
          <p:nvPr/>
        </p:nvSpPr>
        <p:spPr>
          <a:xfrm>
            <a:off x="8417349" y="5027815"/>
            <a:ext cx="2035902" cy="75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/>
              <a:t>Fundamento do cálculo: Artigo 7º, I</a:t>
            </a:r>
          </a:p>
        </p:txBody>
      </p:sp>
    </p:spTree>
    <p:extLst>
      <p:ext uri="{BB962C8B-B14F-4D97-AF65-F5344CB8AC3E}">
        <p14:creationId xmlns:p14="http://schemas.microsoft.com/office/powerpoint/2010/main" val="408200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46314" y="1570534"/>
            <a:ext cx="10907486" cy="1015911"/>
          </a:xfrm>
        </p:spPr>
        <p:txBody>
          <a:bodyPr>
            <a:noAutofit/>
          </a:bodyPr>
          <a:lstStyle/>
          <a:p>
            <a:r>
              <a:rPr lang="pt-BR" b="1" dirty="0"/>
              <a:t>Aposentadoria voluntária – Art. </a:t>
            </a:r>
            <a:r>
              <a:rPr lang="pt-BR" b="1" dirty="0" smtClean="0"/>
              <a:t>11 </a:t>
            </a:r>
            <a:r>
              <a:rPr lang="pt-BR" b="1" dirty="0"/>
              <a:t>da Lei n. 274</a:t>
            </a:r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2947541"/>
              </p:ext>
            </p:extLst>
          </p:nvPr>
        </p:nvGraphicFramePr>
        <p:xfrm>
          <a:off x="966355" y="2996233"/>
          <a:ext cx="6702136" cy="30424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96879"/>
                <a:gridCol w="1846362"/>
                <a:gridCol w="2158895"/>
              </a:tblGrid>
              <a:tr h="10957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REQUISITOS MÍNIMOS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4981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IDADE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57 ANOS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60 ANOS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081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CONTRIBUIÇÃO 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 smtClean="0">
                          <a:effectLst/>
                        </a:rPr>
                        <a:t>30 </a:t>
                      </a:r>
                      <a:r>
                        <a:rPr lang="pt-BR" sz="2400" dirty="0">
                          <a:effectLst/>
                        </a:rPr>
                        <a:t>ANOS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 smtClean="0">
                          <a:effectLst/>
                        </a:rPr>
                        <a:t>35 </a:t>
                      </a:r>
                      <a:r>
                        <a:rPr lang="pt-BR" sz="2400" dirty="0">
                          <a:effectLst/>
                        </a:rPr>
                        <a:t>ANOS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3901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SERVIÇO PÚBLICO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 smtClean="0">
                          <a:effectLst/>
                        </a:rPr>
                        <a:t>20 </a:t>
                      </a:r>
                      <a:r>
                        <a:rPr lang="pt-BR" sz="2400" dirty="0">
                          <a:effectLst/>
                        </a:rPr>
                        <a:t>ANOS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 smtClean="0">
                          <a:effectLst/>
                        </a:rPr>
                        <a:t>20 </a:t>
                      </a:r>
                      <a:r>
                        <a:rPr lang="pt-BR" sz="2400" dirty="0">
                          <a:effectLst/>
                        </a:rPr>
                        <a:t>ANOS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4981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CARGO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5 ANOS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5 ANOS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8" name="Retângulo de cantos arredondados 7"/>
          <p:cNvSpPr/>
          <p:nvPr/>
        </p:nvSpPr>
        <p:spPr>
          <a:xfrm>
            <a:off x="8355003" y="3023015"/>
            <a:ext cx="2451542" cy="180875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/>
              <a:t>Pedágio de 100% do tempo que faltava em </a:t>
            </a:r>
            <a:r>
              <a:rPr lang="pt-BR" b="1" dirty="0" smtClean="0"/>
              <a:t>18/03/2020</a:t>
            </a:r>
            <a:endParaRPr lang="pt-BR" b="1" dirty="0"/>
          </a:p>
        </p:txBody>
      </p:sp>
      <p:pic>
        <p:nvPicPr>
          <p:cNvPr id="11" name="Imagem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9262" y="3023015"/>
            <a:ext cx="905432" cy="991154"/>
          </a:xfrm>
          <a:prstGeom prst="rect">
            <a:avLst/>
          </a:prstGeom>
        </p:spPr>
      </p:pic>
      <p:pic>
        <p:nvPicPr>
          <p:cNvPr id="12" name="Imagem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08829" y="3023015"/>
            <a:ext cx="833438" cy="981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3234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46314" y="1570534"/>
            <a:ext cx="10907486" cy="1015911"/>
          </a:xfrm>
        </p:spPr>
        <p:txBody>
          <a:bodyPr>
            <a:noAutofit/>
          </a:bodyPr>
          <a:lstStyle/>
          <a:p>
            <a:pPr algn="ctr"/>
            <a:r>
              <a:rPr lang="pt-BR" b="1" dirty="0" smtClean="0"/>
              <a:t>REGRA DO PEDÁGIO - EXEMPLOS</a:t>
            </a:r>
            <a:endParaRPr lang="pt-BR" b="1" dirty="0"/>
          </a:p>
        </p:txBody>
      </p:sp>
      <p:pic>
        <p:nvPicPr>
          <p:cNvPr id="9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08450" y="3633134"/>
            <a:ext cx="1023505" cy="1120405"/>
          </a:xfrm>
          <a:prstGeom prst="rect">
            <a:avLst/>
          </a:prstGeom>
        </p:spPr>
      </p:pic>
      <p:pic>
        <p:nvPicPr>
          <p:cNvPr id="10" name="Imagem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0134" y="4728557"/>
            <a:ext cx="1125855" cy="1325291"/>
          </a:xfrm>
          <a:prstGeom prst="rect">
            <a:avLst/>
          </a:prstGeom>
        </p:spPr>
      </p:pic>
      <p:sp>
        <p:nvSpPr>
          <p:cNvPr id="13" name="CaixaDeTexto 12"/>
          <p:cNvSpPr txBox="1"/>
          <p:nvPr/>
        </p:nvSpPr>
        <p:spPr>
          <a:xfrm>
            <a:off x="1988820" y="3217247"/>
            <a:ext cx="25031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>
                <a:solidFill>
                  <a:schemeClr val="accent1">
                    <a:lumMod val="75000"/>
                  </a:schemeClr>
                </a:solidFill>
              </a:rPr>
              <a:t>IDADE</a:t>
            </a:r>
            <a:endParaRPr lang="pt-BR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4082415" y="2437855"/>
            <a:ext cx="250317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accent1">
                    <a:lumMod val="75000"/>
                  </a:schemeClr>
                </a:solidFill>
              </a:rPr>
              <a:t>TEMPO DE </a:t>
            </a:r>
            <a:r>
              <a:rPr lang="pt-BR" sz="2800" b="1" dirty="0" smtClean="0">
                <a:solidFill>
                  <a:schemeClr val="accent1">
                    <a:lumMod val="75000"/>
                  </a:schemeClr>
                </a:solidFill>
              </a:rPr>
              <a:t>CONTRIBUIÇÃO ATÉ 18/03/20</a:t>
            </a:r>
            <a:endParaRPr lang="pt-BR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16" name="Tabela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2119034"/>
              </p:ext>
            </p:extLst>
          </p:nvPr>
        </p:nvGraphicFramePr>
        <p:xfrm>
          <a:off x="2507615" y="3927484"/>
          <a:ext cx="1579880" cy="22675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9880"/>
              </a:tblGrid>
              <a:tr h="1133788">
                <a:tc>
                  <a:txBody>
                    <a:bodyPr/>
                    <a:lstStyle/>
                    <a:p>
                      <a:endParaRPr lang="pt-BR" dirty="0" smtClean="0"/>
                    </a:p>
                    <a:p>
                      <a:pPr algn="ctr"/>
                      <a:r>
                        <a:rPr lang="pt-BR" sz="2800" dirty="0" smtClean="0"/>
                        <a:t>57 ANOS</a:t>
                      </a:r>
                      <a:endParaRPr lang="pt-BR" sz="2800" dirty="0"/>
                    </a:p>
                  </a:txBody>
                  <a:tcPr/>
                </a:tc>
              </a:tr>
              <a:tr h="113378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8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60 ANOS</a:t>
                      </a:r>
                    </a:p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8" name="Tabela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8373844"/>
              </p:ext>
            </p:extLst>
          </p:nvPr>
        </p:nvGraphicFramePr>
        <p:xfrm>
          <a:off x="4608195" y="3912002"/>
          <a:ext cx="1579880" cy="22675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9880"/>
              </a:tblGrid>
              <a:tr h="1133788">
                <a:tc>
                  <a:txBody>
                    <a:bodyPr/>
                    <a:lstStyle/>
                    <a:p>
                      <a:endParaRPr lang="pt-BR" dirty="0" smtClean="0"/>
                    </a:p>
                    <a:p>
                      <a:pPr algn="ctr"/>
                      <a:r>
                        <a:rPr lang="pt-BR" sz="2800" dirty="0" smtClean="0"/>
                        <a:t>29 ANOS</a:t>
                      </a:r>
                      <a:endParaRPr lang="pt-BR" sz="2800" dirty="0"/>
                    </a:p>
                  </a:txBody>
                  <a:tcPr/>
                </a:tc>
              </a:tr>
              <a:tr h="113378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8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30 ANOS</a:t>
                      </a:r>
                    </a:p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1" name="CaixaDeTexto 20"/>
          <p:cNvSpPr txBox="1"/>
          <p:nvPr/>
        </p:nvSpPr>
        <p:spPr>
          <a:xfrm>
            <a:off x="6383655" y="2437855"/>
            <a:ext cx="250317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>
                <a:solidFill>
                  <a:schemeClr val="accent1">
                    <a:lumMod val="75000"/>
                  </a:schemeClr>
                </a:solidFill>
              </a:rPr>
              <a:t>TEMPO QUE FALTAVA EM 18/03/20</a:t>
            </a:r>
            <a:endParaRPr lang="pt-BR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22" name="Tabela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7959804"/>
              </p:ext>
            </p:extLst>
          </p:nvPr>
        </p:nvGraphicFramePr>
        <p:xfrm>
          <a:off x="6829425" y="3904382"/>
          <a:ext cx="1579880" cy="22675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9880"/>
              </a:tblGrid>
              <a:tr h="1133788">
                <a:tc>
                  <a:txBody>
                    <a:bodyPr/>
                    <a:lstStyle/>
                    <a:p>
                      <a:endParaRPr lang="pt-BR" dirty="0" smtClean="0"/>
                    </a:p>
                    <a:p>
                      <a:pPr algn="ctr"/>
                      <a:r>
                        <a:rPr lang="pt-BR" sz="2800" dirty="0" smtClean="0"/>
                        <a:t>1 ANO</a:t>
                      </a:r>
                      <a:endParaRPr lang="pt-BR" sz="2800" dirty="0"/>
                    </a:p>
                  </a:txBody>
                  <a:tcPr/>
                </a:tc>
              </a:tr>
              <a:tr h="113378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8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5 ANOS</a:t>
                      </a:r>
                    </a:p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3" name="Tabela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1673346"/>
              </p:ext>
            </p:extLst>
          </p:nvPr>
        </p:nvGraphicFramePr>
        <p:xfrm>
          <a:off x="9119234" y="3896762"/>
          <a:ext cx="1979295" cy="22675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9295"/>
              </a:tblGrid>
              <a:tr h="1133788">
                <a:tc>
                  <a:txBody>
                    <a:bodyPr/>
                    <a:lstStyle/>
                    <a:p>
                      <a:endParaRPr lang="pt-BR" dirty="0" smtClean="0"/>
                    </a:p>
                    <a:p>
                      <a:pPr algn="ctr"/>
                      <a:r>
                        <a:rPr lang="pt-BR" sz="2800" dirty="0" smtClean="0"/>
                        <a:t>18/03/2022</a:t>
                      </a:r>
                      <a:endParaRPr lang="pt-BR" sz="2800" dirty="0"/>
                    </a:p>
                  </a:txBody>
                  <a:tcPr/>
                </a:tc>
              </a:tr>
              <a:tr h="113378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8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18/03/2030</a:t>
                      </a:r>
                    </a:p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4" name="CaixaDeTexto 23"/>
          <p:cNvSpPr txBox="1"/>
          <p:nvPr/>
        </p:nvSpPr>
        <p:spPr>
          <a:xfrm>
            <a:off x="8684894" y="2437855"/>
            <a:ext cx="258508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>
                <a:solidFill>
                  <a:schemeClr val="accent1">
                    <a:lumMod val="75000"/>
                  </a:schemeClr>
                </a:solidFill>
              </a:rPr>
              <a:t>DATA DE CUMPRIMENTO DO PEDÁGIO</a:t>
            </a:r>
            <a:endParaRPr lang="pt-BR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4552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21" grpId="0"/>
      <p:bldP spid="24" grpId="0"/>
    </p:bld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1996</TotalTime>
  <Words>964</Words>
  <Application>Microsoft Office PowerPoint</Application>
  <PresentationFormat>Widescreen</PresentationFormat>
  <Paragraphs>237</Paragraphs>
  <Slides>18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Times New Roman</vt:lpstr>
      <vt:lpstr>Tema do Office</vt:lpstr>
      <vt:lpstr>NOVAS REGRAS DE APOSENTADORIAS</vt:lpstr>
      <vt:lpstr>Vigências</vt:lpstr>
      <vt:lpstr>Direito Adquirido</vt:lpstr>
      <vt:lpstr>Aposentadoria voluntária – Art. 6º da Lei n. 274</vt:lpstr>
      <vt:lpstr>Aposentadoria voluntária – Art. 6º da Lei n. 274</vt:lpstr>
      <vt:lpstr>Regra dos pontos – Exemplo em 2022</vt:lpstr>
      <vt:lpstr>Aposentadoria voluntária – Art. 6º da Lei n. 274</vt:lpstr>
      <vt:lpstr>Aposentadoria voluntária – Art. 11 da Lei n. 274</vt:lpstr>
      <vt:lpstr>REGRA DO PEDÁGIO - EXEMPLOS</vt:lpstr>
      <vt:lpstr>Aposentadoria voluntária – Art. 11 da Lei n. 274</vt:lpstr>
      <vt:lpstr>Aposentadoria voluntária – Art. 41-A da Lei n. 3.150, com redação dada pela Lei n. 274/2020</vt:lpstr>
      <vt:lpstr>Média aritmética – Nova regra</vt:lpstr>
      <vt:lpstr>Média aritmética – Nova regra</vt:lpstr>
      <vt:lpstr>Apresentação do PowerPoint</vt:lpstr>
      <vt:lpstr>Incapacidade Definitiva – Art. 35 da Lei n. 3.150</vt:lpstr>
      <vt:lpstr>Compulsória – Art. 40 da Lei n. 3.150/05</vt:lpstr>
      <vt:lpstr>APLICAÇÃO DE FAIXAS – Art. 49-A da Lei n. 3.150/05</vt:lpstr>
      <vt:lpstr>APLICAÇÃO DE FAIXAS – Art. 49-A da Lei n. 3.150/05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Ana Carina</dc:creator>
  <cp:lastModifiedBy>Natália Koshiikene Damasceno Ramires</cp:lastModifiedBy>
  <cp:revision>76</cp:revision>
  <dcterms:created xsi:type="dcterms:W3CDTF">2022-03-25T20:33:09Z</dcterms:created>
  <dcterms:modified xsi:type="dcterms:W3CDTF">2022-04-01T15:19:24Z</dcterms:modified>
</cp:coreProperties>
</file>