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9" r:id="rId7"/>
    <p:sldId id="261" r:id="rId8"/>
    <p:sldId id="262" r:id="rId9"/>
    <p:sldId id="273" r:id="rId10"/>
    <p:sldId id="263" r:id="rId11"/>
    <p:sldId id="265" r:id="rId12"/>
    <p:sldId id="260" r:id="rId13"/>
    <p:sldId id="270" r:id="rId14"/>
    <p:sldId id="268" r:id="rId15"/>
    <p:sldId id="266" r:id="rId16"/>
    <p:sldId id="267" r:id="rId17"/>
    <p:sldId id="274" r:id="rId18"/>
    <p:sldId id="275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378" y="2997066"/>
            <a:ext cx="9144000" cy="2387600"/>
          </a:xfrm>
        </p:spPr>
        <p:txBody>
          <a:bodyPr>
            <a:normAutofit/>
          </a:bodyPr>
          <a:lstStyle/>
          <a:p>
            <a:r>
              <a:rPr lang="pt-BR" dirty="0"/>
              <a:t>NOVAS REGRAS DE </a:t>
            </a:r>
            <a:r>
              <a:rPr lang="pt-BR" dirty="0" smtClean="0"/>
              <a:t>APOSENTADORIAS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378" y="5454334"/>
            <a:ext cx="9144000" cy="7527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Atualizado com Emenda Constitucional Federal n. 103/2019</a:t>
            </a:r>
            <a:br>
              <a:rPr lang="pt-BR" dirty="0"/>
            </a:br>
            <a:r>
              <a:rPr lang="pt-BR" dirty="0"/>
              <a:t>Emenda Constitucional Estadual n. 82/2020</a:t>
            </a:r>
            <a:br>
              <a:rPr lang="pt-BR" dirty="0"/>
            </a:br>
            <a:r>
              <a:rPr lang="pt-BR" dirty="0"/>
              <a:t>Lei Complementar n. 274/2020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1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11 da Lei n. 274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1600" dirty="0" smtClean="0"/>
          </a:p>
          <a:p>
            <a:pPr marL="0" indent="0" algn="ctr">
              <a:buNone/>
            </a:pPr>
            <a:r>
              <a:rPr lang="pt-BR" sz="3600" dirty="0" smtClean="0"/>
              <a:t>Cálculo</a:t>
            </a:r>
            <a:endParaRPr lang="pt-BR" sz="3600" dirty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7065"/>
              </p:ext>
            </p:extLst>
          </p:nvPr>
        </p:nvGraphicFramePr>
        <p:xfrm>
          <a:off x="1938480" y="3660293"/>
          <a:ext cx="8587510" cy="231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755"/>
                <a:gridCol w="4293755"/>
              </a:tblGrid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Paridade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Média aritmética</a:t>
                      </a:r>
                      <a:endParaRPr lang="pt-BR" sz="2800" dirty="0"/>
                    </a:p>
                  </a:txBody>
                  <a:tcPr/>
                </a:tc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Ingresso até 31/12/2003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Ingresso até 18/03/2020</a:t>
                      </a:r>
                      <a:endParaRPr lang="pt-BR" sz="2800" dirty="0"/>
                    </a:p>
                  </a:txBody>
                  <a:tcPr/>
                </a:tc>
              </a:tr>
              <a:tr h="6849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Artigo 11, parágrafo 2º, inciso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Artigo 11, parágrafo 2º, inciso II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705" y="1726397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</a:t>
            </a:r>
            <a:r>
              <a:rPr lang="pt-BR" b="1" dirty="0" smtClean="0"/>
              <a:t>41-A </a:t>
            </a:r>
            <a:r>
              <a:rPr lang="pt-BR" b="1" dirty="0"/>
              <a:t>da Lei n. </a:t>
            </a:r>
            <a:r>
              <a:rPr lang="pt-BR" b="1" dirty="0" smtClean="0"/>
              <a:t>3.150, com redação dada pela Lei n. 274/2020</a:t>
            </a:r>
            <a:endParaRPr lang="pt-BR" b="1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270316"/>
              </p:ext>
            </p:extLst>
          </p:nvPr>
        </p:nvGraphicFramePr>
        <p:xfrm>
          <a:off x="739083" y="3048187"/>
          <a:ext cx="6752761" cy="3423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8190"/>
                <a:gridCol w="2123120"/>
                <a:gridCol w="2251451"/>
              </a:tblGrid>
              <a:tr h="1100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62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CONTRIBUIÇÃO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SERVIÇO PÚBLICO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10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10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CARGO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8303049" y="3083470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</a:t>
            </a:r>
            <a:r>
              <a:rPr lang="pt-BR" b="1" dirty="0" smtClean="0"/>
              <a:t>em qualquer data</a:t>
            </a:r>
            <a:endParaRPr lang="pt-BR" b="1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303049" y="4076692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Média aritmética</a:t>
            </a:r>
          </a:p>
          <a:p>
            <a:pPr algn="ctr"/>
            <a:r>
              <a:rPr lang="pt-BR" b="1" dirty="0" smtClean="0"/>
              <a:t>Regra nova</a:t>
            </a:r>
            <a:endParaRPr lang="pt-BR" b="1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202" y="3083470"/>
            <a:ext cx="905432" cy="99115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728" y="3093549"/>
            <a:ext cx="833438" cy="981075"/>
          </a:xfrm>
          <a:prstGeom prst="rect">
            <a:avLst/>
          </a:prstGeom>
        </p:spPr>
      </p:pic>
      <p:sp>
        <p:nvSpPr>
          <p:cNvPr id="11" name="Retângulo de cantos arredondados 10"/>
          <p:cNvSpPr/>
          <p:nvPr/>
        </p:nvSpPr>
        <p:spPr>
          <a:xfrm>
            <a:off x="8303048" y="5145484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Integral aos 40 anos de contribuição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3257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919845"/>
            <a:ext cx="10515600" cy="3938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 smtClean="0"/>
              <a:t>Aplicável ao artigo 41-A da Lei n. 3.150 e 6º da Lei C. n. 274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dirty="0" smtClean="0"/>
              <a:t>Média aritmética de 100% das contribuições desde </a:t>
            </a:r>
            <a:r>
              <a:rPr lang="pt-BR" sz="3200" dirty="0" err="1" smtClean="0"/>
              <a:t>jul</a:t>
            </a:r>
            <a:r>
              <a:rPr lang="pt-BR" sz="3200" dirty="0" smtClean="0"/>
              <a:t>/94</a:t>
            </a:r>
          </a:p>
          <a:p>
            <a:r>
              <a:rPr lang="pt-BR" sz="3200" dirty="0" smtClean="0"/>
              <a:t>60% + 2% a cada ano de contribuição que exceder 20 anos</a:t>
            </a:r>
          </a:p>
          <a:p>
            <a:r>
              <a:rPr lang="pt-BR" sz="3200" dirty="0" smtClean="0"/>
              <a:t>Integral aos 40 anos de contribuição para ambos os sexos</a:t>
            </a:r>
            <a:endParaRPr lang="pt-BR" sz="32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Média aritmética – Nova regra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590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919845"/>
            <a:ext cx="10515600" cy="3938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 smtClean="0"/>
              <a:t>Aplicável ao artigo 11 da Lei C. n. 274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dirty="0" smtClean="0"/>
              <a:t>Média aritmética de 100% das contribuições desde </a:t>
            </a:r>
            <a:r>
              <a:rPr lang="pt-BR" sz="3200" dirty="0" err="1" smtClean="0"/>
              <a:t>jul</a:t>
            </a:r>
            <a:r>
              <a:rPr lang="pt-BR" sz="3200" dirty="0" smtClean="0"/>
              <a:t>/94</a:t>
            </a:r>
          </a:p>
          <a:p>
            <a:r>
              <a:rPr lang="pt-BR" sz="3200" dirty="0" smtClean="0"/>
              <a:t>Integral para mulheres aos 30 anos de contribuição</a:t>
            </a:r>
          </a:p>
          <a:p>
            <a:r>
              <a:rPr lang="pt-BR" sz="3200" dirty="0"/>
              <a:t>Integral para </a:t>
            </a:r>
            <a:r>
              <a:rPr lang="pt-BR" sz="3200" dirty="0" smtClean="0"/>
              <a:t>homens </a:t>
            </a:r>
            <a:r>
              <a:rPr lang="pt-BR" sz="3200" dirty="0"/>
              <a:t>aos </a:t>
            </a:r>
            <a:r>
              <a:rPr lang="pt-BR" sz="3200" dirty="0" smtClean="0"/>
              <a:t>35 </a:t>
            </a:r>
            <a:r>
              <a:rPr lang="pt-BR" sz="3200" dirty="0"/>
              <a:t>anos de contribuição</a:t>
            </a:r>
          </a:p>
          <a:p>
            <a:endParaRPr lang="pt-BR" sz="32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Média aritmética – Nova regra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7206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97431"/>
            <a:ext cx="10515600" cy="4560570"/>
          </a:xfrm>
        </p:spPr>
        <p:txBody>
          <a:bodyPr/>
          <a:lstStyle/>
          <a:p>
            <a:r>
              <a:rPr lang="pt-BR" dirty="0" smtClean="0"/>
              <a:t>Na regra antiga, o sistema desconsiderava 20% das contribuições mais baixas antes de fazer a média, para benefício do segurado</a:t>
            </a:r>
          </a:p>
          <a:p>
            <a:r>
              <a:rPr lang="pt-BR" dirty="0" smtClean="0"/>
              <a:t>São 26 </a:t>
            </a:r>
            <a:r>
              <a:rPr lang="pt-BR" dirty="0"/>
              <a:t>anos de histórico salarial de 1994 até </a:t>
            </a:r>
            <a:r>
              <a:rPr lang="pt-BR" dirty="0" smtClean="0"/>
              <a:t>2020, dessa forma, pouco mais de 5 anos dos salários mais baixos eram excluídos </a:t>
            </a:r>
          </a:p>
          <a:p>
            <a:r>
              <a:rPr lang="pt-BR" dirty="0" smtClean="0"/>
              <a:t>Na regra atual, todos os meses desde </a:t>
            </a:r>
            <a:r>
              <a:rPr lang="pt-BR" dirty="0" err="1" smtClean="0"/>
              <a:t>jul</a:t>
            </a:r>
            <a:r>
              <a:rPr lang="pt-BR" dirty="0" smtClean="0"/>
              <a:t>/94 serão considerados</a:t>
            </a:r>
          </a:p>
          <a:p>
            <a:r>
              <a:rPr lang="pt-BR" dirty="0" smtClean="0"/>
              <a:t>No entanto,  existe a possibilidade de excluir a quantidade de meses excedentes, escolhendo para tanto, os menores salários</a:t>
            </a:r>
          </a:p>
          <a:p>
            <a:r>
              <a:rPr lang="pt-BR" dirty="0" smtClean="0"/>
              <a:t>Portanto, a partir de 6 anos excedentes, a modalidade da média nova, do artigo 11, se mostra mais benéfica do que a média do art. 41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7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Incapacidade Definitiva – Art. 35 da Lei n. 3.150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Benefício calculado pela média aritmética da nova regra</a:t>
            </a:r>
          </a:p>
          <a:p>
            <a:r>
              <a:rPr lang="pt-BR" dirty="0" smtClean="0"/>
              <a:t>Será 100% da média somente quando for decorrente de doença profissional ou doença do trabalho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Direito adquirido – Art. 56, §2º, da Orientação Normativa n. 2/2009</a:t>
            </a:r>
          </a:p>
          <a:p>
            <a:pPr marL="0" indent="0" algn="ctr">
              <a:buNone/>
            </a:pPr>
            <a:endParaRPr lang="pt-BR" b="1" dirty="0" smtClean="0"/>
          </a:p>
          <a:p>
            <a:r>
              <a:rPr lang="pt-BR" dirty="0" smtClean="0"/>
              <a:t>A </a:t>
            </a:r>
            <a:r>
              <a:rPr lang="pt-BR" dirty="0"/>
              <a:t>aposentadoria por invalidez será concedida com base na legislação vigente na </a:t>
            </a:r>
            <a:r>
              <a:rPr lang="pt-BR" u="sng" dirty="0"/>
              <a:t>data em que laudo médico-pericial definir como início da incapacidade total e definitiva para o trabalho</a:t>
            </a:r>
            <a:r>
              <a:rPr lang="pt-BR" dirty="0"/>
              <a:t>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4884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Compulsória – Art. 40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Requisito único: 75 anos de idade</a:t>
            </a:r>
          </a:p>
          <a:p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FORMA DE CÁLCULO</a:t>
            </a:r>
          </a:p>
          <a:p>
            <a:r>
              <a:rPr lang="pt-BR" dirty="0" smtClean="0"/>
              <a:t>1º passo – Calcula-se a média aritmética</a:t>
            </a:r>
            <a:endParaRPr lang="pt-BR" dirty="0"/>
          </a:p>
          <a:p>
            <a:r>
              <a:rPr lang="pt-BR" dirty="0" smtClean="0"/>
              <a:t>2º passo – Calcula-se 60% da média, acrescido de 2% a cada ano que exceder 20 anos</a:t>
            </a:r>
          </a:p>
          <a:p>
            <a:r>
              <a:rPr lang="pt-BR" dirty="0" smtClean="0"/>
              <a:t>3º passo – Divide-se o tempo de contribuição por 20 anos, limitado a um inteiro</a:t>
            </a:r>
          </a:p>
          <a:p>
            <a:r>
              <a:rPr lang="pt-BR" dirty="0" smtClean="0"/>
              <a:t>4º passo – Multiplica-se o valor encontrado no 3º passo pelo valor encontrado no 2º passo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806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161233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APLICAÇÃO DE FAIXAS – Art. 49-A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/>
          </a:bodyPr>
          <a:lstStyle/>
          <a:p>
            <a:r>
              <a:rPr lang="pt-BR" dirty="0" smtClean="0"/>
              <a:t>Haverá aplicação de faixas quando houver acúmulo dos seguintes benefícios:</a:t>
            </a:r>
          </a:p>
          <a:p>
            <a:r>
              <a:rPr lang="pt-BR" dirty="0" smtClean="0"/>
              <a:t>Pensão de cônjuge com pensão/pensão decorrentes de militares</a:t>
            </a:r>
          </a:p>
          <a:p>
            <a:r>
              <a:rPr lang="pt-BR" dirty="0" smtClean="0"/>
              <a:t>Pensão de cônjuge com aposentadoria no RGPS/RPPS/inatividade de militares</a:t>
            </a:r>
          </a:p>
          <a:p>
            <a:r>
              <a:rPr lang="pt-BR" dirty="0" smtClean="0"/>
              <a:t>Pensão de militares com aposentadoria no RGPS/RPPS</a:t>
            </a:r>
          </a:p>
          <a:p>
            <a:pPr algn="just"/>
            <a:r>
              <a:rPr lang="pt-BR" i="1" dirty="0" smtClean="0"/>
              <a:t>§ 4º As restrições previstas neste artigo não serão aplicadas se o direito aos benefícios houver sido adquirido antes da data de entrada em vigor desta Lei.”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97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161233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APLICAÇÃO DE FAIXAS – Art. 49-A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I - 100% (cem por cento) do valor igual ou inferior a 1 (um) salário-mínimo;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II - 60% (sessenta por cento) do valor que exceder 1 (um) salário-mínimo, até o limite de 2 (dois) salários-mínimos;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III - 40% (quarenta por cento) do valor que exceder 2 (dois) salários-mínimos, até o limite de 3 (três) salários-mínimos;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IV - 20% (vinte por cento) do valor que exceder 3 (três) salários-mínimos, até o limite de 4 (quatro) salários-mínimos; e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V - 10% (dez por cento) do valor que exceder 4 (quatro) salários-mínimos.</a:t>
            </a:r>
            <a:r>
              <a:rPr lang="pt-BR" dirty="0"/>
              <a:t/>
            </a:r>
            <a:br>
              <a:rPr lang="pt-BR" dirty="0"/>
            </a:b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916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Vigências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62392"/>
              </p:ext>
            </p:extLst>
          </p:nvPr>
        </p:nvGraphicFramePr>
        <p:xfrm>
          <a:off x="1565910" y="2586445"/>
          <a:ext cx="9018270" cy="3784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9135"/>
                <a:gridCol w="4509135"/>
              </a:tblGrid>
              <a:tr h="59656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Dispositivo</a:t>
                      </a:r>
                      <a:r>
                        <a:rPr lang="pt-BR" sz="2800" baseline="0" dirty="0" smtClean="0"/>
                        <a:t> legal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Vigência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Emenda Constitucional Federal n. 103/2019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13/11/2019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Emenda Constitucional Estadual n. 82/2020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19/03/2020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Lei Complementar n. 274/2020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22/05/2020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4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Direito Adquirido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chemeClr val="dk1"/>
                </a:solidFill>
              </a:rPr>
              <a:t>Art. 3º A concessão de aposentadoria ao servidor público federal vinculado a regime próprio de previdência social e ao segurado do Regime Geral de Previdência Social e de pensão por morte aos respectivos dependentes será assegurada, </a:t>
            </a:r>
            <a:r>
              <a:rPr lang="pt-BR" u="sng" dirty="0">
                <a:solidFill>
                  <a:schemeClr val="dk1"/>
                </a:solidFill>
              </a:rPr>
              <a:t>a qualquer tempo</a:t>
            </a:r>
            <a:r>
              <a:rPr lang="pt-BR" dirty="0">
                <a:solidFill>
                  <a:schemeClr val="dk1"/>
                </a:solidFill>
              </a:rPr>
              <a:t>, </a:t>
            </a:r>
            <a:r>
              <a:rPr lang="pt-BR" u="sng" dirty="0">
                <a:solidFill>
                  <a:schemeClr val="dk1"/>
                </a:solidFill>
              </a:rPr>
              <a:t>desde que tenham sido cumpridos os requisitos para obtenção desses benefícios até a data de entrada em vigor desta Emenda Constitucional</a:t>
            </a:r>
            <a:r>
              <a:rPr lang="pt-BR" dirty="0">
                <a:solidFill>
                  <a:schemeClr val="dk1"/>
                </a:solidFill>
              </a:rPr>
              <a:t>, observados os critérios da legislação vigente na data em que foram atendidos os requisitos para a concessão da aposentadoria ou da pensão por morte.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74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3" y="1570534"/>
            <a:ext cx="11035642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Aposentadoria voluntária – Art. 6º da Lei n. 274</a:t>
            </a:r>
            <a:endParaRPr lang="pt-BR" b="1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254729"/>
              </p:ext>
            </p:extLst>
          </p:nvPr>
        </p:nvGraphicFramePr>
        <p:xfrm>
          <a:off x="1205338" y="2660075"/>
          <a:ext cx="6993083" cy="3697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753"/>
                <a:gridCol w="2330753"/>
                <a:gridCol w="2331577"/>
              </a:tblGrid>
              <a:tr h="1122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56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61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CONTRIBUIÇÃO 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5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SERVIÇO PÚBLICO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CARGO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PONTOS**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86 PONTOS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96 PONTOS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8926505" y="2942249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até </a:t>
            </a:r>
            <a:r>
              <a:rPr lang="pt-BR" b="1" dirty="0" smtClean="0"/>
              <a:t>18/03/2020</a:t>
            </a:r>
            <a:endParaRPr lang="pt-BR" b="1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926505" y="3931219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Média aritmética</a:t>
            </a:r>
          </a:p>
          <a:p>
            <a:pPr algn="ctr"/>
            <a:r>
              <a:rPr lang="pt-BR" b="1" dirty="0" smtClean="0"/>
              <a:t>Regra nova</a:t>
            </a:r>
            <a:endParaRPr lang="pt-BR" b="1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927220" y="4995759"/>
            <a:ext cx="1994337" cy="1252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Idade a partir de 2022</a:t>
            </a:r>
          </a:p>
          <a:p>
            <a:pPr algn="ctr"/>
            <a:r>
              <a:rPr lang="pt-BR" b="1" dirty="0" smtClean="0"/>
              <a:t>Mulher 57</a:t>
            </a:r>
          </a:p>
          <a:p>
            <a:pPr algn="ctr"/>
            <a:r>
              <a:rPr lang="pt-BR" b="1" dirty="0" smtClean="0"/>
              <a:t>Homem 62</a:t>
            </a:r>
          </a:p>
          <a:p>
            <a:pPr algn="ctr"/>
            <a:endParaRPr lang="pt-BR" b="1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642" y="2716877"/>
            <a:ext cx="833438" cy="981075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712" y="2716877"/>
            <a:ext cx="905432" cy="99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5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248791"/>
              </p:ext>
            </p:extLst>
          </p:nvPr>
        </p:nvGraphicFramePr>
        <p:xfrm>
          <a:off x="446293" y="3439391"/>
          <a:ext cx="11087616" cy="152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930"/>
                <a:gridCol w="672804"/>
                <a:gridCol w="716973"/>
                <a:gridCol w="685800"/>
                <a:gridCol w="706582"/>
                <a:gridCol w="706582"/>
                <a:gridCol w="727363"/>
                <a:gridCol w="706582"/>
                <a:gridCol w="737755"/>
                <a:gridCol w="706581"/>
                <a:gridCol w="737755"/>
                <a:gridCol w="696191"/>
                <a:gridCol w="727364"/>
                <a:gridCol w="706581"/>
                <a:gridCol w="716973"/>
                <a:gridCol w="685800"/>
              </a:tblGrid>
              <a:tr h="757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2019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2021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2022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2026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2030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2031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2032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2033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5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86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89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91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5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H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99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77486" y="1747179"/>
            <a:ext cx="10879778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Aposentadoria voluntária – Art. 6º da Lei n. 274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900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Regra dos pontos – Exemplo em 2022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450" y="3633134"/>
            <a:ext cx="1023505" cy="112040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34" y="4728557"/>
            <a:ext cx="1125855" cy="132529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9174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IDADE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87390" y="2813357"/>
            <a:ext cx="2503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TEMPO DE CONTRIBUIÇÃO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9640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SOMATÓRIO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73497"/>
              </p:ext>
            </p:extLst>
          </p:nvPr>
        </p:nvGraphicFramePr>
        <p:xfrm>
          <a:off x="2953385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59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62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Mais 9"/>
          <p:cNvSpPr/>
          <p:nvPr/>
        </p:nvSpPr>
        <p:spPr>
          <a:xfrm>
            <a:off x="4903470" y="4354830"/>
            <a:ext cx="982980" cy="104013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77756"/>
              </p:ext>
            </p:extLst>
          </p:nvPr>
        </p:nvGraphicFramePr>
        <p:xfrm>
          <a:off x="6263640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30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Igual 11"/>
          <p:cNvSpPr/>
          <p:nvPr/>
        </p:nvSpPr>
        <p:spPr>
          <a:xfrm>
            <a:off x="8138160" y="4434840"/>
            <a:ext cx="1120140" cy="81153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2737"/>
              </p:ext>
            </p:extLst>
          </p:nvPr>
        </p:nvGraphicFramePr>
        <p:xfrm>
          <a:off x="9547860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89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99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5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6º da Lei n. 274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86938"/>
              </p:ext>
            </p:extLst>
          </p:nvPr>
        </p:nvGraphicFramePr>
        <p:xfrm>
          <a:off x="682336" y="2934017"/>
          <a:ext cx="7090065" cy="329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3355"/>
                <a:gridCol w="2363355"/>
                <a:gridCol w="2363355"/>
              </a:tblGrid>
              <a:tr h="823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MULHER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HOMEM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IDADE*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62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CONTRIBUIÇÃO 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3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SERVIÇO PÚBLICO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CARGO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bg1"/>
                          </a:solidFill>
                          <a:effectLst/>
                        </a:rPr>
                        <a:t>PONTOS**</a:t>
                      </a:r>
                      <a:endParaRPr lang="pt-B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86 PONTOS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96 PONTOS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8417349" y="2896433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até </a:t>
            </a:r>
            <a:r>
              <a:rPr lang="pt-BR" b="1" dirty="0" smtClean="0"/>
              <a:t>31/12/2003</a:t>
            </a:r>
            <a:endParaRPr lang="pt-BR" b="1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417349" y="3962124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Paridade</a:t>
            </a:r>
            <a:endParaRPr lang="pt-BR" b="1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417349" y="5027815"/>
            <a:ext cx="2035902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Fundamento do cálculo: Artigo 7º, 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0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</a:t>
            </a:r>
            <a:r>
              <a:rPr lang="pt-BR" b="1" dirty="0" smtClean="0"/>
              <a:t>11 </a:t>
            </a:r>
            <a:r>
              <a:rPr lang="pt-BR" b="1" dirty="0"/>
              <a:t>da Lei n. 274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947541"/>
              </p:ext>
            </p:extLst>
          </p:nvPr>
        </p:nvGraphicFramePr>
        <p:xfrm>
          <a:off x="966355" y="2996233"/>
          <a:ext cx="6702136" cy="3042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879"/>
                <a:gridCol w="1846362"/>
                <a:gridCol w="2158895"/>
              </a:tblGrid>
              <a:tr h="10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9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57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CONTRIBUIÇÃO 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30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35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9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SERVIÇO PÚBLICO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9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CARGO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8355003" y="3023015"/>
            <a:ext cx="2451542" cy="1808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Pedágio de 100% do tempo que faltava em 19/03/2020</a:t>
            </a:r>
            <a:endParaRPr lang="pt-BR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262" y="3023015"/>
            <a:ext cx="905432" cy="991154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829" y="3023015"/>
            <a:ext cx="833438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REGRA DO PEDÁGIO - EXEMPLOS</a:t>
            </a:r>
            <a:endParaRPr lang="pt-BR" b="1" dirty="0"/>
          </a:p>
        </p:txBody>
      </p:sp>
      <p:pic>
        <p:nvPicPr>
          <p:cNvPr id="9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450" y="3633134"/>
            <a:ext cx="1023505" cy="112040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34" y="4728557"/>
            <a:ext cx="1125855" cy="13252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98882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IDADE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082415" y="2437855"/>
            <a:ext cx="2503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TEMPO DE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CONTRIBUIÇÃO ATÉ 18/03/20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19034"/>
              </p:ext>
            </p:extLst>
          </p:nvPr>
        </p:nvGraphicFramePr>
        <p:xfrm>
          <a:off x="2507615" y="392748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57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73844"/>
              </p:ext>
            </p:extLst>
          </p:nvPr>
        </p:nvGraphicFramePr>
        <p:xfrm>
          <a:off x="4608195" y="3912002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29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CaixaDeTexto 20"/>
          <p:cNvSpPr txBox="1"/>
          <p:nvPr/>
        </p:nvSpPr>
        <p:spPr>
          <a:xfrm>
            <a:off x="6383655" y="2437855"/>
            <a:ext cx="2503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TEMPO QUE FALTAVA EM 18/03/20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959804"/>
              </p:ext>
            </p:extLst>
          </p:nvPr>
        </p:nvGraphicFramePr>
        <p:xfrm>
          <a:off x="6829425" y="3904382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1 ANO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73346"/>
              </p:ext>
            </p:extLst>
          </p:nvPr>
        </p:nvGraphicFramePr>
        <p:xfrm>
          <a:off x="9119234" y="3896762"/>
          <a:ext cx="1979295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295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18/03/2022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18/03/2030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8684894" y="2437855"/>
            <a:ext cx="25850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DATA DE CUMPRIMENTO DO PEDÁGIO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5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  <p:bldP spid="24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964</Words>
  <Application>Microsoft Office PowerPoint</Application>
  <PresentationFormat>Widescreen</PresentationFormat>
  <Paragraphs>237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Tema do Office</vt:lpstr>
      <vt:lpstr>NOVAS REGRAS DE APOSENTADORIAS</vt:lpstr>
      <vt:lpstr>Vigências</vt:lpstr>
      <vt:lpstr>Direito Adquirido</vt:lpstr>
      <vt:lpstr>Aposentadoria voluntária – Art. 6º da Lei n. 274</vt:lpstr>
      <vt:lpstr>Aposentadoria voluntária – Art. 6º da Lei n. 274</vt:lpstr>
      <vt:lpstr>Regra dos pontos – Exemplo em 2022</vt:lpstr>
      <vt:lpstr>Aposentadoria voluntária – Art. 6º da Lei n. 274</vt:lpstr>
      <vt:lpstr>Aposentadoria voluntária – Art. 11 da Lei n. 274</vt:lpstr>
      <vt:lpstr>REGRA DO PEDÁGIO - EXEMPLOS</vt:lpstr>
      <vt:lpstr>Aposentadoria voluntária – Art. 11 da Lei n. 274</vt:lpstr>
      <vt:lpstr>Aposentadoria voluntária – Art. 41-A da Lei n. 3.150, com redação dada pela Lei n. 274/2020</vt:lpstr>
      <vt:lpstr>Média aritmética – Nova regra</vt:lpstr>
      <vt:lpstr>Média aritmética – Nova regra</vt:lpstr>
      <vt:lpstr>Apresentação do PowerPoint</vt:lpstr>
      <vt:lpstr>Incapacidade Definitiva – Art. 35 da Lei n. 3.150</vt:lpstr>
      <vt:lpstr>Compulsória – Art. 40 da Lei n. 3.150/05</vt:lpstr>
      <vt:lpstr>APLICAÇÃO DE FAIXAS – Art. 49-A da Lei n. 3.150/05</vt:lpstr>
      <vt:lpstr>APLICAÇÃO DE FAIXAS – Art. 49-A da Lei n. 3.150/05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Natália Koshiikene Damasceno Ramires</cp:lastModifiedBy>
  <cp:revision>75</cp:revision>
  <dcterms:created xsi:type="dcterms:W3CDTF">2022-03-25T20:33:09Z</dcterms:created>
  <dcterms:modified xsi:type="dcterms:W3CDTF">2022-03-31T21:07:23Z</dcterms:modified>
</cp:coreProperties>
</file>