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notesMasterIdLst>
    <p:notesMasterId r:id="rId20"/>
  </p:notesMasterIdLst>
  <p:sldIdLst>
    <p:sldId id="355" r:id="rId2"/>
    <p:sldId id="324" r:id="rId3"/>
    <p:sldId id="362" r:id="rId4"/>
    <p:sldId id="327" r:id="rId5"/>
    <p:sldId id="325" r:id="rId6"/>
    <p:sldId id="264" r:id="rId7"/>
    <p:sldId id="266" r:id="rId8"/>
    <p:sldId id="329" r:id="rId9"/>
    <p:sldId id="340" r:id="rId10"/>
    <p:sldId id="342" r:id="rId11"/>
    <p:sldId id="343" r:id="rId12"/>
    <p:sldId id="344" r:id="rId13"/>
    <p:sldId id="345" r:id="rId14"/>
    <p:sldId id="346" r:id="rId15"/>
    <p:sldId id="349" r:id="rId16"/>
    <p:sldId id="350" r:id="rId17"/>
    <p:sldId id="351" r:id="rId18"/>
    <p:sldId id="328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061" autoAdjust="0"/>
  </p:normalViewPr>
  <p:slideViewPr>
    <p:cSldViewPr>
      <p:cViewPr varScale="1">
        <p:scale>
          <a:sx n="63" d="100"/>
          <a:sy n="63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30FF2-53D1-4EAB-8162-2A65DF761A93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62233-6D09-4A55-A883-3C4CAB52D9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07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ço Reservado para Número de Slid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9C7987-F7E4-485E-A1FB-6CFF69469242}" type="slidenum">
              <a:rPr lang="pt-BR"/>
              <a:pPr eaLnBrk="1" hangingPunct="1"/>
              <a:t>1</a:t>
            </a:fld>
            <a:endParaRPr lang="pt-BR"/>
          </a:p>
        </p:txBody>
      </p:sp>
      <p:sp>
        <p:nvSpPr>
          <p:cNvPr id="2" name="Espaço Reservado para Anotaçõ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5122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62233-6D09-4A55-A883-3C4CAB52D907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6128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60ABF8-C6B4-4366-9687-E0A12E5BB05E}" type="slidenum">
              <a:rPr lang="en-US"/>
              <a:pPr/>
              <a:t>7</a:t>
            </a:fld>
            <a:endParaRPr lang="en-US"/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4713"/>
          </a:xfrm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042" y="4343693"/>
            <a:ext cx="5027916" cy="4115385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1249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62233-6D09-4A55-A883-3C4CAB52D907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0403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62233-6D09-4A55-A883-3C4CAB52D907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4390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CBF9-22C2-4260-9A0F-8DD4BFE256EB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0AFB-8C21-49D3-8186-EDE922F83D0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CBF9-22C2-4260-9A0F-8DD4BFE256EB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0AFB-8C21-49D3-8186-EDE922F83D0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CBF9-22C2-4260-9A0F-8DD4BFE256EB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0AFB-8C21-49D3-8186-EDE922F83D01}" type="slidenum">
              <a:rPr lang="pt-BR" smtClean="0"/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>
          <a:xfrm>
            <a:off x="8420100" y="6499225"/>
            <a:ext cx="609600" cy="244475"/>
          </a:xfrm>
        </p:spPr>
        <p:txBody>
          <a:bodyPr/>
          <a:lstStyle>
            <a:lvl1pPr>
              <a:defRPr/>
            </a:lvl1pPr>
          </a:lstStyle>
          <a:p>
            <a:fld id="{B8C6EACA-4D56-40EB-8D7B-97AF21B0B86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132745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CBF9-22C2-4260-9A0F-8DD4BFE256EB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0AFB-8C21-49D3-8186-EDE922F83D0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CBF9-22C2-4260-9A0F-8DD4BFE256EB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0AFB-8C21-49D3-8186-EDE922F83D0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CBF9-22C2-4260-9A0F-8DD4BFE256EB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0AFB-8C21-49D3-8186-EDE922F83D0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CBF9-22C2-4260-9A0F-8DD4BFE256EB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0AFB-8C21-49D3-8186-EDE922F83D0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CBF9-22C2-4260-9A0F-8DD4BFE256EB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0AFB-8C21-49D3-8186-EDE922F83D0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CBF9-22C2-4260-9A0F-8DD4BFE256EB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0AFB-8C21-49D3-8186-EDE922F83D0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CBF9-22C2-4260-9A0F-8DD4BFE256EB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0AFB-8C21-49D3-8186-EDE922F83D01}" type="slidenum">
              <a:rPr lang="pt-BR" smtClean="0"/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5CBF9-22C2-4260-9A0F-8DD4BFE256EB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0AFB-8C21-49D3-8186-EDE922F83D01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2B5CBF9-22C2-4260-9A0F-8DD4BFE256EB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4D30AFB-8C21-49D3-8186-EDE922F83D01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23850" y="6488113"/>
            <a:ext cx="1158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b="1">
                <a:solidFill>
                  <a:schemeClr val="bg1"/>
                </a:solidFill>
              </a:rPr>
              <a:t>Jan/2014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051720" y="-171400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b="1" dirty="0" smtClean="0"/>
          </a:p>
          <a:p>
            <a:pPr algn="r"/>
            <a:r>
              <a:rPr lang="pt-BR" sz="2800" b="1" dirty="0" smtClean="0">
                <a:solidFill>
                  <a:srgbClr val="52527A"/>
                </a:solidFill>
                <a:latin typeface="Verdana" pitchFamily="34" charset="0"/>
                <a:cs typeface="Arial" charset="0"/>
              </a:rPr>
              <a:t> Gestão de Risos Corporativos</a:t>
            </a:r>
            <a:endParaRPr lang="pt-BR" sz="2800" b="1" dirty="0">
              <a:solidFill>
                <a:srgbClr val="52527A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563888" y="3284984"/>
            <a:ext cx="21419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0070C0"/>
                </a:solidFill>
              </a:rPr>
              <a:t>MÓDULO   4 </a:t>
            </a:r>
            <a:endParaRPr lang="pt-BR" sz="2800" b="1" dirty="0">
              <a:solidFill>
                <a:srgbClr val="0070C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547429" y="782707"/>
            <a:ext cx="21451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2800" b="1" dirty="0">
                <a:solidFill>
                  <a:srgbClr val="52527A"/>
                </a:solidFill>
                <a:latin typeface="Verdana" pitchFamily="34" charset="0"/>
                <a:cs typeface="Arial" charset="0"/>
              </a:rPr>
              <a:t>Conceitos</a:t>
            </a:r>
          </a:p>
        </p:txBody>
      </p:sp>
    </p:spTree>
    <p:extLst>
      <p:ext uri="{BB962C8B-B14F-4D97-AF65-F5344CB8AC3E}">
        <p14:creationId xmlns:p14="http://schemas.microsoft.com/office/powerpoint/2010/main" val="231346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480219" y="836712"/>
            <a:ext cx="8229600" cy="571500"/>
          </a:xfrm>
        </p:spPr>
        <p:txBody>
          <a:bodyPr>
            <a:normAutofit fontScale="90000"/>
          </a:bodyPr>
          <a:lstStyle/>
          <a:p>
            <a:pPr algn="r"/>
            <a:r>
              <a:rPr lang="pt-BR" sz="2500" b="1" dirty="0">
                <a:solidFill>
                  <a:srgbClr val="52527A"/>
                </a:solidFill>
                <a:latin typeface="Verdana" pitchFamily="34" charset="0"/>
              </a:rPr>
              <a:t>ISO 31.000:2009 – Gestão de </a:t>
            </a:r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</a:rPr>
              <a:t>Riscos</a:t>
            </a:r>
            <a:br>
              <a:rPr lang="pt-BR" sz="2500" b="1" dirty="0" smtClean="0">
                <a:solidFill>
                  <a:srgbClr val="52527A"/>
                </a:solidFill>
                <a:latin typeface="Verdana" pitchFamily="34" charset="0"/>
              </a:rPr>
            </a:br>
            <a:r>
              <a:rPr lang="pt-BR" sz="2500" b="1" dirty="0">
                <a:solidFill>
                  <a:srgbClr val="52527A"/>
                </a:solidFill>
                <a:latin typeface="Verdana" pitchFamily="34" charset="0"/>
              </a:rPr>
              <a:t/>
            </a:r>
            <a:br>
              <a:rPr lang="pt-BR" sz="2500" b="1" dirty="0">
                <a:solidFill>
                  <a:srgbClr val="52527A"/>
                </a:solidFill>
                <a:latin typeface="Verdana" pitchFamily="34" charset="0"/>
              </a:rPr>
            </a:br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</a:rPr>
              <a:t>ORIGEM   </a:t>
            </a:r>
            <a:endParaRPr lang="pt-BR" sz="2500" b="1" dirty="0">
              <a:solidFill>
                <a:srgbClr val="52527A"/>
              </a:solidFill>
              <a:latin typeface="Verdana" pitchFamily="34" charset="0"/>
            </a:endParaRPr>
          </a:p>
        </p:txBody>
      </p:sp>
      <p:sp>
        <p:nvSpPr>
          <p:cNvPr id="8198" name="Espaço Reservado para Conteúdo 2"/>
          <p:cNvSpPr>
            <a:spLocks noGrp="1"/>
          </p:cNvSpPr>
          <p:nvPr>
            <p:ph idx="1"/>
          </p:nvPr>
        </p:nvSpPr>
        <p:spPr>
          <a:xfrm>
            <a:off x="222250" y="3762375"/>
            <a:ext cx="8824913" cy="3095625"/>
          </a:xfrm>
        </p:spPr>
        <p:txBody>
          <a:bodyPr/>
          <a:lstStyle/>
          <a:p>
            <a:pPr marL="285750" indent="-28575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t-B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Guia geral para o estabelecimento e implantação de um processo de gerenciamento de risco com base na identificação, análise, avaliação, tratamento, comunicação e monitoramento dos riscos.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395288" y="2924175"/>
            <a:ext cx="8399462" cy="4984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CC"/>
            </a:solidFill>
          </a:ln>
        </p:spPr>
        <p:txBody>
          <a:bodyPr wrap="none">
            <a:spAutoFit/>
          </a:bodyPr>
          <a:lstStyle/>
          <a:p>
            <a:pPr eaLnBrk="0" fontAlgn="auto" hangingPunct="0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rgbClr val="0066FF"/>
                </a:solidFill>
                <a:latin typeface="+mj-lt"/>
                <a:cs typeface="+mn-cs"/>
              </a:rPr>
              <a:t>NORMA AUSTRALIANA NZS 4360:1999 - Gerenciamento de Risco</a:t>
            </a:r>
          </a:p>
        </p:txBody>
      </p:sp>
    </p:spTree>
    <p:extLst>
      <p:ext uri="{BB962C8B-B14F-4D97-AF65-F5344CB8AC3E}">
        <p14:creationId xmlns:p14="http://schemas.microsoft.com/office/powerpoint/2010/main" val="120371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Espaço Reservado para Conteúdo 2"/>
          <p:cNvSpPr>
            <a:spLocks noGrp="1"/>
          </p:cNvSpPr>
          <p:nvPr>
            <p:ph idx="1"/>
          </p:nvPr>
        </p:nvSpPr>
        <p:spPr>
          <a:xfrm>
            <a:off x="0" y="2420888"/>
            <a:ext cx="8824912" cy="3097212"/>
          </a:xfrm>
        </p:spPr>
        <p:txBody>
          <a:bodyPr>
            <a:normAutofit fontScale="92500" lnSpcReduction="20000"/>
          </a:bodyPr>
          <a:lstStyle/>
          <a:p>
            <a:pPr marL="285750" indent="-285750"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Criada com o objetivo de ser uma norma genérica de gerenciamento de riscos, aplicável em qualquer organização, independente do tamanho e </a:t>
            </a:r>
            <a:r>
              <a:rPr lang="pt-BR" sz="2400" b="1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do ramo </a:t>
            </a: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de </a:t>
            </a:r>
            <a:r>
              <a:rPr lang="pt-BR" sz="2400" b="1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negócio;</a:t>
            </a:r>
          </a:p>
          <a:p>
            <a:pPr marL="285750" indent="-285750" algn="just">
              <a:spcBef>
                <a:spcPct val="0"/>
              </a:spcBef>
              <a:buFont typeface="Wingdings" pitchFamily="2" charset="2"/>
              <a:buChar char="ü"/>
              <a:defRPr/>
            </a:pPr>
            <a:endParaRPr lang="pt-BR" sz="2400" b="1" dirty="0" smtClean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285750" indent="-285750"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pt-BR" sz="2400" b="1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Sua </a:t>
            </a: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metodologia visa identificar e analisar os riscos e os cenários que </a:t>
            </a:r>
            <a:r>
              <a:rPr lang="pt-BR" sz="2400" b="1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precisam ser enfrentados;</a:t>
            </a:r>
          </a:p>
          <a:p>
            <a:pPr marL="285750" indent="-285750" algn="just">
              <a:spcBef>
                <a:spcPct val="0"/>
              </a:spcBef>
              <a:buFont typeface="Wingdings" pitchFamily="2" charset="2"/>
              <a:buChar char="ü"/>
              <a:defRPr/>
            </a:pPr>
            <a:endParaRPr lang="pt-BR" sz="2400" b="1" dirty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285750" indent="-285750" algn="just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pt-BR" sz="2400" b="1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Permite uma abordagem considerando as naturezas e os tipos de riscos (estratégicos, operacionais, financeiros e tecnológicos, ambientais e de integridade).</a:t>
            </a:r>
            <a:endParaRPr lang="pt-BR" sz="2400" b="1" dirty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0" indent="0" algn="just">
              <a:buFont typeface="Wingdings 2" panose="05020102010507070707" pitchFamily="18" charset="2"/>
              <a:buNone/>
              <a:defRPr/>
            </a:pPr>
            <a:r>
              <a:rPr lang="pt-BR" sz="2000" b="1" dirty="0" smtClean="0">
                <a:solidFill>
                  <a:srgbClr val="0066FF"/>
                </a:solidFill>
              </a:rPr>
              <a:t>  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595312" y="620688"/>
            <a:ext cx="8229600" cy="571500"/>
          </a:xfrm>
        </p:spPr>
        <p:txBody>
          <a:bodyPr>
            <a:normAutofit fontScale="90000"/>
          </a:bodyPr>
          <a:lstStyle/>
          <a:p>
            <a:pPr algn="r"/>
            <a:r>
              <a:rPr lang="pt-BR" sz="2600" b="1" dirty="0">
                <a:solidFill>
                  <a:srgbClr val="52527A"/>
                </a:solidFill>
                <a:latin typeface="Verdana" pitchFamily="34" charset="0"/>
              </a:rPr>
              <a:t>ISO 31.000:2009 – Gestão de </a:t>
            </a:r>
            <a:r>
              <a:rPr lang="pt-BR" sz="2600" b="1" dirty="0" smtClean="0">
                <a:solidFill>
                  <a:srgbClr val="52527A"/>
                </a:solidFill>
                <a:latin typeface="Verdana" pitchFamily="34" charset="0"/>
              </a:rPr>
              <a:t>Riscos</a:t>
            </a:r>
            <a:r>
              <a:rPr lang="pt-BR" sz="2600" b="1" dirty="0">
                <a:solidFill>
                  <a:srgbClr val="52527A"/>
                </a:solidFill>
                <a:latin typeface="Verdana" pitchFamily="34" charset="0"/>
              </a:rPr>
              <a:t/>
            </a:r>
            <a:br>
              <a:rPr lang="pt-BR" sz="2600" b="1" dirty="0">
                <a:solidFill>
                  <a:srgbClr val="52527A"/>
                </a:solidFill>
                <a:latin typeface="Verdana" pitchFamily="34" charset="0"/>
              </a:rPr>
            </a:br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</a:rPr>
              <a:t>ORIGEM   </a:t>
            </a:r>
            <a:endParaRPr lang="pt-BR" sz="2500" b="1" dirty="0">
              <a:solidFill>
                <a:srgbClr val="52527A"/>
              </a:solidFill>
              <a:latin typeface="Verdan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619672" y="6346110"/>
            <a:ext cx="734481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A norma provem do consenso entre trinta e cinco países - início em 2005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60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CaixaDeTexto 7"/>
          <p:cNvSpPr txBox="1">
            <a:spLocks noChangeArrowheads="1"/>
          </p:cNvSpPr>
          <p:nvPr/>
        </p:nvSpPr>
        <p:spPr bwMode="auto">
          <a:xfrm>
            <a:off x="315912" y="2132856"/>
            <a:ext cx="882808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indent="-216000" eaLnBrk="1" hangingPunct="1">
              <a:buFont typeface="Wingdings" pitchFamily="2" charset="2"/>
              <a:buChar char="ü"/>
              <a:defRPr/>
            </a:pPr>
            <a:r>
              <a:rPr lang="pt-BR" sz="2400" b="1" dirty="0" smtClean="0">
                <a:solidFill>
                  <a:srgbClr val="0066FF"/>
                </a:solidFill>
              </a:rPr>
              <a:t>Define os princípios para a gestão de riscos;</a:t>
            </a:r>
          </a:p>
          <a:p>
            <a:pPr indent="-216000" eaLnBrk="1" hangingPunct="1">
              <a:buFont typeface="Wingdings" pitchFamily="2" charset="2"/>
              <a:buChar char="ü"/>
              <a:defRPr/>
            </a:pPr>
            <a:endParaRPr lang="pt-BR" sz="2400" b="1" dirty="0">
              <a:solidFill>
                <a:srgbClr val="0066FF"/>
              </a:solidFill>
            </a:endParaRPr>
          </a:p>
          <a:p>
            <a:pPr indent="-216000" eaLnBrk="1" hangingPunct="1">
              <a:buFont typeface="Wingdings" pitchFamily="2" charset="2"/>
              <a:buChar char="ü"/>
              <a:defRPr/>
            </a:pPr>
            <a:r>
              <a:rPr lang="pt-BR" sz="2400" b="1" dirty="0">
                <a:solidFill>
                  <a:srgbClr val="0066FF"/>
                </a:solidFill>
              </a:rPr>
              <a:t>Fornece diretrizes genéricas;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pt-BR" sz="2400" b="1" dirty="0" smtClean="0">
              <a:solidFill>
                <a:srgbClr val="0066FF"/>
              </a:solidFill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pt-BR" sz="2400" b="1" dirty="0" smtClean="0">
                <a:solidFill>
                  <a:srgbClr val="0066FF"/>
                </a:solidFill>
              </a:rPr>
              <a:t>Propõe ser aplicada em qualquer empresa pública ou privada, comunitária, associativa, de grupo ou indivíduo;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pt-BR" sz="2400" b="1" dirty="0">
              <a:solidFill>
                <a:srgbClr val="0066FF"/>
              </a:solidFill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pt-BR" sz="2400" b="1" dirty="0" smtClean="0">
                <a:solidFill>
                  <a:srgbClr val="0066FF"/>
                </a:solidFill>
              </a:rPr>
              <a:t>Não sugere um processo uniformizado para as organizações.</a:t>
            </a:r>
          </a:p>
        </p:txBody>
      </p:sp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2188196" y="5804601"/>
            <a:ext cx="4832075" cy="4985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headEnd/>
            <a:tailEnd/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fontAlgn="auto" hangingPunct="0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rgbClr val="0066FF"/>
                </a:solidFill>
                <a:latin typeface="+mj-lt"/>
              </a:rPr>
              <a:t>NÃO SE DESTINA À CERTIFICAÇÃO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80219" y="836712"/>
            <a:ext cx="8229600" cy="571500"/>
          </a:xfrm>
        </p:spPr>
        <p:txBody>
          <a:bodyPr>
            <a:normAutofit/>
          </a:bodyPr>
          <a:lstStyle/>
          <a:p>
            <a:pPr algn="r"/>
            <a:r>
              <a:rPr lang="pt-BR" sz="2500" b="1" dirty="0">
                <a:solidFill>
                  <a:srgbClr val="52527A"/>
                </a:solidFill>
                <a:latin typeface="Verdana" pitchFamily="34" charset="0"/>
              </a:rPr>
              <a:t>ISO 31.000:2009 – </a:t>
            </a:r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</a:rPr>
              <a:t>Escopo   </a:t>
            </a:r>
            <a:endParaRPr lang="pt-BR" sz="2500" b="1" dirty="0">
              <a:solidFill>
                <a:srgbClr val="52527A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01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395536" y="2852936"/>
            <a:ext cx="7920038" cy="36933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Criar e proteger valor para as organizações</a:t>
            </a:r>
            <a:r>
              <a:rPr lang="pt-BR" sz="2400" b="1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;</a:t>
            </a:r>
            <a:endParaRPr lang="pt-BR" sz="2400" b="1" dirty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Integrar os processos organizacionais</a:t>
            </a:r>
            <a:r>
              <a:rPr lang="pt-BR" sz="2400" b="1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;</a:t>
            </a:r>
            <a:endParaRPr lang="pt-BR" sz="2400" b="1" dirty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Abordar explicitamente a incerteza</a:t>
            </a:r>
            <a:r>
              <a:rPr lang="pt-BR" sz="2400" b="1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;</a:t>
            </a:r>
            <a:endParaRPr lang="pt-BR" sz="2400" b="1" dirty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Ser sistemática e estruturada</a:t>
            </a:r>
            <a:r>
              <a:rPr lang="pt-BR" sz="2400" b="1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;</a:t>
            </a:r>
            <a:endParaRPr lang="pt-BR" sz="2400" b="1" dirty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Permitir que as decisões empresariais sejam tomadas com base nas melhores informações disponíveis</a:t>
            </a:r>
            <a:r>
              <a:rPr lang="pt-BR" sz="2400" b="1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;</a:t>
            </a:r>
            <a:endParaRPr lang="pt-BR" sz="2400" b="1" dirty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Facilitar a melhoria contínua da gestão das organizações. </a:t>
            </a:r>
          </a:p>
          <a:p>
            <a:pPr>
              <a:defRPr/>
            </a:pPr>
            <a:endParaRPr lang="pt-BR" dirty="0">
              <a:solidFill>
                <a:srgbClr val="0066FF"/>
              </a:solidFill>
              <a:latin typeface="+mn-lt"/>
              <a:cs typeface="Arial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80219" y="836712"/>
            <a:ext cx="8229600" cy="571500"/>
          </a:xfrm>
        </p:spPr>
        <p:txBody>
          <a:bodyPr>
            <a:normAutofit/>
          </a:bodyPr>
          <a:lstStyle/>
          <a:p>
            <a:pPr algn="r"/>
            <a:r>
              <a:rPr lang="pt-BR" sz="2500" b="1" dirty="0">
                <a:solidFill>
                  <a:srgbClr val="52527A"/>
                </a:solidFill>
                <a:latin typeface="Verdana" pitchFamily="34" charset="0"/>
              </a:rPr>
              <a:t>ISO 31.000:2009 – </a:t>
            </a:r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</a:rPr>
              <a:t>Princípios   </a:t>
            </a:r>
            <a:endParaRPr lang="pt-BR" sz="2500" b="1" dirty="0">
              <a:solidFill>
                <a:srgbClr val="52527A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8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aixaDeTexto 6"/>
          <p:cNvSpPr txBox="1">
            <a:spLocks noChangeArrowheads="1"/>
          </p:cNvSpPr>
          <p:nvPr/>
        </p:nvSpPr>
        <p:spPr bwMode="auto">
          <a:xfrm>
            <a:off x="467964" y="2333685"/>
            <a:ext cx="835250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0066FF"/>
                </a:solidFill>
              </a:rPr>
              <a:t>Abordagem do contexto externo e interno</a:t>
            </a:r>
            <a:r>
              <a:rPr lang="pt-BR" sz="2400" b="1" dirty="0" smtClean="0">
                <a:solidFill>
                  <a:srgbClr val="0066FF"/>
                </a:solidFill>
              </a:rPr>
              <a:t>;</a:t>
            </a:r>
            <a:endParaRPr lang="pt-BR" sz="2400" b="1" dirty="0">
              <a:solidFill>
                <a:srgbClr val="0066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0066FF"/>
                </a:solidFill>
              </a:rPr>
              <a:t>Definição de critérios para a classificação </a:t>
            </a:r>
            <a:r>
              <a:rPr lang="pt-BR" sz="2400" b="1" dirty="0" smtClean="0">
                <a:solidFill>
                  <a:srgbClr val="0066FF"/>
                </a:solidFill>
              </a:rPr>
              <a:t>dos riscos;</a:t>
            </a:r>
            <a:endParaRPr lang="pt-BR" sz="2400" b="1" dirty="0">
              <a:solidFill>
                <a:srgbClr val="0066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0066FF"/>
                </a:solidFill>
              </a:rPr>
              <a:t>Detalhamento das etapas para o gerenciamento de riscos: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066FF"/>
                </a:solidFill>
              </a:rPr>
              <a:t>Identificação;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066FF"/>
                </a:solidFill>
              </a:rPr>
              <a:t>Análise;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066FF"/>
                </a:solidFill>
              </a:rPr>
              <a:t>Avaliação;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066FF"/>
                </a:solidFill>
              </a:rPr>
              <a:t>Tratamento;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066FF"/>
                </a:solidFill>
              </a:rPr>
              <a:t>Registros;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066FF"/>
                </a:solidFill>
              </a:rPr>
              <a:t>Análise crítica;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066FF"/>
                </a:solidFill>
              </a:rPr>
              <a:t>Monitoramento.</a:t>
            </a:r>
            <a:endParaRPr lang="pt-BR" sz="2000" b="1" dirty="0">
              <a:solidFill>
                <a:srgbClr val="0066FF"/>
              </a:solidFill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80219" y="836712"/>
            <a:ext cx="8229600" cy="571500"/>
          </a:xfrm>
        </p:spPr>
        <p:txBody>
          <a:bodyPr>
            <a:normAutofit/>
          </a:bodyPr>
          <a:lstStyle/>
          <a:p>
            <a:pPr algn="r"/>
            <a:r>
              <a:rPr lang="pt-BR" sz="2500" b="1" dirty="0">
                <a:solidFill>
                  <a:srgbClr val="52527A"/>
                </a:solidFill>
                <a:latin typeface="Verdana" pitchFamily="34" charset="0"/>
              </a:rPr>
              <a:t>ISO 31.000:2009 – </a:t>
            </a:r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</a:rPr>
              <a:t>Processo   </a:t>
            </a:r>
            <a:endParaRPr lang="pt-BR" sz="2500" b="1" dirty="0">
              <a:solidFill>
                <a:srgbClr val="52527A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17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tângulo 4"/>
          <p:cNvSpPr>
            <a:spLocks noChangeArrowheads="1"/>
          </p:cNvSpPr>
          <p:nvPr/>
        </p:nvSpPr>
        <p:spPr bwMode="auto">
          <a:xfrm>
            <a:off x="696913" y="2974875"/>
            <a:ext cx="7920037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0066FF"/>
                </a:solidFill>
              </a:rPr>
              <a:t>Foco da ISO 31000: melhoria contínua da gestão das organizações mediante a identificação, avaliação e tratamento dos riscos; </a:t>
            </a:r>
          </a:p>
          <a:p>
            <a:pPr algn="just" eaLnBrk="1" hangingPunct="1">
              <a:buFont typeface="Wingdings" panose="05000000000000000000" pitchFamily="2" charset="2"/>
              <a:buChar char="ü"/>
            </a:pPr>
            <a:endParaRPr lang="pt-BR" sz="2400" b="1" dirty="0">
              <a:solidFill>
                <a:srgbClr val="0066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0066FF"/>
                </a:solidFill>
              </a:rPr>
              <a:t>Foco inicial do COSO: controles internos;</a:t>
            </a:r>
          </a:p>
          <a:p>
            <a:pPr algn="just" eaLnBrk="1" hangingPunct="1">
              <a:buFont typeface="Wingdings" panose="05000000000000000000" pitchFamily="2" charset="2"/>
              <a:buChar char="ü"/>
            </a:pPr>
            <a:endParaRPr lang="pt-BR" sz="2400" b="1" dirty="0">
              <a:solidFill>
                <a:srgbClr val="0066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0066FF"/>
                </a:solidFill>
              </a:rPr>
              <a:t>Foco do COSO II – gerenciamento de riscos corporativos.</a:t>
            </a:r>
          </a:p>
        </p:txBody>
      </p:sp>
      <p:sp>
        <p:nvSpPr>
          <p:cNvPr id="2" name="Retângulo 1"/>
          <p:cNvSpPr/>
          <p:nvPr/>
        </p:nvSpPr>
        <p:spPr>
          <a:xfrm>
            <a:off x="2483768" y="620688"/>
            <a:ext cx="630493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500" b="1" dirty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Comparativo COSO  X  ISO 31.000</a:t>
            </a:r>
          </a:p>
        </p:txBody>
      </p:sp>
    </p:spTree>
    <p:extLst>
      <p:ext uri="{BB962C8B-B14F-4D97-AF65-F5344CB8AC3E}">
        <p14:creationId xmlns:p14="http://schemas.microsoft.com/office/powerpoint/2010/main" val="404953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82575" y="2060575"/>
            <a:ext cx="8723313" cy="34163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b="1" dirty="0">
                <a:latin typeface="Arial" charset="0"/>
                <a:cs typeface="Arial" charset="0"/>
              </a:rPr>
              <a:t>                 </a:t>
            </a: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ISO 31000                                COSO II</a:t>
            </a:r>
          </a:p>
          <a:p>
            <a:pPr marL="285750" indent="-285750">
              <a:buFont typeface="Wingdings" pitchFamily="2" charset="2"/>
              <a:buChar char="ü"/>
              <a:defRPr/>
            </a:pPr>
            <a:endParaRPr lang="pt-BR" sz="2400" b="1" dirty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1. Comunicação                     1. Ambiente Interno</a:t>
            </a:r>
          </a:p>
          <a:p>
            <a:pPr>
              <a:defRPr/>
            </a:pP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2. Contexto                             2. Fixação de Objetivos</a:t>
            </a:r>
          </a:p>
          <a:p>
            <a:pPr>
              <a:defRPr/>
            </a:pP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3. Identificação do Risco       3. Identificação de Eventos</a:t>
            </a:r>
          </a:p>
          <a:p>
            <a:pPr>
              <a:defRPr/>
            </a:pP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4. Análise de Riscos              4. Avaliação de Riscos</a:t>
            </a:r>
          </a:p>
          <a:p>
            <a:pPr>
              <a:defRPr/>
            </a:pP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5. Avaliação do Risco            5. Resposta ao Risco</a:t>
            </a:r>
          </a:p>
          <a:p>
            <a:pPr>
              <a:defRPr/>
            </a:pP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6. Tratamento do Risco         6. Atividade de Controle</a:t>
            </a:r>
          </a:p>
          <a:p>
            <a:pPr>
              <a:defRPr/>
            </a:pPr>
            <a:r>
              <a:rPr lang="pt-BR" sz="2400" b="1" dirty="0">
                <a:solidFill>
                  <a:srgbClr val="0066FF"/>
                </a:solidFill>
                <a:latin typeface="Arial" charset="0"/>
                <a:cs typeface="Arial" charset="0"/>
              </a:rPr>
              <a:t>7. Monitoramento                   7. Comunicação</a:t>
            </a:r>
          </a:p>
        </p:txBody>
      </p:sp>
      <p:cxnSp>
        <p:nvCxnSpPr>
          <p:cNvPr id="3" name="Conector reto 2"/>
          <p:cNvCxnSpPr/>
          <p:nvPr/>
        </p:nvCxnSpPr>
        <p:spPr>
          <a:xfrm>
            <a:off x="4140200" y="2060575"/>
            <a:ext cx="0" cy="3927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282575" y="2603500"/>
            <a:ext cx="82502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flipV="1">
            <a:off x="282575" y="5988050"/>
            <a:ext cx="82502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282575" y="2060575"/>
            <a:ext cx="82502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8532813" y="2060575"/>
            <a:ext cx="0" cy="3927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282575" y="2060575"/>
            <a:ext cx="0" cy="3927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24"/>
          <p:cNvSpPr txBox="1">
            <a:spLocks noChangeArrowheads="1"/>
          </p:cNvSpPr>
          <p:nvPr/>
        </p:nvSpPr>
        <p:spPr bwMode="auto">
          <a:xfrm>
            <a:off x="2031243" y="6165304"/>
            <a:ext cx="4752528" cy="4782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headEnd/>
            <a:tailEnd/>
          </a:ln>
          <a:effectLst>
            <a:innerShdw blurRad="114300">
              <a:prstClr val="black"/>
            </a:innerShdw>
            <a:softEdge rad="127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fontAlgn="auto" hangingPunct="0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rgbClr val="0066FF"/>
                </a:solidFill>
                <a:latin typeface="+mj-lt"/>
              </a:rPr>
              <a:t>CONVERGÊNCIA DE PRINCÍPIOS  </a:t>
            </a:r>
          </a:p>
        </p:txBody>
      </p:sp>
      <p:cxnSp>
        <p:nvCxnSpPr>
          <p:cNvPr id="22" name="Conector angulado 21"/>
          <p:cNvCxnSpPr/>
          <p:nvPr/>
        </p:nvCxnSpPr>
        <p:spPr>
          <a:xfrm rot="16200000" flipV="1">
            <a:off x="3013075" y="3860801"/>
            <a:ext cx="2376487" cy="36036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 flipH="1">
            <a:off x="2773363" y="2878138"/>
            <a:ext cx="12493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 flipH="1">
            <a:off x="4381500" y="5229225"/>
            <a:ext cx="119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>
            <a:off x="3924300" y="3768725"/>
            <a:ext cx="5762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 flipV="1">
            <a:off x="3505200" y="4119563"/>
            <a:ext cx="901700" cy="388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/>
          <p:nvPr/>
        </p:nvCxnSpPr>
        <p:spPr>
          <a:xfrm flipV="1">
            <a:off x="3743325" y="4508500"/>
            <a:ext cx="696913" cy="350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to 42"/>
          <p:cNvCxnSpPr/>
          <p:nvPr/>
        </p:nvCxnSpPr>
        <p:spPr>
          <a:xfrm flipV="1">
            <a:off x="3357563" y="4113213"/>
            <a:ext cx="1049337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/>
          <p:nvPr/>
        </p:nvCxnSpPr>
        <p:spPr>
          <a:xfrm flipH="1">
            <a:off x="2700338" y="2871788"/>
            <a:ext cx="73025" cy="9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1"/>
          <p:cNvSpPr/>
          <p:nvPr/>
        </p:nvSpPr>
        <p:spPr>
          <a:xfrm>
            <a:off x="4470016" y="361549"/>
            <a:ext cx="4475905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COSO </a:t>
            </a:r>
            <a:r>
              <a:rPr lang="pt-BR" sz="2500" b="1" dirty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II  X  ISO 31.000</a:t>
            </a:r>
          </a:p>
        </p:txBody>
      </p:sp>
    </p:spTree>
    <p:extLst>
      <p:ext uri="{BB962C8B-B14F-4D97-AF65-F5344CB8AC3E}">
        <p14:creationId xmlns:p14="http://schemas.microsoft.com/office/powerpoint/2010/main" val="251022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jfarcoverde\AppData\Local\Microsoft\Windows\Temporary Internet Files\Content.IE5\UFCZJKEI\MP90040061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9847"/>
            <a:ext cx="3455987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 descr="C:\Users\jfarcoverde\AppData\Local\Microsoft\Windows\Temporary Internet Files\Content.IE5\W2U73HSC\MP900446584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920875"/>
            <a:ext cx="3432175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4" descr="C:\Users\jfarcoverde\AppData\Local\Microsoft\Windows\Temporary Internet Files\Content.IE5\R8JT3E39\MC90044149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781300"/>
            <a:ext cx="1944687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251520" y="260648"/>
            <a:ext cx="9361040" cy="47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pt-BR" sz="2500" b="1" dirty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NZS </a:t>
            </a:r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4360:1999  </a:t>
            </a:r>
            <a:r>
              <a:rPr lang="pt-BR" sz="2500" b="1" dirty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X  </a:t>
            </a:r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COSO II:2004  X  </a:t>
            </a:r>
            <a:r>
              <a:rPr lang="pt-BR" sz="2500" b="1" dirty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ISO 31000 </a:t>
            </a:r>
          </a:p>
        </p:txBody>
      </p:sp>
    </p:spTree>
    <p:extLst>
      <p:ext uri="{BB962C8B-B14F-4D97-AF65-F5344CB8AC3E}">
        <p14:creationId xmlns:p14="http://schemas.microsoft.com/office/powerpoint/2010/main" val="27627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353725" y="612259"/>
            <a:ext cx="6393097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pt-BR" sz="2500" b="1" dirty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SO 31.000 </a:t>
            </a:r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– Metodologia - Etapas</a:t>
            </a:r>
            <a:endParaRPr lang="pt-BR" sz="2500" b="1" dirty="0">
              <a:solidFill>
                <a:srgbClr val="52527A"/>
              </a:solidFill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83568" y="3284984"/>
            <a:ext cx="6944061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Comunicação </a:t>
            </a:r>
            <a:r>
              <a:rPr lang="pt-B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Consulta;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Contexto;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Identificação de Riscos e Perigos;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Análise de Riscos;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Avaliação de Riscos;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Tratamento dos Riscos;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Monitoramento.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755576" y="5589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1835696" y="2339588"/>
            <a:ext cx="480740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MAPEAMENTO DOS SISTEMAS E PROCESSOS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31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059608" y="174220"/>
            <a:ext cx="5849679" cy="5539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>
            <a:defPPr>
              <a:defRPr lang="pt-BR"/>
            </a:defPPr>
            <a:lvl1pPr algn="ctr">
              <a:lnSpc>
                <a:spcPct val="120000"/>
              </a:lnSpc>
              <a:spcBef>
                <a:spcPct val="0"/>
              </a:spcBef>
              <a:defRPr sz="2800" b="1"/>
            </a:lvl1pPr>
          </a:lstStyle>
          <a:p>
            <a:r>
              <a:rPr lang="pt-BR" sz="2500" dirty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Governança </a:t>
            </a:r>
            <a:r>
              <a:rPr lang="pt-BR" sz="2500" dirty="0" smtClean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- Visão </a:t>
            </a:r>
            <a:r>
              <a:rPr lang="pt-BR" sz="2500" dirty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de Mercado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673310" y="836712"/>
            <a:ext cx="1287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Agências</a:t>
            </a:r>
          </a:p>
          <a:p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Rating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7719987" y="3197134"/>
            <a:ext cx="9877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Bancos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0166" y="3209421"/>
            <a:ext cx="1539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Reguladores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635896" y="5113567"/>
            <a:ext cx="15408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Investidores</a:t>
            </a:r>
          </a:p>
          <a:p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Governo</a:t>
            </a: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95536" y="5949280"/>
            <a:ext cx="8129959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“A Governança </a:t>
            </a:r>
            <a:r>
              <a:rPr lang="pt-BR" sz="2000" b="1" dirty="0" smtClean="0">
                <a:solidFill>
                  <a:srgbClr val="FF0000"/>
                </a:solidFill>
              </a:rPr>
              <a:t>assegura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aos sócios-proprietários</a:t>
            </a:r>
          </a:p>
          <a:p>
            <a:pPr algn="ctr"/>
            <a:r>
              <a:rPr lang="pt-BR" sz="2000" b="1" dirty="0">
                <a:solidFill>
                  <a:srgbClr val="FF0000"/>
                </a:solidFill>
              </a:rPr>
              <a:t>a gestão estratégica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 empresa e </a:t>
            </a:r>
            <a:r>
              <a:rPr lang="pt-BR" sz="2000" b="1" dirty="0" smtClean="0">
                <a:solidFill>
                  <a:srgbClr val="FF0000"/>
                </a:solidFill>
              </a:rPr>
              <a:t>monitora a diretoria executiva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779053" y="2012865"/>
            <a:ext cx="5472608" cy="28083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804740" y="2156881"/>
            <a:ext cx="1347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Governança</a:t>
            </a:r>
          </a:p>
          <a:p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Corporativa</a:t>
            </a:r>
          </a:p>
        </p:txBody>
      </p:sp>
      <p:sp>
        <p:nvSpPr>
          <p:cNvPr id="14" name="Seta para baixo 13"/>
          <p:cNvSpPr/>
          <p:nvPr/>
        </p:nvSpPr>
        <p:spPr>
          <a:xfrm>
            <a:off x="4036932" y="1666652"/>
            <a:ext cx="484632" cy="2286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 para baixo 14"/>
          <p:cNvSpPr/>
          <p:nvPr/>
        </p:nvSpPr>
        <p:spPr>
          <a:xfrm rot="16200000">
            <a:off x="1379918" y="3267477"/>
            <a:ext cx="484632" cy="2286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 para baixo 15"/>
          <p:cNvSpPr/>
          <p:nvPr/>
        </p:nvSpPr>
        <p:spPr>
          <a:xfrm rot="5400000">
            <a:off x="7270495" y="3302697"/>
            <a:ext cx="484632" cy="2286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baixo 16"/>
          <p:cNvSpPr/>
          <p:nvPr/>
        </p:nvSpPr>
        <p:spPr>
          <a:xfrm flipV="1">
            <a:off x="4074760" y="4884919"/>
            <a:ext cx="484632" cy="2286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3407474" y="2589114"/>
            <a:ext cx="230383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INTELIGÊNCIA</a:t>
            </a:r>
          </a:p>
          <a:p>
            <a:pPr algn="ctr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</a:t>
            </a:r>
          </a:p>
          <a:p>
            <a:pPr algn="ctr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RISCOS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25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2204864"/>
            <a:ext cx="3047629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PLANEJAMENTO ESTRATÉGICO</a:t>
            </a:r>
          </a:p>
          <a:p>
            <a:endParaRPr lang="pt-B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CONSELHO DE ADMINISTRAÇÃO</a:t>
            </a:r>
          </a:p>
          <a:p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AUDITORIA </a:t>
            </a:r>
          </a:p>
          <a:p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DIRETORIA EXECUTIVA</a:t>
            </a: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COMISSÃO DE ÉTICA</a:t>
            </a:r>
          </a:p>
          <a:p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REDE DE CONTROLE INTERNO</a:t>
            </a:r>
          </a:p>
          <a:p>
            <a:endParaRPr lang="pt-B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CONTROLADORIA - GERAL</a:t>
            </a: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124" name="Picture 4" descr="C:\Users\jfarcoverde\AppData\Local\Microsoft\Windows\Temporary Internet Files\Content.IE5\R8JT3E39\MC9002971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996952"/>
            <a:ext cx="1465180" cy="1441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2040129" y="294577"/>
            <a:ext cx="6958621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pt-BR" sz="2500" dirty="0" smtClean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Gestão de riscos – Visão corporativa </a:t>
            </a:r>
            <a:endParaRPr lang="pt-BR" sz="2500" dirty="0">
              <a:solidFill>
                <a:srgbClr val="52527A"/>
              </a:solidFill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" name="Picture 3" descr="C:\Users\jfarcoverde\AppData\Local\Microsoft\Windows\Temporary Internet Files\Content.IE5\HH1R07OR\umbrella-307749_640[1].png"/>
          <p:cNvPicPr/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90562">
            <a:off x="5631961" y="1559893"/>
            <a:ext cx="2629121" cy="4090707"/>
          </a:xfrm>
          <a:prstGeom prst="rect">
            <a:avLst/>
          </a:prstGeom>
          <a:noFill/>
          <a:extLst/>
        </p:spPr>
      </p:pic>
      <p:sp>
        <p:nvSpPr>
          <p:cNvPr id="3" name="CaixaDeTexto 2"/>
          <p:cNvSpPr txBox="1"/>
          <p:nvPr/>
        </p:nvSpPr>
        <p:spPr>
          <a:xfrm>
            <a:off x="5181942" y="4149080"/>
            <a:ext cx="147829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Estratégicos</a:t>
            </a:r>
          </a:p>
          <a:p>
            <a:r>
              <a:rPr lang="pt-BR" b="1" dirty="0" smtClean="0"/>
              <a:t>Operacionais</a:t>
            </a:r>
          </a:p>
          <a:p>
            <a:r>
              <a:rPr lang="pt-BR" b="1" dirty="0" smtClean="0"/>
              <a:t>Comerciais</a:t>
            </a:r>
          </a:p>
          <a:p>
            <a:r>
              <a:rPr lang="pt-BR" b="1" dirty="0" smtClean="0"/>
              <a:t>Econômico</a:t>
            </a:r>
          </a:p>
          <a:p>
            <a:r>
              <a:rPr lang="pt-BR" b="1" dirty="0" smtClean="0"/>
              <a:t>Financeiros</a:t>
            </a:r>
          </a:p>
          <a:p>
            <a:r>
              <a:rPr lang="pt-BR" b="1" dirty="0" smtClean="0"/>
              <a:t>Imagem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7406430" y="3356992"/>
            <a:ext cx="13420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Integridade</a:t>
            </a:r>
          </a:p>
          <a:p>
            <a:r>
              <a:rPr lang="pt-BR" b="1" dirty="0" err="1" smtClean="0"/>
              <a:t>Compliance</a:t>
            </a:r>
            <a:endParaRPr lang="pt-BR" b="1" dirty="0" smtClean="0"/>
          </a:p>
          <a:p>
            <a:r>
              <a:rPr lang="pt-BR" b="1" dirty="0" smtClean="0"/>
              <a:t>Ambiental</a:t>
            </a:r>
          </a:p>
          <a:p>
            <a:r>
              <a:rPr lang="pt-BR" b="1" dirty="0" smtClean="0"/>
              <a:t>Tecnologia</a:t>
            </a:r>
          </a:p>
          <a:p>
            <a:r>
              <a:rPr lang="pt-BR" b="1" dirty="0" smtClean="0"/>
              <a:t>T. I.</a:t>
            </a:r>
          </a:p>
          <a:p>
            <a:r>
              <a:rPr lang="pt-BR" b="1" dirty="0" err="1" smtClean="0"/>
              <a:t>Disrupção</a:t>
            </a:r>
            <a:r>
              <a:rPr lang="pt-BR" b="1" dirty="0" smtClean="0"/>
              <a:t> 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6660232" y="1846441"/>
            <a:ext cx="16979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0000"/>
                </a:solidFill>
              </a:rPr>
              <a:t>RISCOS</a:t>
            </a:r>
          </a:p>
          <a:p>
            <a:pPr algn="ctr"/>
            <a:r>
              <a:rPr lang="pt-BR" sz="2400" b="1" dirty="0" smtClean="0"/>
              <a:t>(Externos e</a:t>
            </a:r>
          </a:p>
          <a:p>
            <a:pPr algn="ctr"/>
            <a:r>
              <a:rPr lang="pt-BR" sz="2400" b="1" dirty="0" smtClean="0"/>
              <a:t>Internos)</a:t>
            </a:r>
            <a:endParaRPr lang="pt-BR" sz="24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1461745" y="6237312"/>
            <a:ext cx="643798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OS RISCOS INERENTES SÃO PRÓPRIOS DE CADA ORGANIZAÇÃO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07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ChangeArrowheads="1"/>
          </p:cNvSpPr>
          <p:nvPr/>
        </p:nvSpPr>
        <p:spPr bwMode="auto">
          <a:xfrm>
            <a:off x="179512" y="2204864"/>
            <a:ext cx="8815387" cy="4017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  <a:effectLst/>
          <a:extLst/>
        </p:spPr>
        <p:txBody>
          <a:bodyPr/>
          <a:lstStyle/>
          <a:p>
            <a:pPr marL="287338" indent="-287338" algn="just">
              <a:lnSpc>
                <a:spcPct val="90000"/>
              </a:lnSpc>
              <a:spcBef>
                <a:spcPct val="135000"/>
              </a:spcBef>
              <a:buClr>
                <a:srgbClr val="808EC8"/>
              </a:buClr>
              <a:buSzPct val="75000"/>
              <a:buFont typeface="Wingdings" pitchFamily="2" charset="2"/>
              <a:buChar char="l"/>
            </a:pP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Torna a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organização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mais hábil para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crescimento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estratégico,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 maior velocidade e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segurança, visando atingir os resultados planejados;</a:t>
            </a: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7338" indent="-287338" algn="just">
              <a:lnSpc>
                <a:spcPct val="90000"/>
              </a:lnSpc>
              <a:spcBef>
                <a:spcPct val="135000"/>
              </a:spcBef>
              <a:buClr>
                <a:srgbClr val="808EC8"/>
              </a:buClr>
              <a:buSzPct val="75000"/>
              <a:buFont typeface="Wingdings" pitchFamily="2" charset="2"/>
              <a:buChar char="l"/>
            </a:pP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Riscos inerentes ao negócio são monitorados e gerenciados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eficientemente;</a:t>
            </a: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7338" indent="-287338" algn="just">
              <a:lnSpc>
                <a:spcPct val="90000"/>
              </a:lnSpc>
              <a:spcBef>
                <a:spcPct val="135000"/>
              </a:spcBef>
              <a:buClr>
                <a:srgbClr val="808EC8"/>
              </a:buClr>
              <a:buSzPct val="75000"/>
              <a:buFont typeface="Wingdings" pitchFamily="2" charset="2"/>
              <a:buChar char="l"/>
            </a:pP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Garante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 os processos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suportam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 estratégias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estabelecidas;</a:t>
            </a: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7338" indent="-287338" algn="just">
              <a:lnSpc>
                <a:spcPct val="90000"/>
              </a:lnSpc>
              <a:spcBef>
                <a:spcPct val="135000"/>
              </a:spcBef>
              <a:buClr>
                <a:srgbClr val="808EC8"/>
              </a:buClr>
              <a:buSzPct val="75000"/>
              <a:buFont typeface="Wingdings" pitchFamily="2" charset="2"/>
              <a:buChar char="l"/>
            </a:pP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Garante que os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controles internos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existem e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são eficazes e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que as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boas práticas são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replicadas;</a:t>
            </a:r>
          </a:p>
          <a:p>
            <a:pPr marL="287338" indent="-287338" algn="just">
              <a:lnSpc>
                <a:spcPct val="90000"/>
              </a:lnSpc>
              <a:spcBef>
                <a:spcPct val="135000"/>
              </a:spcBef>
              <a:buClr>
                <a:srgbClr val="808EC8"/>
              </a:buClr>
              <a:buSzPct val="75000"/>
              <a:buFont typeface="Wingdings" pitchFamily="2" charset="2"/>
              <a:buChar char="l"/>
            </a:pP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Permite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aos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acionistas/gestores/mercado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uma administração transparente, moderna, segura e rentável.</a:t>
            </a:r>
          </a:p>
        </p:txBody>
      </p:sp>
      <p:sp>
        <p:nvSpPr>
          <p:cNvPr id="333827" name="Rectangle 3"/>
          <p:cNvSpPr>
            <a:spLocks noChangeArrowheads="1"/>
          </p:cNvSpPr>
          <p:nvPr/>
        </p:nvSpPr>
        <p:spPr bwMode="auto">
          <a:xfrm>
            <a:off x="358383" y="260648"/>
            <a:ext cx="8619256" cy="43204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pt-BR" sz="2500" b="1" dirty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Razões para </a:t>
            </a:r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implantar </a:t>
            </a:r>
            <a:r>
              <a:rPr lang="pt-BR" sz="2500" b="1" dirty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a </a:t>
            </a:r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gestão </a:t>
            </a:r>
            <a:r>
              <a:rPr lang="pt-BR" sz="2500" b="1" dirty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de </a:t>
            </a:r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riscos</a:t>
            </a:r>
            <a:endParaRPr lang="pt-BR" sz="2500" b="1" dirty="0">
              <a:solidFill>
                <a:srgbClr val="52527A"/>
              </a:solidFill>
              <a:latin typeface="Verdana" pitchFamily="34" charset="0"/>
              <a:ea typeface="+mj-ea"/>
              <a:cs typeface="+mj-cs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pt-BR" sz="2800" b="1" dirty="0"/>
              <a:t> </a:t>
            </a:r>
          </a:p>
          <a:p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98019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92103" y="1844824"/>
            <a:ext cx="3047629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CONSELHO DE ADMINISTRAÇÃO</a:t>
            </a:r>
          </a:p>
          <a:p>
            <a:endParaRPr lang="pt-B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COMITÊ DE AUDITORIA</a:t>
            </a:r>
          </a:p>
          <a:p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CONSELHO FISCAL</a:t>
            </a:r>
          </a:p>
          <a:p>
            <a:endParaRPr lang="pt-B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DIRETORIA EXECUTIVA</a:t>
            </a:r>
          </a:p>
          <a:p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CONTROLES </a:t>
            </a:r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INTERNOS</a:t>
            </a:r>
          </a:p>
          <a:p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GESTÃO DE RISCOS</a:t>
            </a: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COMPLIANCE</a:t>
            </a:r>
          </a:p>
          <a:p>
            <a:endParaRPr lang="pt-B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AUDITORIA </a:t>
            </a:r>
          </a:p>
          <a:p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(EXTERNA E INTERNA)</a:t>
            </a: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6300192" y="2841901"/>
            <a:ext cx="2376264" cy="185050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INTELIGÊNCIA</a:t>
            </a:r>
          </a:p>
          <a:p>
            <a:pPr algn="ctr"/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</a:t>
            </a:r>
          </a:p>
          <a:p>
            <a:pPr algn="ctr"/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RISCOS</a:t>
            </a:r>
          </a:p>
          <a:p>
            <a:pPr algn="ctr"/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124" name="Picture 4" descr="C:\Users\jfarcoverde\AppData\Local\Microsoft\Windows\Temporary Internet Files\Content.IE5\R8JT3E39\MC9002971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048" y="2830284"/>
            <a:ext cx="1854200" cy="182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835696" y="260648"/>
            <a:ext cx="7032225" cy="5050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pt-BR" sz="2500" dirty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Principais responsáveis pelo </a:t>
            </a:r>
            <a:r>
              <a:rPr lang="pt-BR" sz="2500" dirty="0" smtClean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Processo</a:t>
            </a:r>
            <a:endParaRPr lang="pt-BR" sz="2500" dirty="0">
              <a:solidFill>
                <a:srgbClr val="52527A"/>
              </a:solidFill>
              <a:latin typeface="Verdana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4672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916832"/>
            <a:ext cx="8640960" cy="3240360"/>
          </a:xfr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  <a:extLst/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200" b="1" dirty="0" smtClean="0">
                <a:solidFill>
                  <a:srgbClr val="0070C0"/>
                </a:solidFill>
              </a:rPr>
              <a:t>Material técnico </a:t>
            </a:r>
            <a:r>
              <a:rPr lang="pt-BR" sz="2600" b="1" dirty="0" smtClean="0">
                <a:solidFill>
                  <a:srgbClr val="0070C0"/>
                </a:solidFill>
              </a:rPr>
              <a:t>“Controles </a:t>
            </a:r>
            <a:r>
              <a:rPr lang="pt-BR" sz="2600" b="1" dirty="0">
                <a:solidFill>
                  <a:srgbClr val="0070C0"/>
                </a:solidFill>
              </a:rPr>
              <a:t>Internos - Metodologia </a:t>
            </a:r>
            <a:r>
              <a:rPr lang="pt-BR" sz="2600" b="1" dirty="0" smtClean="0">
                <a:solidFill>
                  <a:srgbClr val="0070C0"/>
                </a:solidFill>
              </a:rPr>
              <a:t>Integrada” </a:t>
            </a:r>
            <a:r>
              <a:rPr lang="pt-BR" sz="2200" b="1" dirty="0">
                <a:solidFill>
                  <a:srgbClr val="0070C0"/>
                </a:solidFill>
              </a:rPr>
              <a:t>para ajudar </a:t>
            </a:r>
            <a:r>
              <a:rPr lang="pt-BR" sz="2200" b="1" dirty="0" smtClean="0">
                <a:solidFill>
                  <a:srgbClr val="0070C0"/>
                </a:solidFill>
              </a:rPr>
              <a:t>as organizações na análise </a:t>
            </a:r>
            <a:r>
              <a:rPr lang="pt-BR" sz="2200" b="1" dirty="0">
                <a:solidFill>
                  <a:srgbClr val="0070C0"/>
                </a:solidFill>
              </a:rPr>
              <a:t>e </a:t>
            </a:r>
            <a:r>
              <a:rPr lang="pt-BR" sz="2200" b="1" dirty="0" smtClean="0">
                <a:solidFill>
                  <a:srgbClr val="0070C0"/>
                </a:solidFill>
              </a:rPr>
              <a:t>melhoraria  de seus </a:t>
            </a:r>
            <a:r>
              <a:rPr lang="pt-BR" sz="2200" b="1" dirty="0">
                <a:solidFill>
                  <a:srgbClr val="0070C0"/>
                </a:solidFill>
              </a:rPr>
              <a:t>sistemas de </a:t>
            </a:r>
            <a:r>
              <a:rPr lang="pt-BR" sz="2200" b="1" dirty="0" smtClean="0">
                <a:solidFill>
                  <a:srgbClr val="0070C0"/>
                </a:solidFill>
              </a:rPr>
              <a:t>controles </a:t>
            </a:r>
            <a:r>
              <a:rPr lang="pt-BR" sz="2200" b="1" dirty="0">
                <a:solidFill>
                  <a:srgbClr val="0070C0"/>
                </a:solidFill>
              </a:rPr>
              <a:t>internos</a:t>
            </a:r>
            <a:r>
              <a:rPr lang="pt-BR" sz="2200" b="1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pt-BR" sz="2200" b="1" dirty="0" smtClean="0">
              <a:solidFill>
                <a:srgbClr val="0070C0"/>
              </a:solidFill>
            </a:endParaRPr>
          </a:p>
          <a:p>
            <a:pPr algn="just"/>
            <a:r>
              <a:rPr lang="pt-BR" sz="2200" b="1" dirty="0" smtClean="0">
                <a:solidFill>
                  <a:srgbClr val="0070C0"/>
                </a:solidFill>
              </a:rPr>
              <a:t>A metodologia tem sido aplicada amplamente e </a:t>
            </a:r>
            <a:r>
              <a:rPr lang="pt-BR" sz="2200" b="1" dirty="0">
                <a:solidFill>
                  <a:srgbClr val="0070C0"/>
                </a:solidFill>
              </a:rPr>
              <a:t>incorporada </a:t>
            </a:r>
            <a:r>
              <a:rPr lang="pt-BR" sz="2200" b="1" dirty="0" smtClean="0">
                <a:solidFill>
                  <a:srgbClr val="0070C0"/>
                </a:solidFill>
              </a:rPr>
              <a:t>à </a:t>
            </a:r>
            <a:r>
              <a:rPr lang="pt-BR" sz="2200" b="1" dirty="0">
                <a:solidFill>
                  <a:srgbClr val="0070C0"/>
                </a:solidFill>
              </a:rPr>
              <a:t>políticas, regras e </a:t>
            </a:r>
            <a:r>
              <a:rPr lang="pt-BR" sz="2200" b="1" dirty="0" smtClean="0">
                <a:solidFill>
                  <a:srgbClr val="0070C0"/>
                </a:solidFill>
              </a:rPr>
              <a:t>regulamentos. Vem </a:t>
            </a:r>
            <a:r>
              <a:rPr lang="pt-BR" sz="2200" b="1" dirty="0">
                <a:solidFill>
                  <a:srgbClr val="0070C0"/>
                </a:solidFill>
              </a:rPr>
              <a:t>sendo usada por milhares de </a:t>
            </a:r>
            <a:r>
              <a:rPr lang="pt-BR" sz="2200" b="1" dirty="0" smtClean="0">
                <a:solidFill>
                  <a:srgbClr val="0070C0"/>
                </a:solidFill>
              </a:rPr>
              <a:t>empresas, </a:t>
            </a:r>
            <a:r>
              <a:rPr lang="pt-BR" sz="2200" b="1" dirty="0">
                <a:solidFill>
                  <a:srgbClr val="0070C0"/>
                </a:solidFill>
              </a:rPr>
              <a:t>para melhor controlar suas atividades no sentido de atingir os objetivos estabelecidos. </a:t>
            </a:r>
            <a:endParaRPr lang="pt-BR" sz="2200" b="1" dirty="0" smtClean="0">
              <a:solidFill>
                <a:srgbClr val="0070C0"/>
              </a:solidFill>
            </a:endParaRPr>
          </a:p>
          <a:p>
            <a:pPr algn="just"/>
            <a:endParaRPr lang="pt-BR" sz="2200" b="1" dirty="0" smtClean="0">
              <a:solidFill>
                <a:srgbClr val="0070C0"/>
              </a:solidFill>
            </a:endParaRPr>
          </a:p>
          <a:p>
            <a:pPr algn="just"/>
            <a:r>
              <a:rPr lang="pt-BR" sz="2200" b="1" dirty="0" smtClean="0">
                <a:solidFill>
                  <a:srgbClr val="0070C0"/>
                </a:solidFill>
              </a:rPr>
              <a:t> Metodologia escolhida para suportar a implantação da Lei </a:t>
            </a:r>
            <a:r>
              <a:rPr lang="pt-BR" sz="2200" b="1" dirty="0" err="1" smtClean="0">
                <a:solidFill>
                  <a:srgbClr val="0070C0"/>
                </a:solidFill>
              </a:rPr>
              <a:t>Sarbanes</a:t>
            </a:r>
            <a:r>
              <a:rPr lang="pt-BR" sz="2200" b="1" dirty="0" smtClean="0">
                <a:solidFill>
                  <a:srgbClr val="0070C0"/>
                </a:solidFill>
              </a:rPr>
              <a:t>/</a:t>
            </a:r>
            <a:r>
              <a:rPr lang="pt-BR" sz="2200" b="1" dirty="0" err="1" smtClean="0">
                <a:solidFill>
                  <a:srgbClr val="0070C0"/>
                </a:solidFill>
              </a:rPr>
              <a:t>Oxley</a:t>
            </a:r>
            <a:r>
              <a:rPr lang="pt-BR" sz="2200" b="1" dirty="0" smtClean="0">
                <a:solidFill>
                  <a:srgbClr val="0070C0"/>
                </a:solidFill>
              </a:rPr>
              <a:t>. </a:t>
            </a:r>
          </a:p>
          <a:p>
            <a:pPr algn="just"/>
            <a:endParaRPr lang="pt-BR" sz="2200" b="1" dirty="0">
              <a:solidFill>
                <a:srgbClr val="0070C0"/>
              </a:solidFill>
            </a:endParaRPr>
          </a:p>
          <a:p>
            <a:pPr algn="just"/>
            <a:endParaRPr lang="pt-BR" sz="2200" b="1" dirty="0">
              <a:solidFill>
                <a:srgbClr val="0070C0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843808" y="476670"/>
            <a:ext cx="605326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500" b="1" dirty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COSO -  </a:t>
            </a:r>
            <a:r>
              <a:rPr lang="pt-BR" sz="2500" b="1" dirty="0" smtClean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Conceito </a:t>
            </a:r>
            <a:r>
              <a:rPr lang="pt-BR" sz="2500" b="1" dirty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e Metodologia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51520" y="5517232"/>
            <a:ext cx="8640960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(*) Formado por representantes da American </a:t>
            </a:r>
            <a:r>
              <a:rPr lang="pt-BR" b="1" dirty="0" err="1" smtClean="0">
                <a:solidFill>
                  <a:srgbClr val="0070C0"/>
                </a:solidFill>
              </a:rPr>
              <a:t>Accounting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r>
              <a:rPr lang="pt-BR" b="1" dirty="0" err="1" smtClean="0">
                <a:solidFill>
                  <a:srgbClr val="0070C0"/>
                </a:solidFill>
              </a:rPr>
              <a:t>Association</a:t>
            </a:r>
            <a:r>
              <a:rPr lang="pt-BR" b="1" dirty="0" smtClean="0">
                <a:solidFill>
                  <a:srgbClr val="0070C0"/>
                </a:solidFill>
              </a:rPr>
              <a:t>, American </a:t>
            </a:r>
            <a:r>
              <a:rPr lang="pt-BR" b="1" dirty="0" err="1" smtClean="0">
                <a:solidFill>
                  <a:srgbClr val="0070C0"/>
                </a:solidFill>
              </a:rPr>
              <a:t>Institute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r>
              <a:rPr lang="pt-BR" b="1" dirty="0" err="1" smtClean="0">
                <a:solidFill>
                  <a:srgbClr val="0070C0"/>
                </a:solidFill>
              </a:rPr>
              <a:t>of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r>
              <a:rPr lang="pt-BR" b="1" dirty="0" err="1" smtClean="0">
                <a:solidFill>
                  <a:srgbClr val="0070C0"/>
                </a:solidFill>
              </a:rPr>
              <a:t>Certified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r>
              <a:rPr lang="pt-BR" b="1" dirty="0" err="1" smtClean="0">
                <a:solidFill>
                  <a:srgbClr val="0070C0"/>
                </a:solidFill>
              </a:rPr>
              <a:t>Public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r>
              <a:rPr lang="pt-BR" b="1" dirty="0" err="1" smtClean="0">
                <a:solidFill>
                  <a:srgbClr val="0070C0"/>
                </a:solidFill>
              </a:rPr>
              <a:t>Accountants</a:t>
            </a:r>
            <a:r>
              <a:rPr lang="pt-BR" b="1" dirty="0" smtClean="0">
                <a:solidFill>
                  <a:srgbClr val="0070C0"/>
                </a:solidFill>
              </a:rPr>
              <a:t>, Financial </a:t>
            </a:r>
            <a:r>
              <a:rPr lang="pt-BR" b="1" dirty="0" err="1" smtClean="0">
                <a:solidFill>
                  <a:srgbClr val="0070C0"/>
                </a:solidFill>
              </a:rPr>
              <a:t>Executives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r>
              <a:rPr lang="pt-BR" b="1" dirty="0" err="1" smtClean="0">
                <a:solidFill>
                  <a:srgbClr val="0070C0"/>
                </a:solidFill>
              </a:rPr>
              <a:t>International</a:t>
            </a:r>
            <a:r>
              <a:rPr lang="pt-BR" b="1" smtClean="0">
                <a:solidFill>
                  <a:srgbClr val="0070C0"/>
                </a:solidFill>
              </a:rPr>
              <a:t>, IIA- The </a:t>
            </a:r>
            <a:r>
              <a:rPr lang="pt-BR" b="1" dirty="0" err="1" smtClean="0">
                <a:solidFill>
                  <a:srgbClr val="0070C0"/>
                </a:solidFill>
              </a:rPr>
              <a:t>Institute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r>
              <a:rPr lang="pt-BR" b="1" dirty="0" err="1" smtClean="0">
                <a:solidFill>
                  <a:srgbClr val="0070C0"/>
                </a:solidFill>
              </a:rPr>
              <a:t>of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r>
              <a:rPr lang="pt-BR" b="1" dirty="0" err="1" smtClean="0">
                <a:solidFill>
                  <a:srgbClr val="0070C0"/>
                </a:solidFill>
              </a:rPr>
              <a:t>Internal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r>
              <a:rPr lang="pt-BR" b="1" dirty="0" err="1" smtClean="0">
                <a:solidFill>
                  <a:srgbClr val="0070C0"/>
                </a:solidFill>
              </a:rPr>
              <a:t>Auditors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07504" y="1089566"/>
            <a:ext cx="9001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chemeClr val="bg1"/>
                </a:solidFill>
              </a:rPr>
              <a:t>(*) </a:t>
            </a:r>
            <a:r>
              <a:rPr lang="pt-BR" sz="2000" b="1" dirty="0" err="1" smtClean="0">
                <a:solidFill>
                  <a:schemeClr val="bg1"/>
                </a:solidFill>
              </a:rPr>
              <a:t>Committee</a:t>
            </a:r>
            <a:r>
              <a:rPr lang="pt-BR" sz="2000" b="1" dirty="0" smtClean="0">
                <a:solidFill>
                  <a:schemeClr val="bg1"/>
                </a:solidFill>
              </a:rPr>
              <a:t> </a:t>
            </a:r>
            <a:r>
              <a:rPr lang="pt-BR" sz="2000" b="1" dirty="0" err="1">
                <a:solidFill>
                  <a:schemeClr val="bg1"/>
                </a:solidFill>
              </a:rPr>
              <a:t>of</a:t>
            </a:r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sz="2000" b="1" dirty="0" err="1">
                <a:solidFill>
                  <a:schemeClr val="bg1"/>
                </a:solidFill>
              </a:rPr>
              <a:t>Sponsoring</a:t>
            </a:r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sz="2000" b="1" dirty="0" err="1">
                <a:solidFill>
                  <a:schemeClr val="bg1"/>
                </a:solidFill>
              </a:rPr>
              <a:t>Organizations</a:t>
            </a:r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sz="2000" b="1" dirty="0" err="1">
                <a:solidFill>
                  <a:schemeClr val="bg1"/>
                </a:solidFill>
              </a:rPr>
              <a:t>of</a:t>
            </a:r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sz="2000" b="1" dirty="0" err="1">
                <a:solidFill>
                  <a:schemeClr val="bg1"/>
                </a:solidFill>
              </a:rPr>
              <a:t>the</a:t>
            </a:r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sz="2000" b="1" dirty="0" err="1">
                <a:solidFill>
                  <a:schemeClr val="bg1"/>
                </a:solidFill>
              </a:rPr>
              <a:t>Treadway</a:t>
            </a:r>
            <a:r>
              <a:rPr lang="pt-BR" sz="2000" b="1" dirty="0">
                <a:solidFill>
                  <a:schemeClr val="bg1"/>
                </a:solidFill>
              </a:rPr>
              <a:t> </a:t>
            </a:r>
            <a:r>
              <a:rPr lang="pt-BR" sz="2000" b="1" dirty="0" err="1" smtClean="0">
                <a:solidFill>
                  <a:schemeClr val="bg1"/>
                </a:solidFill>
              </a:rPr>
              <a:t>Commission</a:t>
            </a:r>
            <a:r>
              <a:rPr lang="pt-BR" sz="2000" b="1" dirty="0" smtClean="0">
                <a:solidFill>
                  <a:schemeClr val="bg1"/>
                </a:solidFill>
              </a:rPr>
              <a:t> - COSO</a:t>
            </a:r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53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7551290" cy="762000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pt-BR" altLang="en-US" sz="2500" b="1" dirty="0">
                <a:solidFill>
                  <a:srgbClr val="52527A"/>
                </a:solidFill>
                <a:latin typeface="Verdana" pitchFamily="34" charset="0"/>
              </a:rPr>
              <a:t>Enterprise </a:t>
            </a:r>
            <a:r>
              <a:rPr lang="pt-BR" altLang="en-US" sz="2500" b="1" dirty="0" err="1">
                <a:solidFill>
                  <a:srgbClr val="52527A"/>
                </a:solidFill>
                <a:latin typeface="Verdana" pitchFamily="34" charset="0"/>
              </a:rPr>
              <a:t>Risk</a:t>
            </a:r>
            <a:r>
              <a:rPr lang="pt-BR" altLang="en-US" sz="2500" b="1" dirty="0">
                <a:solidFill>
                  <a:srgbClr val="52527A"/>
                </a:solidFill>
                <a:latin typeface="Verdana" pitchFamily="34" charset="0"/>
              </a:rPr>
              <a:t> Management </a:t>
            </a:r>
            <a:r>
              <a:rPr lang="pt-BR" altLang="en-US" sz="2500" b="1" dirty="0" smtClean="0">
                <a:solidFill>
                  <a:srgbClr val="52527A"/>
                </a:solidFill>
                <a:latin typeface="Verdana" pitchFamily="34" charset="0"/>
              </a:rPr>
              <a:t>– COSO ERM</a:t>
            </a:r>
            <a:endParaRPr lang="pt-BR" altLang="en-US" sz="2500" b="1" dirty="0">
              <a:solidFill>
                <a:srgbClr val="52527A"/>
              </a:solidFill>
              <a:latin typeface="Verdana" pitchFamily="34" charset="0"/>
            </a:endParaRPr>
          </a:p>
        </p:txBody>
      </p:sp>
      <p:pic>
        <p:nvPicPr>
          <p:cNvPr id="3440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8" y="1659210"/>
            <a:ext cx="5448300" cy="5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6136118" y="1458986"/>
            <a:ext cx="1133475" cy="312738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27432" tIns="22860" rIns="0" bIns="2286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t-BR" sz="1600" b="1" dirty="0">
                <a:solidFill>
                  <a:srgbClr val="000000"/>
                </a:solidFill>
                <a:latin typeface="Verdana" pitchFamily="34" charset="0"/>
              </a:rPr>
              <a:t>Objetivos</a:t>
            </a: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7452320" y="3499409"/>
            <a:ext cx="1390650" cy="75565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27432" tIns="22860" rIns="0" bIns="2286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pt-BR" sz="1600" b="1" dirty="0">
                <a:solidFill>
                  <a:srgbClr val="000000"/>
                </a:solidFill>
                <a:latin typeface="Verdana" pitchFamily="34" charset="0"/>
              </a:rPr>
              <a:t>Unidades, processos, atividades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51794" y="4509120"/>
            <a:ext cx="1706562" cy="312738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2860" rIns="0" bIns="2286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t-BR" sz="1600" b="1" dirty="0">
                <a:solidFill>
                  <a:srgbClr val="000000"/>
                </a:solidFill>
                <a:latin typeface="Verdana" pitchFamily="34" charset="0"/>
              </a:rPr>
              <a:t>Componentes</a:t>
            </a:r>
            <a:endParaRPr lang="pt-BR" sz="1600" dirty="0">
              <a:latin typeface="Verdana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040630" y="3224061"/>
            <a:ext cx="1972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Definição objetiva</a:t>
            </a:r>
            <a:endParaRPr lang="pt-BR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563636" y="3793156"/>
            <a:ext cx="2496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Identificação de evento</a:t>
            </a:r>
            <a:endParaRPr lang="pt-BR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968218" y="4255059"/>
            <a:ext cx="1947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Avaliação de risco</a:t>
            </a:r>
            <a:endParaRPr lang="pt-BR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968218" y="4779099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Resposta ao risco</a:t>
            </a:r>
            <a:endParaRPr lang="pt-BR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0782" y="5231258"/>
            <a:ext cx="2307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Atividade de controle</a:t>
            </a:r>
            <a:endParaRPr lang="pt-BR" b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487819" y="5724229"/>
            <a:ext cx="2837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Informação e </a:t>
            </a:r>
            <a:r>
              <a:rPr lang="pt-BR" b="1" dirty="0" smtClean="0"/>
              <a:t>comunicação</a:t>
            </a:r>
            <a:endParaRPr lang="pt-BR" b="1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147229" y="6215244"/>
            <a:ext cx="1758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Monitor</a:t>
            </a:r>
            <a:r>
              <a:rPr lang="pt-BR" b="1" dirty="0" smtClean="0">
                <a:solidFill>
                  <a:schemeClr val="bg1"/>
                </a:solidFill>
              </a:rPr>
              <a:t>amento</a:t>
            </a:r>
            <a:endParaRPr lang="pt-B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59481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44007" y="1340768"/>
            <a:ext cx="3826231" cy="4680520"/>
          </a:xfrm>
          <a:solidFill>
            <a:schemeClr val="bg1">
              <a:lumMod val="9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ü"/>
            </a:pPr>
            <a:r>
              <a:rPr lang="pt-BR" sz="1800" b="1" dirty="0" smtClean="0">
                <a:solidFill>
                  <a:srgbClr val="0070C0"/>
                </a:solidFill>
              </a:rPr>
              <a:t>Ambiente Interno;</a:t>
            </a:r>
          </a:p>
          <a:p>
            <a:pPr lvl="1">
              <a:buFont typeface="Wingdings" pitchFamily="2" charset="2"/>
              <a:buChar char="ü"/>
            </a:pPr>
            <a:endParaRPr lang="pt-BR" sz="1800" b="1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pt-BR" sz="1800" b="1" dirty="0" smtClean="0">
                <a:solidFill>
                  <a:srgbClr val="0070C0"/>
                </a:solidFill>
              </a:rPr>
              <a:t>Fixação de Objetivos;</a:t>
            </a:r>
          </a:p>
          <a:p>
            <a:pPr lvl="1">
              <a:buFont typeface="Wingdings" pitchFamily="2" charset="2"/>
              <a:buChar char="ü"/>
            </a:pPr>
            <a:endParaRPr lang="pt-BR" sz="1800" b="1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pt-BR" sz="1800" b="1" dirty="0" smtClean="0">
                <a:solidFill>
                  <a:srgbClr val="0070C0"/>
                </a:solidFill>
              </a:rPr>
              <a:t>Avaliação e Gerenciamento de Riscos;</a:t>
            </a:r>
          </a:p>
          <a:p>
            <a:pPr lvl="1">
              <a:buFont typeface="Wingdings" pitchFamily="2" charset="2"/>
              <a:buChar char="ü"/>
            </a:pPr>
            <a:endParaRPr lang="pt-BR" sz="1800" b="1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pt-BR" sz="1800" b="1" dirty="0" smtClean="0">
                <a:solidFill>
                  <a:srgbClr val="0070C0"/>
                </a:solidFill>
              </a:rPr>
              <a:t>Resposta ao Risco;</a:t>
            </a:r>
          </a:p>
          <a:p>
            <a:pPr lvl="1">
              <a:buFont typeface="Wingdings" pitchFamily="2" charset="2"/>
              <a:buChar char="ü"/>
            </a:pPr>
            <a:endParaRPr lang="pt-BR" sz="1800" b="1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pt-BR" sz="1800" b="1" dirty="0" smtClean="0">
                <a:solidFill>
                  <a:srgbClr val="0070C0"/>
                </a:solidFill>
              </a:rPr>
              <a:t>Atividade de Controle;</a:t>
            </a:r>
          </a:p>
          <a:p>
            <a:pPr lvl="1">
              <a:buFont typeface="Wingdings" pitchFamily="2" charset="2"/>
              <a:buChar char="ü"/>
            </a:pPr>
            <a:endParaRPr lang="pt-BR" sz="1800" b="1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pt-BR" sz="1800" b="1" dirty="0" smtClean="0">
                <a:solidFill>
                  <a:srgbClr val="0070C0"/>
                </a:solidFill>
              </a:rPr>
              <a:t>Informação e Comunicação;</a:t>
            </a:r>
          </a:p>
          <a:p>
            <a:pPr lvl="1">
              <a:buFont typeface="Wingdings" pitchFamily="2" charset="2"/>
              <a:buChar char="ü"/>
            </a:pPr>
            <a:endParaRPr lang="pt-BR" sz="1800" b="1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pt-BR" sz="1800" b="1" dirty="0" smtClean="0">
                <a:solidFill>
                  <a:srgbClr val="0070C0"/>
                </a:solidFill>
              </a:rPr>
              <a:t>Monitoramento</a:t>
            </a:r>
          </a:p>
          <a:p>
            <a:pPr marL="301943" lvl="1" indent="0">
              <a:buNone/>
            </a:pPr>
            <a:endParaRPr lang="pt-BR" sz="1800" b="1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ü"/>
            </a:pPr>
            <a:endParaRPr lang="pt-BR" sz="1800" b="1" dirty="0">
              <a:solidFill>
                <a:srgbClr val="0070C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27718" y="2063390"/>
            <a:ext cx="4008407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pt-BR" b="1" dirty="0">
                <a:solidFill>
                  <a:srgbClr val="0070C0"/>
                </a:solidFill>
              </a:rPr>
              <a:t>Tem por definição que o Controle Interno é um processo constituído de componentes  </a:t>
            </a:r>
            <a:r>
              <a:rPr lang="pt-BR" b="1" dirty="0" smtClean="0">
                <a:solidFill>
                  <a:srgbClr val="0070C0"/>
                </a:solidFill>
              </a:rPr>
              <a:t>inter-relacionados.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10805" y="6309320"/>
            <a:ext cx="872136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Metodologia  recomendada pelo IBGC – Instituto Brasileiro de Governança Corporativa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10806" y="4111912"/>
            <a:ext cx="4002440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Adotado para proteger o patrimônio,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verificar a exatidão dos dados </a:t>
            </a:r>
            <a:r>
              <a:rPr lang="pt-BR" b="1" dirty="0" err="1" smtClean="0">
                <a:solidFill>
                  <a:srgbClr val="0070C0"/>
                </a:solidFill>
              </a:rPr>
              <a:t>contá</a:t>
            </a:r>
            <a:r>
              <a:rPr lang="pt-BR" b="1" dirty="0" smtClean="0">
                <a:solidFill>
                  <a:srgbClr val="0070C0"/>
                </a:solidFill>
              </a:rPr>
              <a:t>-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beis, assegurar a eficiência operacional, gerar aderência à política da administração.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995936" y="461145"/>
            <a:ext cx="4474302" cy="4770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b="1"/>
            </a:lvl1pPr>
          </a:lstStyle>
          <a:p>
            <a:r>
              <a:rPr lang="pt-BR" sz="2500" dirty="0" smtClean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COSO II </a:t>
            </a:r>
            <a:r>
              <a:rPr lang="pt-BR" sz="2500" dirty="0">
                <a:solidFill>
                  <a:srgbClr val="52527A"/>
                </a:solidFill>
                <a:latin typeface="Verdana" pitchFamily="34" charset="0"/>
                <a:ea typeface="+mj-ea"/>
                <a:cs typeface="+mj-cs"/>
              </a:rPr>
              <a:t>- Componentes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04838" y="3081734"/>
            <a:ext cx="4008407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pt-BR" b="1" dirty="0" smtClean="0">
                <a:solidFill>
                  <a:srgbClr val="0070C0"/>
                </a:solidFill>
              </a:rPr>
              <a:t> A avaliação e a  resposta aos riscos como orientação à tomada de decisões </a:t>
            </a:r>
            <a:endParaRPr lang="pt-BR" b="1" dirty="0">
              <a:solidFill>
                <a:srgbClr val="0070C0"/>
              </a:solidFill>
            </a:endParaRPr>
          </a:p>
          <a:p>
            <a:endParaRPr lang="pt-B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77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7345362" cy="839788"/>
          </a:xfrm>
        </p:spPr>
        <p:txBody>
          <a:bodyPr>
            <a:noAutofit/>
          </a:bodyPr>
          <a:lstStyle/>
          <a:p>
            <a:r>
              <a:rPr lang="pt-BR" sz="2500" b="1" dirty="0">
                <a:solidFill>
                  <a:srgbClr val="52527A"/>
                </a:solidFill>
                <a:latin typeface="Verdana" pitchFamily="34" charset="0"/>
              </a:rPr>
              <a:t>ISO – Organização Internacional</a:t>
            </a:r>
            <a:br>
              <a:rPr lang="pt-BR" sz="2500" b="1" dirty="0">
                <a:solidFill>
                  <a:srgbClr val="52527A"/>
                </a:solidFill>
                <a:latin typeface="Verdana" pitchFamily="34" charset="0"/>
              </a:rPr>
            </a:br>
            <a:r>
              <a:rPr lang="pt-BR" sz="2500" b="1" dirty="0">
                <a:solidFill>
                  <a:srgbClr val="52527A"/>
                </a:solidFill>
                <a:latin typeface="Verdana" pitchFamily="34" charset="0"/>
              </a:rPr>
              <a:t>            para Normalização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>
          <a:xfrm>
            <a:off x="574675" y="2996952"/>
            <a:ext cx="8569325" cy="3096344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pt-BR" sz="2000" b="1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Organização Não Governamental;</a:t>
            </a:r>
          </a:p>
          <a:p>
            <a:pPr marL="285750" indent="-285750">
              <a:spcBef>
                <a:spcPct val="0"/>
              </a:spcBef>
              <a:buFont typeface="Wingdings" pitchFamily="2" charset="2"/>
              <a:buChar char="ü"/>
              <a:defRPr/>
            </a:pPr>
            <a:endParaRPr lang="pt-BR" sz="2000" b="1" dirty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285750" indent="-285750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pt-BR" sz="2000" b="1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Fundada em 1947 – Sede em Genebra;</a:t>
            </a:r>
          </a:p>
          <a:p>
            <a:pPr marL="285750" indent="-285750">
              <a:spcBef>
                <a:spcPct val="0"/>
              </a:spcBef>
              <a:buFont typeface="Wingdings" pitchFamily="2" charset="2"/>
              <a:buChar char="ü"/>
              <a:defRPr/>
            </a:pPr>
            <a:endParaRPr lang="pt-BR" sz="2000" b="1" dirty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285750" indent="-285750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pt-BR" sz="2000" b="1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Possui representantes de órgãos normativos de 163 países;</a:t>
            </a:r>
          </a:p>
          <a:p>
            <a:pPr marL="285750" indent="-285750">
              <a:spcBef>
                <a:spcPct val="0"/>
              </a:spcBef>
              <a:buFont typeface="Wingdings" pitchFamily="2" charset="2"/>
              <a:buChar char="ü"/>
              <a:defRPr/>
            </a:pPr>
            <a:endParaRPr lang="pt-BR" sz="2000" b="1" dirty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285750" indent="-285750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pt-BR" sz="2000" b="1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Representada no Brasil pela ABNT – Associação Brasileira de Normas Técnicas;</a:t>
            </a:r>
          </a:p>
          <a:p>
            <a:pPr marL="285750" indent="-285750">
              <a:spcBef>
                <a:spcPct val="0"/>
              </a:spcBef>
              <a:buFont typeface="Wingdings" pitchFamily="2" charset="2"/>
              <a:buChar char="ü"/>
              <a:defRPr/>
            </a:pPr>
            <a:endParaRPr lang="pt-BR" sz="2000" b="1" dirty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285750" indent="-285750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pt-BR" sz="2000" b="1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Elabora normas - aplicação internacional.</a:t>
            </a:r>
          </a:p>
          <a:p>
            <a:pPr marL="285750" indent="-285750">
              <a:spcBef>
                <a:spcPct val="0"/>
              </a:spcBef>
              <a:buFont typeface="Wingdings" pitchFamily="2" charset="2"/>
              <a:buChar char="ü"/>
              <a:defRPr/>
            </a:pPr>
            <a:endParaRPr lang="pt-BR" sz="2000" b="1" dirty="0" smtClean="0">
              <a:solidFill>
                <a:srgbClr val="0066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85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1322</TotalTime>
  <Words>934</Words>
  <Application>Microsoft Office PowerPoint</Application>
  <PresentationFormat>Apresentação na tela (4:3)</PresentationFormat>
  <Paragraphs>198</Paragraphs>
  <Slides>18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Candara</vt:lpstr>
      <vt:lpstr>Symbol</vt:lpstr>
      <vt:lpstr>Verdana</vt:lpstr>
      <vt:lpstr>Wingdings</vt:lpstr>
      <vt:lpstr>Wingdings 2</vt:lpstr>
      <vt:lpstr>Forma de Onda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Enterprise Risk Management – COSO ERM</vt:lpstr>
      <vt:lpstr>Apresentação do PowerPoint</vt:lpstr>
      <vt:lpstr>ISO – Organização Internacional             para Normalização</vt:lpstr>
      <vt:lpstr>ISO 31.000:2009 – Gestão de Riscos  ORIGEM   </vt:lpstr>
      <vt:lpstr>ISO 31.000:2009 – Gestão de Riscos ORIGEM   </vt:lpstr>
      <vt:lpstr>ISO 31.000:2009 – Escopo   </vt:lpstr>
      <vt:lpstr>ISO 31.000:2009 – Princípios   </vt:lpstr>
      <vt:lpstr>ISO 31.000:2009 – Processo   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Francisco - MarQ</dc:creator>
  <cp:lastModifiedBy>user</cp:lastModifiedBy>
  <cp:revision>331</cp:revision>
  <dcterms:created xsi:type="dcterms:W3CDTF">2013-08-29T17:19:23Z</dcterms:created>
  <dcterms:modified xsi:type="dcterms:W3CDTF">2022-04-27T14:31:53Z</dcterms:modified>
</cp:coreProperties>
</file>