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7" r:id="rId2"/>
    <p:sldId id="261" r:id="rId3"/>
    <p:sldId id="297" r:id="rId4"/>
    <p:sldId id="268" r:id="rId5"/>
    <p:sldId id="263" r:id="rId6"/>
    <p:sldId id="262" r:id="rId7"/>
    <p:sldId id="29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9" r:id="rId36"/>
    <p:sldId id="300" r:id="rId37"/>
    <p:sldId id="301" r:id="rId38"/>
    <p:sldId id="302" r:id="rId39"/>
    <p:sldId id="303" r:id="rId40"/>
    <p:sldId id="304" r:id="rId41"/>
    <p:sldId id="305" r:id="rId4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20312-700B-4755-A1E8-1F51446781B6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8C362-952A-45A0-ABB3-4D9ABADBBBC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Anotações 2"/>
          <p:cNvSpPr txBox="1">
            <a:spLocks/>
          </p:cNvSpPr>
          <p:nvPr/>
        </p:nvSpPr>
        <p:spPr>
          <a:xfrm>
            <a:off x="685800" y="4417640"/>
            <a:ext cx="5486400" cy="411480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        ANOTAÇÕES:</a:t>
            </a:r>
            <a:endParaRPr lang="pt-BR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1052736" y="486226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052736" y="507828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1052736" y="5294312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052736" y="5510336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1052736" y="572636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052736" y="594238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052736" y="615840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052736" y="6374432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1052736" y="6590456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052736" y="680648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1052736" y="702250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1052736" y="723852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1052736" y="7454552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1052736" y="7670576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1052736" y="7886600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>
            <a:off x="1052736" y="810262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98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536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188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969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577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049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Número de Slid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9C7987-F7E4-485E-A1FB-6CFF69469242}" type="slidenum">
              <a:rPr lang="pt-BR"/>
              <a:pPr eaLnBrk="1" hangingPunct="1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53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515E45-B6D5-414B-AEF7-35F1E62AB243}" type="datetimeFigureOut">
              <a:rPr lang="pt-BR" smtClean="0"/>
              <a:t>14/01/2020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D523181-1E89-4B10-8811-0C1CC3C0262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488113"/>
            <a:ext cx="115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</a:rPr>
              <a:t>Jan/2014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051720" y="-17140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 Sistemas e processos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63888" y="3284984"/>
            <a:ext cx="2117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MÓDULO   </a:t>
            </a:r>
            <a:r>
              <a:rPr lang="pt-BR" sz="2800" b="1" dirty="0" smtClean="0">
                <a:solidFill>
                  <a:srgbClr val="0070C0"/>
                </a:solidFill>
              </a:rPr>
              <a:t>3 </a:t>
            </a:r>
            <a:endParaRPr lang="pt-BR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86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60648" y="26092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entágono 5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GOVERNANÇA 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5" y="2975468"/>
            <a:ext cx="1728192" cy="973365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ADMINISTRAÇÃO DA SOCIEDADE</a:t>
            </a:r>
            <a:endParaRPr lang="pt-BR" sz="1200" b="1" dirty="0"/>
          </a:p>
        </p:txBody>
      </p:sp>
      <p:sp>
        <p:nvSpPr>
          <p:cNvPr id="8" name="Divisa 7"/>
          <p:cNvSpPr/>
          <p:nvPr/>
        </p:nvSpPr>
        <p:spPr>
          <a:xfrm>
            <a:off x="1567676" y="2988369"/>
            <a:ext cx="2160240" cy="98014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AUDITORIA  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9" name="Conector de seta reta 8"/>
          <p:cNvCxnSpPr>
            <a:stCxn id="6" idx="2"/>
          </p:cNvCxnSpPr>
          <p:nvPr/>
        </p:nvCxnSpPr>
        <p:spPr>
          <a:xfrm>
            <a:off x="1276628" y="2259671"/>
            <a:ext cx="0" cy="4985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Divisa 9"/>
          <p:cNvSpPr/>
          <p:nvPr/>
        </p:nvSpPr>
        <p:spPr>
          <a:xfrm>
            <a:off x="3218771" y="2988369"/>
            <a:ext cx="2088232" cy="98014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REGULAMEN-TAÇÃO EXTERNA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6031" y="4853755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1259632" y="3948833"/>
            <a:ext cx="0" cy="9342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Forma livre 13"/>
          <p:cNvSpPr/>
          <p:nvPr/>
        </p:nvSpPr>
        <p:spPr>
          <a:xfrm>
            <a:off x="550090" y="508808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Conselho de Administração</a:t>
            </a:r>
            <a:endParaRPr lang="pt-BR" sz="1300" b="1" kern="1200" dirty="0"/>
          </a:p>
        </p:txBody>
      </p:sp>
      <p:sp>
        <p:nvSpPr>
          <p:cNvPr id="15" name="Forma livre 14"/>
          <p:cNvSpPr/>
          <p:nvPr/>
        </p:nvSpPr>
        <p:spPr>
          <a:xfrm>
            <a:off x="4691173" y="510092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Estrutura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Organizacional</a:t>
            </a:r>
            <a:endParaRPr lang="pt-BR" sz="1300" b="1" kern="1200" dirty="0"/>
          </a:p>
        </p:txBody>
      </p:sp>
      <p:sp>
        <p:nvSpPr>
          <p:cNvPr id="16" name="Forma livre 15"/>
          <p:cNvSpPr/>
          <p:nvPr/>
        </p:nvSpPr>
        <p:spPr>
          <a:xfrm>
            <a:off x="1987111" y="510092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Conselho Fiscal</a:t>
            </a:r>
            <a:endParaRPr lang="pt-BR" sz="1300" b="1" kern="1200" dirty="0"/>
          </a:p>
        </p:txBody>
      </p:sp>
      <p:sp>
        <p:nvSpPr>
          <p:cNvPr id="17" name="Forma livre 16"/>
          <p:cNvSpPr/>
          <p:nvPr/>
        </p:nvSpPr>
        <p:spPr>
          <a:xfrm>
            <a:off x="3359800" y="510092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Diretoria Executiva</a:t>
            </a:r>
            <a:endParaRPr lang="pt-BR" sz="1300" b="1" kern="1200" dirty="0"/>
          </a:p>
        </p:txBody>
      </p:sp>
      <p:sp>
        <p:nvSpPr>
          <p:cNvPr id="18" name="Divisa 17"/>
          <p:cNvSpPr/>
          <p:nvPr/>
        </p:nvSpPr>
        <p:spPr>
          <a:xfrm>
            <a:off x="4878717" y="2972075"/>
            <a:ext cx="2213563" cy="98014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OUVIDORIA</a:t>
            </a:r>
            <a:endParaRPr lang="pt-BR" sz="1200" b="1" dirty="0"/>
          </a:p>
        </p:txBody>
      </p:sp>
      <p:sp>
        <p:nvSpPr>
          <p:cNvPr id="19" name="Forma livre 18"/>
          <p:cNvSpPr/>
          <p:nvPr/>
        </p:nvSpPr>
        <p:spPr>
          <a:xfrm>
            <a:off x="6106903" y="5085184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Estatuto</a:t>
            </a:r>
          </a:p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Social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82298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52736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GOVERNANÇA 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5" y="2968686"/>
            <a:ext cx="1728192" cy="973365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ADMINISTRAÇÃO DA SOCIEDADE</a:t>
            </a:r>
            <a:endParaRPr lang="pt-BR" sz="1200" b="1" dirty="0"/>
          </a:p>
        </p:txBody>
      </p:sp>
      <p:sp>
        <p:nvSpPr>
          <p:cNvPr id="9" name="Divisa 8"/>
          <p:cNvSpPr/>
          <p:nvPr/>
        </p:nvSpPr>
        <p:spPr>
          <a:xfrm>
            <a:off x="1691680" y="2968685"/>
            <a:ext cx="2160240" cy="980148"/>
          </a:xfrm>
          <a:prstGeom prst="chevron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AUDITORIA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10" name="Divisa 9"/>
          <p:cNvSpPr/>
          <p:nvPr/>
        </p:nvSpPr>
        <p:spPr>
          <a:xfrm>
            <a:off x="3347864" y="2968684"/>
            <a:ext cx="2232248" cy="98014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1200" b="1" dirty="0" smtClean="0"/>
          </a:p>
          <a:p>
            <a:r>
              <a:rPr lang="pt-BR" sz="1200" b="1" dirty="0" smtClean="0"/>
              <a:t>REGULAMEN –TAÇÃO EXTERNA</a:t>
            </a:r>
          </a:p>
          <a:p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1" name="Forma livre 10"/>
          <p:cNvSpPr/>
          <p:nvPr/>
        </p:nvSpPr>
        <p:spPr>
          <a:xfrm>
            <a:off x="1983461" y="5148091"/>
            <a:ext cx="1364403" cy="720079"/>
          </a:xfrm>
          <a:custGeom>
            <a:avLst/>
            <a:gdLst>
              <a:gd name="connsiteX0" fmla="*/ 0 w 1364403"/>
              <a:gd name="connsiteY0" fmla="*/ 72008 h 720079"/>
              <a:gd name="connsiteX1" fmla="*/ 72008 w 1364403"/>
              <a:gd name="connsiteY1" fmla="*/ 0 h 720079"/>
              <a:gd name="connsiteX2" fmla="*/ 1292395 w 1364403"/>
              <a:gd name="connsiteY2" fmla="*/ 0 h 720079"/>
              <a:gd name="connsiteX3" fmla="*/ 1364403 w 1364403"/>
              <a:gd name="connsiteY3" fmla="*/ 72008 h 720079"/>
              <a:gd name="connsiteX4" fmla="*/ 1364403 w 1364403"/>
              <a:gd name="connsiteY4" fmla="*/ 648071 h 720079"/>
              <a:gd name="connsiteX5" fmla="*/ 1292395 w 1364403"/>
              <a:gd name="connsiteY5" fmla="*/ 720079 h 720079"/>
              <a:gd name="connsiteX6" fmla="*/ 72008 w 1364403"/>
              <a:gd name="connsiteY6" fmla="*/ 720079 h 720079"/>
              <a:gd name="connsiteX7" fmla="*/ 0 w 1364403"/>
              <a:gd name="connsiteY7" fmla="*/ 648071 h 720079"/>
              <a:gd name="connsiteX8" fmla="*/ 0 w 1364403"/>
              <a:gd name="connsiteY8" fmla="*/ 72008 h 72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20079">
                <a:moveTo>
                  <a:pt x="0" y="72008"/>
                </a:moveTo>
                <a:cubicBezTo>
                  <a:pt x="0" y="32239"/>
                  <a:pt x="32239" y="0"/>
                  <a:pt x="72008" y="0"/>
                </a:cubicBezTo>
                <a:lnTo>
                  <a:pt x="1292395" y="0"/>
                </a:lnTo>
                <a:cubicBezTo>
                  <a:pt x="1332164" y="0"/>
                  <a:pt x="1364403" y="32239"/>
                  <a:pt x="1364403" y="72008"/>
                </a:cubicBezTo>
                <a:lnTo>
                  <a:pt x="1364403" y="648071"/>
                </a:lnTo>
                <a:cubicBezTo>
                  <a:pt x="1364403" y="687840"/>
                  <a:pt x="1332164" y="720079"/>
                  <a:pt x="1292395" y="720079"/>
                </a:cubicBezTo>
                <a:lnTo>
                  <a:pt x="72008" y="720079"/>
                </a:lnTo>
                <a:cubicBezTo>
                  <a:pt x="32239" y="720079"/>
                  <a:pt x="0" y="687840"/>
                  <a:pt x="0" y="648071"/>
                </a:cubicBezTo>
                <a:lnTo>
                  <a:pt x="0" y="7200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0620" tIns="70620" rIns="70620" bIns="7062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Auditoria Interna</a:t>
            </a:r>
            <a:endParaRPr lang="pt-BR" sz="1300" b="1" kern="1200" dirty="0"/>
          </a:p>
        </p:txBody>
      </p:sp>
      <p:sp>
        <p:nvSpPr>
          <p:cNvPr id="12" name="Forma livre 11"/>
          <p:cNvSpPr/>
          <p:nvPr/>
        </p:nvSpPr>
        <p:spPr>
          <a:xfrm>
            <a:off x="3461642" y="5148091"/>
            <a:ext cx="1364403" cy="720079"/>
          </a:xfrm>
          <a:custGeom>
            <a:avLst/>
            <a:gdLst>
              <a:gd name="connsiteX0" fmla="*/ 0 w 1364403"/>
              <a:gd name="connsiteY0" fmla="*/ 72008 h 720079"/>
              <a:gd name="connsiteX1" fmla="*/ 72008 w 1364403"/>
              <a:gd name="connsiteY1" fmla="*/ 0 h 720079"/>
              <a:gd name="connsiteX2" fmla="*/ 1292395 w 1364403"/>
              <a:gd name="connsiteY2" fmla="*/ 0 h 720079"/>
              <a:gd name="connsiteX3" fmla="*/ 1364403 w 1364403"/>
              <a:gd name="connsiteY3" fmla="*/ 72008 h 720079"/>
              <a:gd name="connsiteX4" fmla="*/ 1364403 w 1364403"/>
              <a:gd name="connsiteY4" fmla="*/ 648071 h 720079"/>
              <a:gd name="connsiteX5" fmla="*/ 1292395 w 1364403"/>
              <a:gd name="connsiteY5" fmla="*/ 720079 h 720079"/>
              <a:gd name="connsiteX6" fmla="*/ 72008 w 1364403"/>
              <a:gd name="connsiteY6" fmla="*/ 720079 h 720079"/>
              <a:gd name="connsiteX7" fmla="*/ 0 w 1364403"/>
              <a:gd name="connsiteY7" fmla="*/ 648071 h 720079"/>
              <a:gd name="connsiteX8" fmla="*/ 0 w 1364403"/>
              <a:gd name="connsiteY8" fmla="*/ 72008 h 72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20079">
                <a:moveTo>
                  <a:pt x="0" y="72008"/>
                </a:moveTo>
                <a:cubicBezTo>
                  <a:pt x="0" y="32239"/>
                  <a:pt x="32239" y="0"/>
                  <a:pt x="72008" y="0"/>
                </a:cubicBezTo>
                <a:lnTo>
                  <a:pt x="1292395" y="0"/>
                </a:lnTo>
                <a:cubicBezTo>
                  <a:pt x="1332164" y="0"/>
                  <a:pt x="1364403" y="32239"/>
                  <a:pt x="1364403" y="72008"/>
                </a:cubicBezTo>
                <a:lnTo>
                  <a:pt x="1364403" y="648071"/>
                </a:lnTo>
                <a:cubicBezTo>
                  <a:pt x="1364403" y="687840"/>
                  <a:pt x="1332164" y="720079"/>
                  <a:pt x="1292395" y="720079"/>
                </a:cubicBezTo>
                <a:lnTo>
                  <a:pt x="72008" y="720079"/>
                </a:lnTo>
                <a:cubicBezTo>
                  <a:pt x="32239" y="720079"/>
                  <a:pt x="0" y="687840"/>
                  <a:pt x="0" y="648071"/>
                </a:cubicBezTo>
                <a:lnTo>
                  <a:pt x="0" y="7200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0620" tIns="70620" rIns="70620" bIns="7062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Auditoria de Qualidade</a:t>
            </a:r>
            <a:endParaRPr lang="pt-BR" sz="1300" b="1" kern="1200" dirty="0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599326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4" name="Conector angulado 13"/>
          <p:cNvCxnSpPr>
            <a:stCxn id="9" idx="2"/>
          </p:cNvCxnSpPr>
          <p:nvPr/>
        </p:nvCxnSpPr>
        <p:spPr>
          <a:xfrm rot="5400000">
            <a:off x="1577051" y="3991455"/>
            <a:ext cx="992334" cy="9070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1276628" y="2259671"/>
            <a:ext cx="0" cy="4985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orma livre 15"/>
          <p:cNvSpPr/>
          <p:nvPr/>
        </p:nvSpPr>
        <p:spPr>
          <a:xfrm>
            <a:off x="508890" y="5148091"/>
            <a:ext cx="1364403" cy="720079"/>
          </a:xfrm>
          <a:custGeom>
            <a:avLst/>
            <a:gdLst>
              <a:gd name="connsiteX0" fmla="*/ 0 w 1364403"/>
              <a:gd name="connsiteY0" fmla="*/ 72008 h 720079"/>
              <a:gd name="connsiteX1" fmla="*/ 72008 w 1364403"/>
              <a:gd name="connsiteY1" fmla="*/ 0 h 720079"/>
              <a:gd name="connsiteX2" fmla="*/ 1292395 w 1364403"/>
              <a:gd name="connsiteY2" fmla="*/ 0 h 720079"/>
              <a:gd name="connsiteX3" fmla="*/ 1364403 w 1364403"/>
              <a:gd name="connsiteY3" fmla="*/ 72008 h 720079"/>
              <a:gd name="connsiteX4" fmla="*/ 1364403 w 1364403"/>
              <a:gd name="connsiteY4" fmla="*/ 648071 h 720079"/>
              <a:gd name="connsiteX5" fmla="*/ 1292395 w 1364403"/>
              <a:gd name="connsiteY5" fmla="*/ 720079 h 720079"/>
              <a:gd name="connsiteX6" fmla="*/ 72008 w 1364403"/>
              <a:gd name="connsiteY6" fmla="*/ 720079 h 720079"/>
              <a:gd name="connsiteX7" fmla="*/ 0 w 1364403"/>
              <a:gd name="connsiteY7" fmla="*/ 648071 h 720079"/>
              <a:gd name="connsiteX8" fmla="*/ 0 w 1364403"/>
              <a:gd name="connsiteY8" fmla="*/ 72008 h 72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20079">
                <a:moveTo>
                  <a:pt x="0" y="72008"/>
                </a:moveTo>
                <a:cubicBezTo>
                  <a:pt x="0" y="32239"/>
                  <a:pt x="32239" y="0"/>
                  <a:pt x="72008" y="0"/>
                </a:cubicBezTo>
                <a:lnTo>
                  <a:pt x="1292395" y="0"/>
                </a:lnTo>
                <a:cubicBezTo>
                  <a:pt x="1332164" y="0"/>
                  <a:pt x="1364403" y="32239"/>
                  <a:pt x="1364403" y="72008"/>
                </a:cubicBezTo>
                <a:lnTo>
                  <a:pt x="1364403" y="648071"/>
                </a:lnTo>
                <a:cubicBezTo>
                  <a:pt x="1364403" y="687840"/>
                  <a:pt x="1332164" y="720079"/>
                  <a:pt x="1292395" y="720079"/>
                </a:cubicBezTo>
                <a:lnTo>
                  <a:pt x="72008" y="720079"/>
                </a:lnTo>
                <a:cubicBezTo>
                  <a:pt x="32239" y="720079"/>
                  <a:pt x="0" y="687840"/>
                  <a:pt x="0" y="648071"/>
                </a:cubicBezTo>
                <a:lnTo>
                  <a:pt x="0" y="7200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0620" tIns="70620" rIns="70620" bIns="70620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Auditoria Independente</a:t>
            </a:r>
            <a:endParaRPr lang="pt-BR" sz="1300" b="1" kern="1200" dirty="0"/>
          </a:p>
        </p:txBody>
      </p:sp>
      <p:sp>
        <p:nvSpPr>
          <p:cNvPr id="17" name="Divisa 16"/>
          <p:cNvSpPr/>
          <p:nvPr/>
        </p:nvSpPr>
        <p:spPr>
          <a:xfrm>
            <a:off x="5148064" y="2984227"/>
            <a:ext cx="2232248" cy="98014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1200" b="1" dirty="0" smtClean="0"/>
          </a:p>
          <a:p>
            <a:r>
              <a:rPr lang="pt-BR" sz="1200" b="1" dirty="0" smtClean="0"/>
              <a:t>OUVIDORIA</a:t>
            </a:r>
          </a:p>
          <a:p>
            <a:endParaRPr lang="pt-BR" sz="12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60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89682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GOVERNANÇA 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5" y="2968686"/>
            <a:ext cx="1728192" cy="973365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RELAÇÕES SOCIETÁRIAS</a:t>
            </a:r>
            <a:endParaRPr lang="pt-BR" sz="1200" b="1" dirty="0"/>
          </a:p>
        </p:txBody>
      </p:sp>
      <p:sp>
        <p:nvSpPr>
          <p:cNvPr id="9" name="Divisa 8"/>
          <p:cNvSpPr/>
          <p:nvPr/>
        </p:nvSpPr>
        <p:spPr>
          <a:xfrm>
            <a:off x="1691680" y="2968685"/>
            <a:ext cx="2160240" cy="98014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AUDITORIA </a:t>
            </a:r>
          </a:p>
        </p:txBody>
      </p:sp>
      <p:sp>
        <p:nvSpPr>
          <p:cNvPr id="10" name="Divisa 9"/>
          <p:cNvSpPr/>
          <p:nvPr/>
        </p:nvSpPr>
        <p:spPr>
          <a:xfrm>
            <a:off x="3347864" y="2968684"/>
            <a:ext cx="2232248" cy="980149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sz="1200" b="1" dirty="0" smtClean="0"/>
          </a:p>
          <a:p>
            <a:r>
              <a:rPr lang="pt-BR" sz="1200" b="1" dirty="0" smtClean="0"/>
              <a:t>REGULAMEN-TAÇÃO EXTERNA</a:t>
            </a:r>
          </a:p>
          <a:p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47788" y="4560707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61690" y="4599326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Conector angulado 12"/>
          <p:cNvCxnSpPr/>
          <p:nvPr/>
        </p:nvCxnSpPr>
        <p:spPr>
          <a:xfrm rot="10800000" flipV="1">
            <a:off x="1331642" y="4251922"/>
            <a:ext cx="2952326" cy="761254"/>
          </a:xfrm>
          <a:prstGeom prst="bentConnector3">
            <a:avLst>
              <a:gd name="adj1" fmla="val 10000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1276628" y="2259671"/>
            <a:ext cx="0" cy="4985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4283968" y="3948833"/>
            <a:ext cx="0" cy="303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Grupo 19"/>
          <p:cNvGrpSpPr/>
          <p:nvPr/>
        </p:nvGrpSpPr>
        <p:grpSpPr>
          <a:xfrm>
            <a:off x="447788" y="5052342"/>
            <a:ext cx="1703480" cy="856277"/>
            <a:chOff x="23838" y="-87389"/>
            <a:chExt cx="1703480" cy="856277"/>
          </a:xfrm>
          <a:scene3d>
            <a:camera prst="orthographicFront"/>
            <a:lightRig rig="threePt" dir="t"/>
          </a:scene3d>
        </p:grpSpPr>
        <p:sp>
          <p:nvSpPr>
            <p:cNvPr id="21" name="Retângulo de cantos arredondados 20"/>
            <p:cNvSpPr/>
            <p:nvPr/>
          </p:nvSpPr>
          <p:spPr>
            <a:xfrm>
              <a:off x="218685" y="-87389"/>
              <a:ext cx="1508633" cy="792087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75000"/>
              </a:schemeClr>
            </a:solidFill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BR" sz="1400" b="1" dirty="0" smtClean="0"/>
                <a:t>Relacionamento </a:t>
              </a:r>
            </a:p>
            <a:p>
              <a:pPr algn="ctr"/>
              <a:r>
                <a:rPr lang="pt-BR" sz="1400" b="1" dirty="0" smtClean="0"/>
                <a:t>Com o órgão </a:t>
              </a:r>
            </a:p>
            <a:p>
              <a:pPr algn="ctr"/>
              <a:r>
                <a:rPr lang="pt-BR" sz="1400" b="1" dirty="0" smtClean="0"/>
                <a:t>regulador</a:t>
              </a:r>
              <a:endParaRPr lang="pt-BR" sz="1400" b="1" dirty="0"/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23838" y="23199"/>
              <a:ext cx="1318219" cy="7456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300" b="1" kern="1200" dirty="0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2195737" y="5029815"/>
            <a:ext cx="1872207" cy="856277"/>
            <a:chOff x="23838" y="-87389"/>
            <a:chExt cx="1872207" cy="856277"/>
          </a:xfrm>
          <a:scene3d>
            <a:camera prst="orthographicFront"/>
            <a:lightRig rig="threePt" dir="t"/>
          </a:scene3d>
        </p:grpSpPr>
        <p:sp>
          <p:nvSpPr>
            <p:cNvPr id="24" name="Retângulo de cantos arredondados 23"/>
            <p:cNvSpPr/>
            <p:nvPr/>
          </p:nvSpPr>
          <p:spPr>
            <a:xfrm>
              <a:off x="218685" y="-87389"/>
              <a:ext cx="1677360" cy="792087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75000"/>
              </a:schemeClr>
            </a:solidFill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BR" sz="1400" b="1" dirty="0" smtClean="0"/>
                <a:t>Relacionamento com o poder concedente</a:t>
              </a:r>
              <a:endParaRPr lang="pt-BR" sz="1400" b="1" dirty="0"/>
            </a:p>
          </p:txBody>
        </p:sp>
        <p:sp>
          <p:nvSpPr>
            <p:cNvPr id="25" name="Retângulo 24"/>
            <p:cNvSpPr/>
            <p:nvPr/>
          </p:nvSpPr>
          <p:spPr>
            <a:xfrm>
              <a:off x="23838" y="23199"/>
              <a:ext cx="1318219" cy="7456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300" b="1" kern="1200" dirty="0"/>
            </a:p>
          </p:txBody>
        </p:sp>
      </p:grpSp>
      <p:sp>
        <p:nvSpPr>
          <p:cNvPr id="26" name="Divisa 25"/>
          <p:cNvSpPr/>
          <p:nvPr/>
        </p:nvSpPr>
        <p:spPr>
          <a:xfrm>
            <a:off x="5148064" y="2972077"/>
            <a:ext cx="2160240" cy="980148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OUVIDORIA </a:t>
            </a:r>
            <a:endParaRPr lang="pt-BR" sz="12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8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2951140"/>
            <a:ext cx="1728192" cy="973365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PLANEJAMENTO</a:t>
            </a:r>
            <a:endParaRPr lang="pt-BR" sz="1200" b="1" dirty="0"/>
          </a:p>
        </p:txBody>
      </p:sp>
      <p:sp>
        <p:nvSpPr>
          <p:cNvPr id="8" name="Divisa 7"/>
          <p:cNvSpPr/>
          <p:nvPr/>
        </p:nvSpPr>
        <p:spPr>
          <a:xfrm>
            <a:off x="1763688" y="2969770"/>
            <a:ext cx="2088232" cy="936103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MARKETING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9" name="Pentágono 8"/>
          <p:cNvSpPr/>
          <p:nvPr/>
        </p:nvSpPr>
        <p:spPr>
          <a:xfrm>
            <a:off x="467544" y="1340768"/>
            <a:ext cx="2104850" cy="864096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GESTÃO  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276628" y="2210413"/>
            <a:ext cx="0" cy="547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Divisa 10"/>
          <p:cNvSpPr/>
          <p:nvPr/>
        </p:nvSpPr>
        <p:spPr>
          <a:xfrm>
            <a:off x="3419872" y="2969770"/>
            <a:ext cx="2304256" cy="936103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AMBIENTAL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2" name="Forma livre 11"/>
          <p:cNvSpPr/>
          <p:nvPr/>
        </p:nvSpPr>
        <p:spPr>
          <a:xfrm>
            <a:off x="577430" y="5165827"/>
            <a:ext cx="1364403" cy="705261"/>
          </a:xfrm>
          <a:custGeom>
            <a:avLst/>
            <a:gdLst>
              <a:gd name="connsiteX0" fmla="*/ 0 w 1364403"/>
              <a:gd name="connsiteY0" fmla="*/ 70526 h 705261"/>
              <a:gd name="connsiteX1" fmla="*/ 70526 w 1364403"/>
              <a:gd name="connsiteY1" fmla="*/ 0 h 705261"/>
              <a:gd name="connsiteX2" fmla="*/ 1293877 w 1364403"/>
              <a:gd name="connsiteY2" fmla="*/ 0 h 705261"/>
              <a:gd name="connsiteX3" fmla="*/ 1364403 w 1364403"/>
              <a:gd name="connsiteY3" fmla="*/ 70526 h 705261"/>
              <a:gd name="connsiteX4" fmla="*/ 1364403 w 1364403"/>
              <a:gd name="connsiteY4" fmla="*/ 634735 h 705261"/>
              <a:gd name="connsiteX5" fmla="*/ 1293877 w 1364403"/>
              <a:gd name="connsiteY5" fmla="*/ 705261 h 705261"/>
              <a:gd name="connsiteX6" fmla="*/ 70526 w 1364403"/>
              <a:gd name="connsiteY6" fmla="*/ 705261 h 705261"/>
              <a:gd name="connsiteX7" fmla="*/ 0 w 1364403"/>
              <a:gd name="connsiteY7" fmla="*/ 634735 h 705261"/>
              <a:gd name="connsiteX8" fmla="*/ 0 w 1364403"/>
              <a:gd name="connsiteY8" fmla="*/ 70526 h 70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05261">
                <a:moveTo>
                  <a:pt x="0" y="70526"/>
                </a:moveTo>
                <a:cubicBezTo>
                  <a:pt x="0" y="31576"/>
                  <a:pt x="31576" y="0"/>
                  <a:pt x="70526" y="0"/>
                </a:cubicBezTo>
                <a:lnTo>
                  <a:pt x="1293877" y="0"/>
                </a:lnTo>
                <a:cubicBezTo>
                  <a:pt x="1332827" y="0"/>
                  <a:pt x="1364403" y="31576"/>
                  <a:pt x="1364403" y="70526"/>
                </a:cubicBezTo>
                <a:lnTo>
                  <a:pt x="1364403" y="634735"/>
                </a:lnTo>
                <a:cubicBezTo>
                  <a:pt x="1364403" y="673685"/>
                  <a:pt x="1332827" y="705261"/>
                  <a:pt x="1293877" y="705261"/>
                </a:cubicBezTo>
                <a:lnTo>
                  <a:pt x="70526" y="705261"/>
                </a:lnTo>
                <a:cubicBezTo>
                  <a:pt x="31576" y="705261"/>
                  <a:pt x="0" y="673685"/>
                  <a:pt x="0" y="634735"/>
                </a:cubicBezTo>
                <a:lnTo>
                  <a:pt x="0" y="7052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3996" tIns="73996" rIns="73996" bIns="7399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smtClean="0"/>
              <a:t>Empresarial</a:t>
            </a:r>
            <a:endParaRPr lang="pt-BR" sz="1400" b="1" kern="1200" dirty="0"/>
          </a:p>
        </p:txBody>
      </p:sp>
      <p:sp>
        <p:nvSpPr>
          <p:cNvPr id="13" name="Forma livre 12"/>
          <p:cNvSpPr/>
          <p:nvPr/>
        </p:nvSpPr>
        <p:spPr>
          <a:xfrm>
            <a:off x="2072087" y="5178264"/>
            <a:ext cx="1364403" cy="705261"/>
          </a:xfrm>
          <a:custGeom>
            <a:avLst/>
            <a:gdLst>
              <a:gd name="connsiteX0" fmla="*/ 0 w 1364403"/>
              <a:gd name="connsiteY0" fmla="*/ 70526 h 705261"/>
              <a:gd name="connsiteX1" fmla="*/ 70526 w 1364403"/>
              <a:gd name="connsiteY1" fmla="*/ 0 h 705261"/>
              <a:gd name="connsiteX2" fmla="*/ 1293877 w 1364403"/>
              <a:gd name="connsiteY2" fmla="*/ 0 h 705261"/>
              <a:gd name="connsiteX3" fmla="*/ 1364403 w 1364403"/>
              <a:gd name="connsiteY3" fmla="*/ 70526 h 705261"/>
              <a:gd name="connsiteX4" fmla="*/ 1364403 w 1364403"/>
              <a:gd name="connsiteY4" fmla="*/ 634735 h 705261"/>
              <a:gd name="connsiteX5" fmla="*/ 1293877 w 1364403"/>
              <a:gd name="connsiteY5" fmla="*/ 705261 h 705261"/>
              <a:gd name="connsiteX6" fmla="*/ 70526 w 1364403"/>
              <a:gd name="connsiteY6" fmla="*/ 705261 h 705261"/>
              <a:gd name="connsiteX7" fmla="*/ 0 w 1364403"/>
              <a:gd name="connsiteY7" fmla="*/ 634735 h 705261"/>
              <a:gd name="connsiteX8" fmla="*/ 0 w 1364403"/>
              <a:gd name="connsiteY8" fmla="*/ 70526 h 70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05261">
                <a:moveTo>
                  <a:pt x="0" y="70526"/>
                </a:moveTo>
                <a:cubicBezTo>
                  <a:pt x="0" y="31576"/>
                  <a:pt x="31576" y="0"/>
                  <a:pt x="70526" y="0"/>
                </a:cubicBezTo>
                <a:lnTo>
                  <a:pt x="1293877" y="0"/>
                </a:lnTo>
                <a:cubicBezTo>
                  <a:pt x="1332827" y="0"/>
                  <a:pt x="1364403" y="31576"/>
                  <a:pt x="1364403" y="70526"/>
                </a:cubicBezTo>
                <a:lnTo>
                  <a:pt x="1364403" y="634735"/>
                </a:lnTo>
                <a:cubicBezTo>
                  <a:pt x="1364403" y="673685"/>
                  <a:pt x="1332827" y="705261"/>
                  <a:pt x="1293877" y="705261"/>
                </a:cubicBezTo>
                <a:lnTo>
                  <a:pt x="70526" y="705261"/>
                </a:lnTo>
                <a:cubicBezTo>
                  <a:pt x="31576" y="705261"/>
                  <a:pt x="0" y="673685"/>
                  <a:pt x="0" y="634735"/>
                </a:cubicBezTo>
                <a:lnTo>
                  <a:pt x="0" y="7052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3996" tIns="73996" rIns="73996" bIns="7399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smtClean="0"/>
              <a:t>Investimento</a:t>
            </a:r>
            <a:endParaRPr lang="pt-BR" sz="1400" b="1" kern="1200" dirty="0"/>
          </a:p>
        </p:txBody>
      </p:sp>
      <p:sp>
        <p:nvSpPr>
          <p:cNvPr id="14" name="Forma livre 13"/>
          <p:cNvSpPr/>
          <p:nvPr/>
        </p:nvSpPr>
        <p:spPr>
          <a:xfrm>
            <a:off x="3576072" y="5183299"/>
            <a:ext cx="1364403" cy="705261"/>
          </a:xfrm>
          <a:custGeom>
            <a:avLst/>
            <a:gdLst>
              <a:gd name="connsiteX0" fmla="*/ 0 w 1364403"/>
              <a:gd name="connsiteY0" fmla="*/ 70526 h 705261"/>
              <a:gd name="connsiteX1" fmla="*/ 70526 w 1364403"/>
              <a:gd name="connsiteY1" fmla="*/ 0 h 705261"/>
              <a:gd name="connsiteX2" fmla="*/ 1293877 w 1364403"/>
              <a:gd name="connsiteY2" fmla="*/ 0 h 705261"/>
              <a:gd name="connsiteX3" fmla="*/ 1364403 w 1364403"/>
              <a:gd name="connsiteY3" fmla="*/ 70526 h 705261"/>
              <a:gd name="connsiteX4" fmla="*/ 1364403 w 1364403"/>
              <a:gd name="connsiteY4" fmla="*/ 634735 h 705261"/>
              <a:gd name="connsiteX5" fmla="*/ 1293877 w 1364403"/>
              <a:gd name="connsiteY5" fmla="*/ 705261 h 705261"/>
              <a:gd name="connsiteX6" fmla="*/ 70526 w 1364403"/>
              <a:gd name="connsiteY6" fmla="*/ 705261 h 705261"/>
              <a:gd name="connsiteX7" fmla="*/ 0 w 1364403"/>
              <a:gd name="connsiteY7" fmla="*/ 634735 h 705261"/>
              <a:gd name="connsiteX8" fmla="*/ 0 w 1364403"/>
              <a:gd name="connsiteY8" fmla="*/ 70526 h 70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05261">
                <a:moveTo>
                  <a:pt x="0" y="70526"/>
                </a:moveTo>
                <a:cubicBezTo>
                  <a:pt x="0" y="31576"/>
                  <a:pt x="31576" y="0"/>
                  <a:pt x="70526" y="0"/>
                </a:cubicBezTo>
                <a:lnTo>
                  <a:pt x="1293877" y="0"/>
                </a:lnTo>
                <a:cubicBezTo>
                  <a:pt x="1332827" y="0"/>
                  <a:pt x="1364403" y="31576"/>
                  <a:pt x="1364403" y="70526"/>
                </a:cubicBezTo>
                <a:lnTo>
                  <a:pt x="1364403" y="634735"/>
                </a:lnTo>
                <a:cubicBezTo>
                  <a:pt x="1364403" y="673685"/>
                  <a:pt x="1332827" y="705261"/>
                  <a:pt x="1293877" y="705261"/>
                </a:cubicBezTo>
                <a:lnTo>
                  <a:pt x="70526" y="705261"/>
                </a:lnTo>
                <a:cubicBezTo>
                  <a:pt x="31576" y="705261"/>
                  <a:pt x="0" y="673685"/>
                  <a:pt x="0" y="634735"/>
                </a:cubicBezTo>
                <a:lnTo>
                  <a:pt x="0" y="7052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3996" tIns="73996" rIns="73996" bIns="7399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smtClean="0"/>
              <a:t>Econômico e Financeiro</a:t>
            </a:r>
            <a:endParaRPr lang="pt-BR" sz="1400" b="1" kern="1200" dirty="0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1259632" y="3924505"/>
            <a:ext cx="0" cy="9518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7674" y="4599326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Forma livre 16"/>
          <p:cNvSpPr/>
          <p:nvPr/>
        </p:nvSpPr>
        <p:spPr>
          <a:xfrm>
            <a:off x="5041926" y="5183299"/>
            <a:ext cx="1364403" cy="705261"/>
          </a:xfrm>
          <a:custGeom>
            <a:avLst/>
            <a:gdLst>
              <a:gd name="connsiteX0" fmla="*/ 0 w 1364403"/>
              <a:gd name="connsiteY0" fmla="*/ 70526 h 705261"/>
              <a:gd name="connsiteX1" fmla="*/ 70526 w 1364403"/>
              <a:gd name="connsiteY1" fmla="*/ 0 h 705261"/>
              <a:gd name="connsiteX2" fmla="*/ 1293877 w 1364403"/>
              <a:gd name="connsiteY2" fmla="*/ 0 h 705261"/>
              <a:gd name="connsiteX3" fmla="*/ 1364403 w 1364403"/>
              <a:gd name="connsiteY3" fmla="*/ 70526 h 705261"/>
              <a:gd name="connsiteX4" fmla="*/ 1364403 w 1364403"/>
              <a:gd name="connsiteY4" fmla="*/ 634735 h 705261"/>
              <a:gd name="connsiteX5" fmla="*/ 1293877 w 1364403"/>
              <a:gd name="connsiteY5" fmla="*/ 705261 h 705261"/>
              <a:gd name="connsiteX6" fmla="*/ 70526 w 1364403"/>
              <a:gd name="connsiteY6" fmla="*/ 705261 h 705261"/>
              <a:gd name="connsiteX7" fmla="*/ 0 w 1364403"/>
              <a:gd name="connsiteY7" fmla="*/ 634735 h 705261"/>
              <a:gd name="connsiteX8" fmla="*/ 0 w 1364403"/>
              <a:gd name="connsiteY8" fmla="*/ 70526 h 70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4403" h="705261">
                <a:moveTo>
                  <a:pt x="0" y="70526"/>
                </a:moveTo>
                <a:cubicBezTo>
                  <a:pt x="0" y="31576"/>
                  <a:pt x="31576" y="0"/>
                  <a:pt x="70526" y="0"/>
                </a:cubicBezTo>
                <a:lnTo>
                  <a:pt x="1293877" y="0"/>
                </a:lnTo>
                <a:cubicBezTo>
                  <a:pt x="1332827" y="0"/>
                  <a:pt x="1364403" y="31576"/>
                  <a:pt x="1364403" y="70526"/>
                </a:cubicBezTo>
                <a:lnTo>
                  <a:pt x="1364403" y="634735"/>
                </a:lnTo>
                <a:cubicBezTo>
                  <a:pt x="1364403" y="673685"/>
                  <a:pt x="1332827" y="705261"/>
                  <a:pt x="1293877" y="705261"/>
                </a:cubicBezTo>
                <a:lnTo>
                  <a:pt x="70526" y="705261"/>
                </a:lnTo>
                <a:cubicBezTo>
                  <a:pt x="31576" y="705261"/>
                  <a:pt x="0" y="673685"/>
                  <a:pt x="0" y="634735"/>
                </a:cubicBezTo>
                <a:lnTo>
                  <a:pt x="0" y="7052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3996" tIns="73996" rIns="73996" bIns="73996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smtClean="0"/>
              <a:t>Risco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dirty="0"/>
              <a:t>Corporativo</a:t>
            </a:r>
          </a:p>
        </p:txBody>
      </p:sp>
    </p:spTree>
    <p:extLst>
      <p:ext uri="{BB962C8B-B14F-4D97-AF65-F5344CB8AC3E}">
        <p14:creationId xmlns:p14="http://schemas.microsoft.com/office/powerpoint/2010/main" val="300092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entágono 5"/>
          <p:cNvSpPr/>
          <p:nvPr/>
        </p:nvSpPr>
        <p:spPr>
          <a:xfrm>
            <a:off x="467544" y="2951140"/>
            <a:ext cx="1728192" cy="973365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PLANEJAMENTO</a:t>
            </a:r>
          </a:p>
        </p:txBody>
      </p:sp>
      <p:sp>
        <p:nvSpPr>
          <p:cNvPr id="7" name="Divisa 6"/>
          <p:cNvSpPr/>
          <p:nvPr/>
        </p:nvSpPr>
        <p:spPr>
          <a:xfrm>
            <a:off x="1763688" y="2969770"/>
            <a:ext cx="2088232" cy="936103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MARKETING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1340768"/>
            <a:ext cx="2104850" cy="864096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GESTÃO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1276628" y="2210413"/>
            <a:ext cx="0" cy="547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Divisa 9"/>
          <p:cNvSpPr/>
          <p:nvPr/>
        </p:nvSpPr>
        <p:spPr>
          <a:xfrm>
            <a:off x="3419872" y="2969770"/>
            <a:ext cx="2304256" cy="936103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AMBIENTAL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17674" y="4599326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3" name="Conector angulado 12"/>
          <p:cNvCxnSpPr/>
          <p:nvPr/>
        </p:nvCxnSpPr>
        <p:spPr>
          <a:xfrm rot="5400000">
            <a:off x="1390040" y="3991456"/>
            <a:ext cx="992334" cy="9070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Forma livre 13"/>
          <p:cNvSpPr/>
          <p:nvPr/>
        </p:nvSpPr>
        <p:spPr>
          <a:xfrm>
            <a:off x="471517" y="5097720"/>
            <a:ext cx="141469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300" b="1" dirty="0" smtClean="0"/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Desenvolvimento de Mercado 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 </a:t>
            </a:r>
            <a:endParaRPr lang="pt-BR" sz="1300" b="1" kern="1200" dirty="0"/>
          </a:p>
        </p:txBody>
      </p:sp>
      <p:sp>
        <p:nvSpPr>
          <p:cNvPr id="16" name="Forma livre 15"/>
          <p:cNvSpPr/>
          <p:nvPr/>
        </p:nvSpPr>
        <p:spPr>
          <a:xfrm>
            <a:off x="2161944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Plano de Vendas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351406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2951140"/>
            <a:ext cx="1728192" cy="973365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PLANEJAMENTO</a:t>
            </a:r>
          </a:p>
        </p:txBody>
      </p:sp>
      <p:sp>
        <p:nvSpPr>
          <p:cNvPr id="8" name="Divisa 7"/>
          <p:cNvSpPr/>
          <p:nvPr/>
        </p:nvSpPr>
        <p:spPr>
          <a:xfrm>
            <a:off x="1763688" y="2969770"/>
            <a:ext cx="2088232" cy="936103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MARKETING</a:t>
            </a:r>
          </a:p>
        </p:txBody>
      </p:sp>
      <p:sp>
        <p:nvSpPr>
          <p:cNvPr id="9" name="Pentágono 8"/>
          <p:cNvSpPr/>
          <p:nvPr/>
        </p:nvSpPr>
        <p:spPr>
          <a:xfrm>
            <a:off x="467544" y="1340768"/>
            <a:ext cx="2104850" cy="864096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PLANEJAMENTO E GESTÃO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276628" y="2210413"/>
            <a:ext cx="0" cy="5477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599326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4" name="Conector angulado 13"/>
          <p:cNvCxnSpPr/>
          <p:nvPr/>
        </p:nvCxnSpPr>
        <p:spPr>
          <a:xfrm rot="10800000" flipV="1">
            <a:off x="1331642" y="4251922"/>
            <a:ext cx="2952326" cy="761254"/>
          </a:xfrm>
          <a:prstGeom prst="bentConnector3">
            <a:avLst>
              <a:gd name="adj1" fmla="val 10000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4283968" y="3948833"/>
            <a:ext cx="0" cy="303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" name="Grupo 15"/>
          <p:cNvGrpSpPr/>
          <p:nvPr/>
        </p:nvGrpSpPr>
        <p:grpSpPr>
          <a:xfrm>
            <a:off x="505315" y="5146418"/>
            <a:ext cx="1364617" cy="792087"/>
            <a:chOff x="1911105" y="0"/>
            <a:chExt cx="1364617" cy="792087"/>
          </a:xfrm>
          <a:scene3d>
            <a:camera prst="orthographicFront"/>
            <a:lightRig rig="threePt" dir="t"/>
          </a:scene3d>
        </p:grpSpPr>
        <p:sp>
          <p:nvSpPr>
            <p:cNvPr id="17" name="Retângulo de cantos arredondados 16"/>
            <p:cNvSpPr/>
            <p:nvPr/>
          </p:nvSpPr>
          <p:spPr>
            <a:xfrm>
              <a:off x="1911105" y="0"/>
              <a:ext cx="1364617" cy="792087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75000"/>
              </a:schemeClr>
            </a:solidFill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18" name="Retângulo 17"/>
            <p:cNvSpPr/>
            <p:nvPr/>
          </p:nvSpPr>
          <p:spPr>
            <a:xfrm>
              <a:off x="1934304" y="23199"/>
              <a:ext cx="1318219" cy="7456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b="1" kern="1200" dirty="0" smtClean="0"/>
                <a:t>Regulamentação Externa</a:t>
              </a:r>
            </a:p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b="1" dirty="0" smtClean="0"/>
                <a:t>(água e Esgoto)</a:t>
              </a:r>
              <a:endParaRPr lang="pt-BR" sz="1300" b="1" kern="1200" dirty="0"/>
            </a:p>
          </p:txBody>
        </p:sp>
      </p:grpSp>
      <p:sp>
        <p:nvSpPr>
          <p:cNvPr id="25" name="Divisa 24"/>
          <p:cNvSpPr/>
          <p:nvPr/>
        </p:nvSpPr>
        <p:spPr>
          <a:xfrm>
            <a:off x="3509094" y="2951140"/>
            <a:ext cx="2088232" cy="936103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MEIO AMBIENTE</a:t>
            </a:r>
            <a:endParaRPr lang="pt-B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2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ÁGUA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96951"/>
            <a:ext cx="1656184" cy="926469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PRODUÇÃO DE ÁGUA </a:t>
            </a:r>
            <a:endParaRPr lang="pt-BR" sz="1200" b="1" dirty="0"/>
          </a:p>
        </p:txBody>
      </p:sp>
      <p:sp>
        <p:nvSpPr>
          <p:cNvPr id="9" name="Divisa 8"/>
          <p:cNvSpPr/>
          <p:nvPr/>
        </p:nvSpPr>
        <p:spPr>
          <a:xfrm>
            <a:off x="1691680" y="2987316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DISTRIBUIÇÃO DE ÁGUA </a:t>
            </a:r>
            <a:endParaRPr lang="pt-BR" sz="1200" b="1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62149" y="4570381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Forma livre 11"/>
          <p:cNvSpPr/>
          <p:nvPr/>
        </p:nvSpPr>
        <p:spPr>
          <a:xfrm>
            <a:off x="471517" y="4883107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Recurso Hídrico</a:t>
            </a:r>
            <a:endParaRPr lang="pt-BR" sz="1300" b="1" kern="1200" dirty="0"/>
          </a:p>
        </p:txBody>
      </p:sp>
      <p:sp>
        <p:nvSpPr>
          <p:cNvPr id="13" name="Forma livre 12"/>
          <p:cNvSpPr/>
          <p:nvPr/>
        </p:nvSpPr>
        <p:spPr>
          <a:xfrm>
            <a:off x="1835696" y="4883107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Adução</a:t>
            </a:r>
            <a:endParaRPr lang="pt-BR" sz="1300" b="1" kern="1200" dirty="0"/>
          </a:p>
        </p:txBody>
      </p:sp>
      <p:sp>
        <p:nvSpPr>
          <p:cNvPr id="14" name="Forma livre 13"/>
          <p:cNvSpPr/>
          <p:nvPr/>
        </p:nvSpPr>
        <p:spPr>
          <a:xfrm>
            <a:off x="3236090" y="486916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Tratamento de Água</a:t>
            </a:r>
            <a:endParaRPr lang="pt-BR" sz="1300" b="1" kern="1200" dirty="0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1165920" y="3933056"/>
            <a:ext cx="0" cy="9500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1187624" y="2276872"/>
            <a:ext cx="0" cy="553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899592" y="4149080"/>
            <a:ext cx="0" cy="360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50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ÁGUA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96951"/>
            <a:ext cx="1656184" cy="926469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PRODUÇÃO DE ÁGUA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9" name="Divisa 8"/>
          <p:cNvSpPr/>
          <p:nvPr/>
        </p:nvSpPr>
        <p:spPr>
          <a:xfrm>
            <a:off x="1691680" y="2987316"/>
            <a:ext cx="2160240" cy="936104"/>
          </a:xfrm>
          <a:prstGeom prst="chevron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DISTRIBUIÇÃO DE ÁGUA </a:t>
            </a:r>
            <a:endParaRPr lang="pt-BR" sz="1200" b="1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2</a:t>
            </a:r>
          </a:p>
        </p:txBody>
      </p:sp>
      <p:sp>
        <p:nvSpPr>
          <p:cNvPr id="12" name="Forma livre 11"/>
          <p:cNvSpPr/>
          <p:nvPr/>
        </p:nvSpPr>
        <p:spPr>
          <a:xfrm>
            <a:off x="1745365" y="493280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Controle de Pressão</a:t>
            </a:r>
            <a:endParaRPr lang="pt-BR" sz="1300" b="1" kern="1200" dirty="0"/>
          </a:p>
        </p:txBody>
      </p:sp>
      <p:cxnSp>
        <p:nvCxnSpPr>
          <p:cNvPr id="14" name="Conector de seta reta 13"/>
          <p:cNvCxnSpPr/>
          <p:nvPr/>
        </p:nvCxnSpPr>
        <p:spPr>
          <a:xfrm flipH="1">
            <a:off x="1165919" y="4221088"/>
            <a:ext cx="1" cy="6620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165919" y="4221082"/>
            <a:ext cx="14064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576356" y="3933056"/>
            <a:ext cx="0" cy="2880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1187624" y="2276872"/>
            <a:ext cx="0" cy="553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orma livre 19"/>
          <p:cNvSpPr/>
          <p:nvPr/>
        </p:nvSpPr>
        <p:spPr>
          <a:xfrm>
            <a:off x="434422" y="493280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Cadastro Técnico </a:t>
            </a:r>
            <a:endParaRPr lang="pt-BR" sz="1300" b="1" kern="1200" dirty="0"/>
          </a:p>
        </p:txBody>
      </p:sp>
      <p:sp>
        <p:nvSpPr>
          <p:cNvPr id="21" name="Forma livre 20"/>
          <p:cNvSpPr/>
          <p:nvPr/>
        </p:nvSpPr>
        <p:spPr>
          <a:xfrm>
            <a:off x="3129425" y="494126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err="1" smtClean="0"/>
              <a:t>Hidrometria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2896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ESGOTO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87318"/>
            <a:ext cx="1656184" cy="936102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COLETA DE ESGOTOS </a:t>
            </a:r>
            <a:endParaRPr lang="pt-BR" sz="1200" b="1" dirty="0"/>
          </a:p>
        </p:txBody>
      </p:sp>
      <p:sp>
        <p:nvSpPr>
          <p:cNvPr id="9" name="Divisa 8"/>
          <p:cNvSpPr/>
          <p:nvPr/>
        </p:nvSpPr>
        <p:spPr>
          <a:xfrm>
            <a:off x="1691680" y="2987316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1200" b="1" dirty="0" smtClean="0">
              <a:solidFill>
                <a:schemeClr val="dk1"/>
              </a:solidFill>
            </a:endParaRPr>
          </a:p>
          <a:p>
            <a:r>
              <a:rPr lang="pt-BR" sz="1200" b="1" dirty="0" smtClean="0">
                <a:solidFill>
                  <a:schemeClr val="dk1"/>
                </a:solidFill>
              </a:rPr>
              <a:t>TRATAMENTO DE ESGOTOS</a:t>
            </a:r>
          </a:p>
          <a:p>
            <a:r>
              <a:rPr lang="pt-BR" sz="1200" b="1" dirty="0" smtClean="0">
                <a:solidFill>
                  <a:schemeClr val="dk1"/>
                </a:solidFill>
              </a:rPr>
              <a:t> 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7674" y="4475591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Forma livre 10"/>
          <p:cNvSpPr/>
          <p:nvPr/>
        </p:nvSpPr>
        <p:spPr>
          <a:xfrm>
            <a:off x="1835696" y="4838321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Elevação</a:t>
            </a:r>
            <a:endParaRPr lang="pt-BR" sz="1300" b="1" kern="1200" dirty="0"/>
          </a:p>
        </p:txBody>
      </p:sp>
      <p:cxnSp>
        <p:nvCxnSpPr>
          <p:cNvPr id="12" name="Conector de seta reta 11"/>
          <p:cNvCxnSpPr>
            <a:endCxn id="10" idx="3"/>
          </p:cNvCxnSpPr>
          <p:nvPr/>
        </p:nvCxnSpPr>
        <p:spPr>
          <a:xfrm>
            <a:off x="1165920" y="3811534"/>
            <a:ext cx="21704" cy="8025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orma livre 15"/>
          <p:cNvSpPr/>
          <p:nvPr/>
        </p:nvSpPr>
        <p:spPr>
          <a:xfrm>
            <a:off x="3131047" y="483799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Interceptação</a:t>
            </a:r>
            <a:endParaRPr lang="pt-BR" sz="1300" b="1" kern="1200" dirty="0"/>
          </a:p>
        </p:txBody>
      </p:sp>
      <p:sp>
        <p:nvSpPr>
          <p:cNvPr id="17" name="Forma livre 16"/>
          <p:cNvSpPr/>
          <p:nvPr/>
        </p:nvSpPr>
        <p:spPr>
          <a:xfrm>
            <a:off x="504052" y="4860714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Cadastro Técnico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51415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ESGOTO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87318"/>
            <a:ext cx="1656184" cy="93610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COLETA DE ESGOTOS 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9" name="Divisa 8"/>
          <p:cNvSpPr/>
          <p:nvPr/>
        </p:nvSpPr>
        <p:spPr>
          <a:xfrm>
            <a:off x="1691680" y="2987316"/>
            <a:ext cx="2160240" cy="936104"/>
          </a:xfrm>
          <a:prstGeom prst="chevron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TRATAMENTO DE ESGOTOS 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89707" y="4594078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Forma livre 10"/>
          <p:cNvSpPr/>
          <p:nvPr/>
        </p:nvSpPr>
        <p:spPr>
          <a:xfrm>
            <a:off x="473930" y="4883107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Operação de ETE</a:t>
            </a:r>
            <a:endParaRPr lang="pt-BR" sz="1300" b="1" dirty="0"/>
          </a:p>
        </p:txBody>
      </p:sp>
      <p:sp>
        <p:nvSpPr>
          <p:cNvPr id="12" name="Forma livre 11"/>
          <p:cNvSpPr/>
          <p:nvPr/>
        </p:nvSpPr>
        <p:spPr>
          <a:xfrm>
            <a:off x="1828980" y="488684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Resíduo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 Sólido</a:t>
            </a:r>
            <a:endParaRPr lang="pt-BR" sz="1300" b="1" kern="1200" dirty="0"/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1165920" y="4250866"/>
            <a:ext cx="1" cy="6322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165920" y="4149074"/>
            <a:ext cx="140647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2572394" y="3923420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61059" y="4572423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Forma livre 19"/>
          <p:cNvSpPr/>
          <p:nvPr/>
        </p:nvSpPr>
        <p:spPr>
          <a:xfrm>
            <a:off x="3225129" y="488684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Disposição Final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63161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488113"/>
            <a:ext cx="115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</a:rPr>
              <a:t>Jan/2014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051720" y="-17140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Sistema X Processo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1520" y="2025774"/>
            <a:ext cx="8640959" cy="161925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t-BR" sz="2200" b="1" dirty="0">
                <a:solidFill>
                  <a:srgbClr val="0070C0"/>
                </a:solidFill>
                <a:latin typeface="AvantGarde Bk BT" pitchFamily="34" charset="0"/>
              </a:rPr>
              <a:t>“</a:t>
            </a:r>
            <a:r>
              <a:rPr lang="pt-BR" sz="2200" b="1" dirty="0">
                <a:solidFill>
                  <a:srgbClr val="FF0000"/>
                </a:solidFill>
                <a:latin typeface="AvantGarde Bk BT" pitchFamily="34" charset="0"/>
              </a:rPr>
              <a:t>SISTEMA</a:t>
            </a:r>
            <a:r>
              <a:rPr lang="pt-BR" sz="2200" b="1" dirty="0">
                <a:solidFill>
                  <a:srgbClr val="0070C0"/>
                </a:solidFill>
                <a:latin typeface="AvantGarde Bk BT" pitchFamily="34" charset="0"/>
              </a:rPr>
              <a:t> É UM CONJUNTO DE </a:t>
            </a:r>
            <a:r>
              <a:rPr lang="pt-BR" sz="2200" b="1" dirty="0">
                <a:solidFill>
                  <a:srgbClr val="FF0000"/>
                </a:solidFill>
                <a:latin typeface="AvantGarde Bk BT" pitchFamily="34" charset="0"/>
              </a:rPr>
              <a:t>PROCESSOS</a:t>
            </a:r>
            <a:r>
              <a:rPr lang="pt-BR" sz="2200" b="1" dirty="0">
                <a:solidFill>
                  <a:srgbClr val="0070C0"/>
                </a:solidFill>
                <a:latin typeface="AvantGarde Bk BT" pitchFamily="34" charset="0"/>
              </a:rPr>
              <a:t> EM INTERAÇÃO BUSCANDO  ATINGIR OS OBJETIVOS PLANEJADOS”</a:t>
            </a:r>
            <a:endParaRPr lang="pt-BR" sz="22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1521" y="4076700"/>
            <a:ext cx="8640958" cy="14219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  <a:effectLst/>
          <a:ex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b="1" dirty="0" smtClean="0">
                <a:solidFill>
                  <a:srgbClr val="0070C0"/>
                </a:solidFill>
                <a:latin typeface="AvantGarde Bk BT" pitchFamily="34" charset="0"/>
              </a:rPr>
              <a:t>A </a:t>
            </a:r>
            <a:r>
              <a:rPr lang="pt-BR" sz="2400" b="1" dirty="0">
                <a:solidFill>
                  <a:srgbClr val="0070C0"/>
                </a:solidFill>
                <a:latin typeface="AvantGarde Bk BT" pitchFamily="34" charset="0"/>
              </a:rPr>
              <a:t>otimização dos produtos e processos deve ser feita visando a otimização do sistema e não para atender demandas locais ou pontuais.</a:t>
            </a:r>
          </a:p>
        </p:txBody>
      </p:sp>
    </p:spTree>
    <p:extLst>
      <p:ext uri="{BB962C8B-B14F-4D97-AF65-F5344CB8AC3E}">
        <p14:creationId xmlns:p14="http://schemas.microsoft.com/office/powerpoint/2010/main" val="17527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entágono 5"/>
          <p:cNvSpPr/>
          <p:nvPr/>
        </p:nvSpPr>
        <p:spPr>
          <a:xfrm>
            <a:off x="46754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PRESTAÇÃO DE SERVIÇO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3059323"/>
            <a:ext cx="2104850" cy="936105"/>
          </a:xfrm>
          <a:prstGeom prst="homePlate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VENDA</a:t>
            </a:r>
            <a:endParaRPr lang="pt-BR" sz="1200" b="1" dirty="0"/>
          </a:p>
        </p:txBody>
      </p:sp>
      <p:sp>
        <p:nvSpPr>
          <p:cNvPr id="8" name="Divisa 7"/>
          <p:cNvSpPr/>
          <p:nvPr/>
        </p:nvSpPr>
        <p:spPr>
          <a:xfrm>
            <a:off x="2123728" y="3059324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ATENDIMENTO AO CLIENTE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Forma livre 10"/>
          <p:cNvSpPr/>
          <p:nvPr/>
        </p:nvSpPr>
        <p:spPr>
          <a:xfrm>
            <a:off x="471517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Cadastro</a:t>
            </a:r>
            <a:endParaRPr lang="pt-BR" sz="1300" b="1" kern="1200" dirty="0"/>
          </a:p>
        </p:txBody>
      </p:sp>
      <p:sp>
        <p:nvSpPr>
          <p:cNvPr id="12" name="Forma livre 11"/>
          <p:cNvSpPr/>
          <p:nvPr/>
        </p:nvSpPr>
        <p:spPr>
          <a:xfrm>
            <a:off x="1835696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Medição</a:t>
            </a:r>
            <a:endParaRPr lang="pt-BR" sz="1300" b="1" dirty="0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1115616" y="3995428"/>
            <a:ext cx="4266" cy="9457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Forma livre 14"/>
          <p:cNvSpPr/>
          <p:nvPr/>
        </p:nvSpPr>
        <p:spPr>
          <a:xfrm>
            <a:off x="3176749" y="511484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t-BR" sz="1300" b="1" kern="1200" dirty="0" smtClean="0"/>
              <a:t>Execução de Serviço</a:t>
            </a:r>
            <a:endParaRPr lang="pt-BR" sz="1300" b="1" kern="1200" dirty="0"/>
          </a:p>
        </p:txBody>
      </p:sp>
      <p:sp>
        <p:nvSpPr>
          <p:cNvPr id="16" name="Forma livre 15"/>
          <p:cNvSpPr/>
          <p:nvPr/>
        </p:nvSpPr>
        <p:spPr>
          <a:xfrm>
            <a:off x="4569085" y="511484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t-BR" sz="1300" b="1" kern="1200" dirty="0" smtClean="0"/>
              <a:t>Faturamento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222489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PRESTAÇÃO DE SERVIÇO</a:t>
            </a:r>
            <a:endParaRPr lang="pt-BR" sz="1600" b="1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467544" y="3059323"/>
            <a:ext cx="3816424" cy="936105"/>
            <a:chOff x="1331640" y="2915307"/>
            <a:chExt cx="3816424" cy="936105"/>
          </a:xfrm>
          <a:solidFill>
            <a:schemeClr val="bg1">
              <a:lumMod val="75000"/>
            </a:schemeClr>
          </a:solidFill>
        </p:grpSpPr>
        <p:sp>
          <p:nvSpPr>
            <p:cNvPr id="9" name="Pentágono 8"/>
            <p:cNvSpPr/>
            <p:nvPr/>
          </p:nvSpPr>
          <p:spPr>
            <a:xfrm>
              <a:off x="1331640" y="2915307"/>
              <a:ext cx="2104850" cy="936105"/>
            </a:xfrm>
            <a:prstGeom prst="homePlate">
              <a:avLst/>
            </a:prstGeom>
            <a:grpFill/>
            <a:ln>
              <a:solidFill>
                <a:schemeClr val="tx1"/>
              </a:solidFill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reflection stA="74000" endPos="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/>
              <a:bevelB w="165100" prst="coolSlant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pt-BR" sz="1200" b="1" dirty="0">
                  <a:solidFill>
                    <a:schemeClr val="dk1"/>
                  </a:solidFill>
                </a:rPr>
                <a:t>VENDA</a:t>
              </a:r>
            </a:p>
          </p:txBody>
        </p:sp>
        <p:sp>
          <p:nvSpPr>
            <p:cNvPr id="10" name="Divisa 9"/>
            <p:cNvSpPr/>
            <p:nvPr/>
          </p:nvSpPr>
          <p:spPr>
            <a:xfrm>
              <a:off x="2987824" y="2915308"/>
              <a:ext cx="2160240" cy="936104"/>
            </a:xfrm>
            <a:prstGeom prst="chevron">
              <a:avLst/>
            </a:prstGeom>
            <a:ln>
              <a:solidFill>
                <a:schemeClr val="tx1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200" b="1" dirty="0" smtClean="0">
                  <a:solidFill>
                    <a:schemeClr val="bg1"/>
                  </a:solidFill>
                </a:rPr>
                <a:t>ATENDIMENTO AO CLIENTE</a:t>
              </a:r>
              <a:endParaRPr lang="pt-BR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Forma livre 12"/>
          <p:cNvSpPr/>
          <p:nvPr/>
        </p:nvSpPr>
        <p:spPr>
          <a:xfrm>
            <a:off x="471517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Acatamento de Pedido</a:t>
            </a:r>
            <a:endParaRPr lang="pt-BR" sz="1300" b="1" kern="1200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1115616" y="4221088"/>
            <a:ext cx="4266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115616" y="4221088"/>
            <a:ext cx="20237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3139364" y="3995434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Forma livre 17"/>
          <p:cNvSpPr/>
          <p:nvPr/>
        </p:nvSpPr>
        <p:spPr>
          <a:xfrm>
            <a:off x="1772395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t-BR" sz="1300" b="1" kern="1200" dirty="0" smtClean="0"/>
              <a:t>Execução de Serviço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4532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52736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ADMINISTRATIVO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68687"/>
            <a:ext cx="1440160" cy="964370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PATRIMÔNIO</a:t>
            </a:r>
            <a:endParaRPr lang="pt-BR" sz="1200" b="1" dirty="0"/>
          </a:p>
        </p:txBody>
      </p:sp>
      <p:sp>
        <p:nvSpPr>
          <p:cNvPr id="9" name="Divisa 8"/>
          <p:cNvSpPr/>
          <p:nvPr/>
        </p:nvSpPr>
        <p:spPr>
          <a:xfrm>
            <a:off x="1475656" y="2987316"/>
            <a:ext cx="174481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dk1"/>
                </a:solidFill>
              </a:rPr>
              <a:t>JURÍDICO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0" name="Divisa 9"/>
          <p:cNvSpPr/>
          <p:nvPr/>
        </p:nvSpPr>
        <p:spPr>
          <a:xfrm>
            <a:off x="2771800" y="2987316"/>
            <a:ext cx="2016224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SUPRIMENTO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1" name="Divisa 10"/>
          <p:cNvSpPr/>
          <p:nvPr/>
        </p:nvSpPr>
        <p:spPr>
          <a:xfrm>
            <a:off x="4067944" y="2996952"/>
            <a:ext cx="2304256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TECNOLOGIA DA INFORMAÇÃO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2" name="Divisa 11"/>
          <p:cNvSpPr/>
          <p:nvPr/>
        </p:nvSpPr>
        <p:spPr>
          <a:xfrm>
            <a:off x="5508104" y="2996952"/>
            <a:ext cx="1944216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GESTÃO DE PESSOAS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Divisa 13"/>
          <p:cNvSpPr/>
          <p:nvPr/>
        </p:nvSpPr>
        <p:spPr>
          <a:xfrm>
            <a:off x="6804248" y="2987316"/>
            <a:ext cx="1950045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COMUNICAÇÃO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Forma livre 16"/>
          <p:cNvSpPr/>
          <p:nvPr/>
        </p:nvSpPr>
        <p:spPr>
          <a:xfrm>
            <a:off x="467544" y="4848105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Gestão de Ativos</a:t>
            </a:r>
            <a:endParaRPr lang="pt-BR" sz="1300" b="1" kern="1200" dirty="0"/>
          </a:p>
        </p:txBody>
      </p:sp>
      <p:sp>
        <p:nvSpPr>
          <p:cNvPr id="18" name="Forma livre 17"/>
          <p:cNvSpPr/>
          <p:nvPr/>
        </p:nvSpPr>
        <p:spPr>
          <a:xfrm>
            <a:off x="1732231" y="4848105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Gestão de Serviços</a:t>
            </a:r>
            <a:endParaRPr lang="pt-BR" sz="1300" b="1" kern="1200" dirty="0"/>
          </a:p>
        </p:txBody>
      </p:sp>
      <p:cxnSp>
        <p:nvCxnSpPr>
          <p:cNvPr id="19" name="Conector de seta reta 18"/>
          <p:cNvCxnSpPr/>
          <p:nvPr/>
        </p:nvCxnSpPr>
        <p:spPr>
          <a:xfrm>
            <a:off x="1183358" y="3933056"/>
            <a:ext cx="4266" cy="8115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orma livre 19"/>
          <p:cNvSpPr/>
          <p:nvPr/>
        </p:nvSpPr>
        <p:spPr>
          <a:xfrm>
            <a:off x="3014175" y="482045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Administração de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Veículos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33060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entágono 5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ADMINISTRATIVO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2968687"/>
            <a:ext cx="1440160" cy="96437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PATRIMÔNIO</a:t>
            </a:r>
          </a:p>
        </p:txBody>
      </p:sp>
      <p:sp>
        <p:nvSpPr>
          <p:cNvPr id="8" name="Divisa 7"/>
          <p:cNvSpPr/>
          <p:nvPr/>
        </p:nvSpPr>
        <p:spPr>
          <a:xfrm>
            <a:off x="1475656" y="2987316"/>
            <a:ext cx="1744810" cy="936104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JURÍDICO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9" name="Divisa 8"/>
          <p:cNvSpPr/>
          <p:nvPr/>
        </p:nvSpPr>
        <p:spPr>
          <a:xfrm>
            <a:off x="2771800" y="2987316"/>
            <a:ext cx="2016224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SUPRIMENTO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0" name="Divisa 9"/>
          <p:cNvSpPr/>
          <p:nvPr/>
        </p:nvSpPr>
        <p:spPr>
          <a:xfrm>
            <a:off x="4067944" y="2996952"/>
            <a:ext cx="2304256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TECNOLOGIA DA INFORMAÇÃO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1" name="Divisa 10"/>
          <p:cNvSpPr/>
          <p:nvPr/>
        </p:nvSpPr>
        <p:spPr>
          <a:xfrm>
            <a:off x="5508104" y="2996952"/>
            <a:ext cx="1944216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GESTÃO DE PESSOAS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Divisa 12"/>
          <p:cNvSpPr/>
          <p:nvPr/>
        </p:nvSpPr>
        <p:spPr>
          <a:xfrm>
            <a:off x="6804248" y="2987316"/>
            <a:ext cx="2168549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COMUNICAÇÃO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Forma livre 15"/>
          <p:cNvSpPr/>
          <p:nvPr/>
        </p:nvSpPr>
        <p:spPr>
          <a:xfrm>
            <a:off x="3268332" y="5112528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Contencioso</a:t>
            </a:r>
            <a:endParaRPr lang="pt-BR" sz="1300" b="1" kern="1200" dirty="0"/>
          </a:p>
        </p:txBody>
      </p:sp>
      <p:sp>
        <p:nvSpPr>
          <p:cNvPr id="17" name="Forma livre 16"/>
          <p:cNvSpPr/>
          <p:nvPr/>
        </p:nvSpPr>
        <p:spPr>
          <a:xfrm>
            <a:off x="1904134" y="5101777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Extrajudicial</a:t>
            </a:r>
            <a:endParaRPr lang="pt-BR" sz="1300" b="1" kern="1200" dirty="0"/>
          </a:p>
        </p:txBody>
      </p:sp>
      <p:cxnSp>
        <p:nvCxnSpPr>
          <p:cNvPr id="18" name="Conector de seta reta 17"/>
          <p:cNvCxnSpPr/>
          <p:nvPr/>
        </p:nvCxnSpPr>
        <p:spPr>
          <a:xfrm>
            <a:off x="1115616" y="4158710"/>
            <a:ext cx="4266" cy="782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1115616" y="4149080"/>
            <a:ext cx="10801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2195736" y="3933056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Forma livre 20"/>
          <p:cNvSpPr/>
          <p:nvPr/>
        </p:nvSpPr>
        <p:spPr>
          <a:xfrm>
            <a:off x="544272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Consultivo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51102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52736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ADMINISTRATIVO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68687"/>
            <a:ext cx="1440160" cy="96437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PATRIMÔNIO</a:t>
            </a:r>
          </a:p>
        </p:txBody>
      </p:sp>
      <p:sp>
        <p:nvSpPr>
          <p:cNvPr id="9" name="Divisa 8"/>
          <p:cNvSpPr/>
          <p:nvPr/>
        </p:nvSpPr>
        <p:spPr>
          <a:xfrm>
            <a:off x="1475656" y="2987316"/>
            <a:ext cx="174481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JURÍDICO</a:t>
            </a:r>
          </a:p>
        </p:txBody>
      </p:sp>
      <p:sp>
        <p:nvSpPr>
          <p:cNvPr id="10" name="Divisa 9"/>
          <p:cNvSpPr/>
          <p:nvPr/>
        </p:nvSpPr>
        <p:spPr>
          <a:xfrm>
            <a:off x="2771800" y="2987316"/>
            <a:ext cx="2016224" cy="936104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SUPRIMENTO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1" name="Divisa 10"/>
          <p:cNvSpPr/>
          <p:nvPr/>
        </p:nvSpPr>
        <p:spPr>
          <a:xfrm>
            <a:off x="4067944" y="2996952"/>
            <a:ext cx="2304256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TECNOLOGIA DA INFORMAÇÃO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2" name="Divisa 11"/>
          <p:cNvSpPr/>
          <p:nvPr/>
        </p:nvSpPr>
        <p:spPr>
          <a:xfrm>
            <a:off x="5508104" y="2996952"/>
            <a:ext cx="1944216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GESTÃO DE PESSOAS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Divisa 13"/>
          <p:cNvSpPr/>
          <p:nvPr/>
        </p:nvSpPr>
        <p:spPr>
          <a:xfrm>
            <a:off x="6804248" y="2987316"/>
            <a:ext cx="2168549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COMUNICAÇÃO 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39053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Forma livre 16"/>
          <p:cNvSpPr/>
          <p:nvPr/>
        </p:nvSpPr>
        <p:spPr>
          <a:xfrm>
            <a:off x="471517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Planejamento</a:t>
            </a:r>
            <a:endParaRPr lang="pt-BR" sz="1300" b="1" kern="1200" dirty="0"/>
          </a:p>
        </p:txBody>
      </p:sp>
      <p:sp>
        <p:nvSpPr>
          <p:cNvPr id="18" name="Forma livre 17"/>
          <p:cNvSpPr/>
          <p:nvPr/>
        </p:nvSpPr>
        <p:spPr>
          <a:xfrm>
            <a:off x="1806527" y="508577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Licitação e Contratação</a:t>
            </a:r>
            <a:endParaRPr lang="pt-BR" sz="1300" b="1" kern="1200" dirty="0"/>
          </a:p>
        </p:txBody>
      </p:sp>
      <p:cxnSp>
        <p:nvCxnSpPr>
          <p:cNvPr id="19" name="Conector de seta reta 18"/>
          <p:cNvCxnSpPr/>
          <p:nvPr/>
        </p:nvCxnSpPr>
        <p:spPr>
          <a:xfrm>
            <a:off x="1115616" y="4158710"/>
            <a:ext cx="4266" cy="782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1115616" y="4149080"/>
            <a:ext cx="23762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3491880" y="3933056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Forma livre 21"/>
          <p:cNvSpPr/>
          <p:nvPr/>
        </p:nvSpPr>
        <p:spPr>
          <a:xfrm>
            <a:off x="3164082" y="508808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Logística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95832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Pentágono 4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ADMINISTRATIVO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6" name="Pentágono 5"/>
          <p:cNvSpPr/>
          <p:nvPr/>
        </p:nvSpPr>
        <p:spPr>
          <a:xfrm>
            <a:off x="467544" y="2968687"/>
            <a:ext cx="1440160" cy="96437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PATRIMÔNIO</a:t>
            </a:r>
          </a:p>
        </p:txBody>
      </p:sp>
      <p:sp>
        <p:nvSpPr>
          <p:cNvPr id="7" name="Divisa 6"/>
          <p:cNvSpPr/>
          <p:nvPr/>
        </p:nvSpPr>
        <p:spPr>
          <a:xfrm>
            <a:off x="1475656" y="2987316"/>
            <a:ext cx="174481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JURÍDICO</a:t>
            </a:r>
          </a:p>
        </p:txBody>
      </p:sp>
      <p:sp>
        <p:nvSpPr>
          <p:cNvPr id="8" name="Divisa 7"/>
          <p:cNvSpPr/>
          <p:nvPr/>
        </p:nvSpPr>
        <p:spPr>
          <a:xfrm>
            <a:off x="2771800" y="2987316"/>
            <a:ext cx="2016224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SUPRIMENTO</a:t>
            </a:r>
          </a:p>
        </p:txBody>
      </p:sp>
      <p:sp>
        <p:nvSpPr>
          <p:cNvPr id="9" name="Divisa 8"/>
          <p:cNvSpPr/>
          <p:nvPr/>
        </p:nvSpPr>
        <p:spPr>
          <a:xfrm>
            <a:off x="4067944" y="2968687"/>
            <a:ext cx="2304256" cy="964369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TECNOLOGIA DA INFORMAÇÃO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0" name="Divisa 9"/>
          <p:cNvSpPr/>
          <p:nvPr/>
        </p:nvSpPr>
        <p:spPr>
          <a:xfrm>
            <a:off x="5508104" y="2968687"/>
            <a:ext cx="1944216" cy="96436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GESTÃO DE PESSOAS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1732231" y="515719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Manutenção de Sistema</a:t>
            </a:r>
            <a:endParaRPr lang="pt-BR" sz="1300" b="1" kern="1200" dirty="0"/>
          </a:p>
        </p:txBody>
      </p:sp>
      <p:sp>
        <p:nvSpPr>
          <p:cNvPr id="15" name="Forma livre 14"/>
          <p:cNvSpPr/>
          <p:nvPr/>
        </p:nvSpPr>
        <p:spPr>
          <a:xfrm>
            <a:off x="2997798" y="515719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err="1" smtClean="0"/>
              <a:t>Desenvolvi-mento</a:t>
            </a:r>
            <a:r>
              <a:rPr lang="pt-BR" sz="1300" b="1" kern="1200" dirty="0" smtClean="0"/>
              <a:t> de Sistema</a:t>
            </a:r>
            <a:endParaRPr lang="pt-BR" sz="1300" b="1" kern="1200" dirty="0"/>
          </a:p>
        </p:txBody>
      </p:sp>
      <p:cxnSp>
        <p:nvCxnSpPr>
          <p:cNvPr id="16" name="Conector de seta reta 15"/>
          <p:cNvCxnSpPr/>
          <p:nvPr/>
        </p:nvCxnSpPr>
        <p:spPr>
          <a:xfrm>
            <a:off x="1115616" y="4158710"/>
            <a:ext cx="4266" cy="782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Forma livre 16"/>
          <p:cNvSpPr/>
          <p:nvPr/>
        </p:nvSpPr>
        <p:spPr>
          <a:xfrm>
            <a:off x="4267688" y="515719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/>
              <a:t>Fornecimento e Suporte</a:t>
            </a:r>
            <a:endParaRPr lang="pt-BR" sz="1300" b="1" kern="1200" dirty="0"/>
          </a:p>
        </p:txBody>
      </p:sp>
      <p:cxnSp>
        <p:nvCxnSpPr>
          <p:cNvPr id="18" name="Conector reto 17"/>
          <p:cNvCxnSpPr/>
          <p:nvPr/>
        </p:nvCxnSpPr>
        <p:spPr>
          <a:xfrm>
            <a:off x="1115616" y="4149080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5076056" y="3933056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orma livre 19"/>
          <p:cNvSpPr/>
          <p:nvPr/>
        </p:nvSpPr>
        <p:spPr>
          <a:xfrm>
            <a:off x="451952" y="515719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Operação de Sistema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171362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entágono 2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ADMINISTRATIVO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" name="Pentágono 3"/>
          <p:cNvSpPr/>
          <p:nvPr/>
        </p:nvSpPr>
        <p:spPr>
          <a:xfrm>
            <a:off x="427151" y="2968686"/>
            <a:ext cx="1440160" cy="96437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PATRIMÔNIO</a:t>
            </a:r>
          </a:p>
        </p:txBody>
      </p:sp>
      <p:sp>
        <p:nvSpPr>
          <p:cNvPr id="5" name="Divisa 4"/>
          <p:cNvSpPr/>
          <p:nvPr/>
        </p:nvSpPr>
        <p:spPr>
          <a:xfrm>
            <a:off x="1438942" y="2987316"/>
            <a:ext cx="174481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JURÍDICO</a:t>
            </a:r>
          </a:p>
        </p:txBody>
      </p:sp>
      <p:sp>
        <p:nvSpPr>
          <p:cNvPr id="6" name="Divisa 5"/>
          <p:cNvSpPr/>
          <p:nvPr/>
        </p:nvSpPr>
        <p:spPr>
          <a:xfrm>
            <a:off x="2771800" y="2987316"/>
            <a:ext cx="2016224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SUPRIMENTO</a:t>
            </a:r>
          </a:p>
        </p:txBody>
      </p:sp>
      <p:sp>
        <p:nvSpPr>
          <p:cNvPr id="7" name="Divisa 6"/>
          <p:cNvSpPr/>
          <p:nvPr/>
        </p:nvSpPr>
        <p:spPr>
          <a:xfrm>
            <a:off x="4110372" y="2950403"/>
            <a:ext cx="2088232" cy="96436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TECNOLOGIA DA INFORMAÇÃO</a:t>
            </a:r>
          </a:p>
        </p:txBody>
      </p:sp>
      <p:sp>
        <p:nvSpPr>
          <p:cNvPr id="8" name="Divisa 7"/>
          <p:cNvSpPr/>
          <p:nvPr/>
        </p:nvSpPr>
        <p:spPr>
          <a:xfrm>
            <a:off x="5652120" y="2950402"/>
            <a:ext cx="1944216" cy="964369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GESTÃO DE PESSOAS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Divisa 9"/>
          <p:cNvSpPr/>
          <p:nvPr/>
        </p:nvSpPr>
        <p:spPr>
          <a:xfrm>
            <a:off x="7160933" y="2947289"/>
            <a:ext cx="1983067" cy="954733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COMUNICA-ÇÃO 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115616" y="4158710"/>
            <a:ext cx="4266" cy="782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1115616" y="4149080"/>
            <a:ext cx="51845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6300192" y="3933056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Forma livre 13"/>
          <p:cNvSpPr/>
          <p:nvPr/>
        </p:nvSpPr>
        <p:spPr>
          <a:xfrm>
            <a:off x="1907704" y="502160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r>
              <a:rPr lang="pt-BR" sz="1300" b="1" dirty="0" smtClean="0"/>
              <a:t>Administração de Pessoal </a:t>
            </a:r>
            <a:endParaRPr lang="pt-BR" sz="1300" b="1" dirty="0"/>
          </a:p>
        </p:txBody>
      </p:sp>
      <p:sp>
        <p:nvSpPr>
          <p:cNvPr id="15" name="Forma livre 14"/>
          <p:cNvSpPr/>
          <p:nvPr/>
        </p:nvSpPr>
        <p:spPr>
          <a:xfrm>
            <a:off x="3234055" y="5021606"/>
            <a:ext cx="1393065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endParaRPr lang="pt-BR" sz="1300" b="1" dirty="0" smtClean="0"/>
          </a:p>
          <a:p>
            <a:r>
              <a:rPr lang="pt-BR" sz="1300" b="1" dirty="0" smtClean="0"/>
              <a:t>Capacitação e Desenvolvimento</a:t>
            </a:r>
          </a:p>
          <a:p>
            <a:r>
              <a:rPr lang="pt-BR" sz="1300" b="1" dirty="0" smtClean="0"/>
              <a:t>        </a:t>
            </a:r>
          </a:p>
        </p:txBody>
      </p:sp>
      <p:sp>
        <p:nvSpPr>
          <p:cNvPr id="16" name="Forma livre 15"/>
          <p:cNvSpPr/>
          <p:nvPr/>
        </p:nvSpPr>
        <p:spPr>
          <a:xfrm>
            <a:off x="571794" y="502160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r>
              <a:rPr lang="pt-BR" sz="1300" b="1" dirty="0" smtClean="0"/>
              <a:t> Gestão Estratégica de R. H.</a:t>
            </a:r>
            <a:endParaRPr lang="pt-BR" sz="1300" b="1" dirty="0"/>
          </a:p>
        </p:txBody>
      </p:sp>
      <p:sp>
        <p:nvSpPr>
          <p:cNvPr id="17" name="Forma livre 16"/>
          <p:cNvSpPr/>
          <p:nvPr/>
        </p:nvSpPr>
        <p:spPr>
          <a:xfrm>
            <a:off x="4798989" y="5021606"/>
            <a:ext cx="1365238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endParaRPr lang="pt-BR" sz="1300" b="1" dirty="0" smtClean="0"/>
          </a:p>
          <a:p>
            <a:r>
              <a:rPr lang="pt-BR" sz="1300" b="1" dirty="0" smtClean="0"/>
              <a:t>         Saúde</a:t>
            </a:r>
          </a:p>
          <a:p>
            <a:r>
              <a:rPr lang="pt-BR" sz="1300" b="1" dirty="0" smtClean="0"/>
              <a:t>        </a:t>
            </a:r>
          </a:p>
        </p:txBody>
      </p:sp>
      <p:sp>
        <p:nvSpPr>
          <p:cNvPr id="18" name="Forma livre 17"/>
          <p:cNvSpPr/>
          <p:nvPr/>
        </p:nvSpPr>
        <p:spPr>
          <a:xfrm>
            <a:off x="6336095" y="5021606"/>
            <a:ext cx="1365238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endParaRPr lang="pt-BR" sz="1300" b="1" dirty="0" smtClean="0"/>
          </a:p>
          <a:p>
            <a:r>
              <a:rPr lang="pt-BR" sz="1300" b="1" dirty="0" smtClean="0"/>
              <a:t>   Previdência</a:t>
            </a:r>
          </a:p>
          <a:p>
            <a:r>
              <a:rPr lang="pt-BR" sz="1300" b="1" dirty="0" smtClean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14585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52736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86306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ADMINISTRATIVO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68687"/>
            <a:ext cx="1440160" cy="96437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PATRIMÔNIO</a:t>
            </a:r>
          </a:p>
        </p:txBody>
      </p:sp>
      <p:sp>
        <p:nvSpPr>
          <p:cNvPr id="9" name="Divisa 8"/>
          <p:cNvSpPr/>
          <p:nvPr/>
        </p:nvSpPr>
        <p:spPr>
          <a:xfrm>
            <a:off x="1475656" y="2987316"/>
            <a:ext cx="174481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JURÍDICO</a:t>
            </a:r>
          </a:p>
        </p:txBody>
      </p:sp>
      <p:sp>
        <p:nvSpPr>
          <p:cNvPr id="10" name="Divisa 9"/>
          <p:cNvSpPr/>
          <p:nvPr/>
        </p:nvSpPr>
        <p:spPr>
          <a:xfrm>
            <a:off x="2771800" y="2987316"/>
            <a:ext cx="2016224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SUPRIMENTO</a:t>
            </a:r>
          </a:p>
        </p:txBody>
      </p:sp>
      <p:sp>
        <p:nvSpPr>
          <p:cNvPr id="11" name="Divisa 10"/>
          <p:cNvSpPr/>
          <p:nvPr/>
        </p:nvSpPr>
        <p:spPr>
          <a:xfrm>
            <a:off x="4067944" y="2968687"/>
            <a:ext cx="2304256" cy="96436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TECNOLOGIA DA INFORMAÇÃO</a:t>
            </a:r>
          </a:p>
        </p:txBody>
      </p:sp>
      <p:sp>
        <p:nvSpPr>
          <p:cNvPr id="12" name="Divisa 11"/>
          <p:cNvSpPr/>
          <p:nvPr/>
        </p:nvSpPr>
        <p:spPr>
          <a:xfrm>
            <a:off x="5508104" y="2968687"/>
            <a:ext cx="1944216" cy="964369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GESTÃO DE PESSOAS</a:t>
            </a: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Divisa 13"/>
          <p:cNvSpPr/>
          <p:nvPr/>
        </p:nvSpPr>
        <p:spPr>
          <a:xfrm>
            <a:off x="6819056" y="2978001"/>
            <a:ext cx="2145432" cy="954733"/>
          </a:xfrm>
          <a:prstGeom prst="chevron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dirty="0" smtClean="0">
                <a:solidFill>
                  <a:schemeClr val="tx1"/>
                </a:solidFill>
              </a:rPr>
              <a:t>COMUNICAÇÃO </a:t>
            </a:r>
            <a:endParaRPr lang="pt-BR" sz="1100" b="1" dirty="0">
              <a:solidFill>
                <a:schemeClr val="tx1"/>
              </a:solidFill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24272" y="4586832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7" name="Conector reto 16"/>
          <p:cNvCxnSpPr/>
          <p:nvPr/>
        </p:nvCxnSpPr>
        <p:spPr>
          <a:xfrm>
            <a:off x="7668344" y="3905873"/>
            <a:ext cx="0" cy="3152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1165919" y="4221082"/>
            <a:ext cx="10852" cy="7920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1165919" y="4221082"/>
            <a:ext cx="65024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Grupo 19"/>
          <p:cNvGrpSpPr/>
          <p:nvPr/>
        </p:nvGrpSpPr>
        <p:grpSpPr>
          <a:xfrm>
            <a:off x="467544" y="5157192"/>
            <a:ext cx="1364617" cy="792087"/>
            <a:chOff x="639" y="0"/>
            <a:chExt cx="1364617" cy="792087"/>
          </a:xfr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</p:grpSpPr>
        <p:sp>
          <p:nvSpPr>
            <p:cNvPr id="21" name="Retângulo de cantos arredondados 20"/>
            <p:cNvSpPr/>
            <p:nvPr/>
          </p:nvSpPr>
          <p:spPr>
            <a:xfrm>
              <a:off x="639" y="0"/>
              <a:ext cx="1364617" cy="792087"/>
            </a:xfrm>
            <a:prstGeom prst="roundRect">
              <a:avLst>
                <a:gd name="adj" fmla="val 10000"/>
              </a:avLst>
            </a:prstGeom>
            <a:grpFill/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22" name="Retângulo 21"/>
            <p:cNvSpPr/>
            <p:nvPr/>
          </p:nvSpPr>
          <p:spPr>
            <a:xfrm>
              <a:off x="23838" y="23199"/>
              <a:ext cx="1318219" cy="74568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b="1" dirty="0" smtClean="0"/>
                <a:t>Propaganda </a:t>
              </a:r>
              <a:endParaRPr lang="pt-BR" sz="1300" b="1" kern="1200" dirty="0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1936953" y="5157192"/>
            <a:ext cx="1364617" cy="792087"/>
            <a:chOff x="639" y="0"/>
            <a:chExt cx="1364617" cy="792087"/>
          </a:xfr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</p:grpSpPr>
        <p:sp>
          <p:nvSpPr>
            <p:cNvPr id="24" name="Retângulo de cantos arredondados 23"/>
            <p:cNvSpPr/>
            <p:nvPr/>
          </p:nvSpPr>
          <p:spPr>
            <a:xfrm>
              <a:off x="639" y="0"/>
              <a:ext cx="1364617" cy="792087"/>
            </a:xfrm>
            <a:prstGeom prst="roundRect">
              <a:avLst>
                <a:gd name="adj" fmla="val 10000"/>
              </a:avLst>
            </a:prstGeom>
            <a:grpFill/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25" name="Retângulo 24"/>
            <p:cNvSpPr/>
            <p:nvPr/>
          </p:nvSpPr>
          <p:spPr>
            <a:xfrm>
              <a:off x="23838" y="23199"/>
              <a:ext cx="1318219" cy="74568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b="1" dirty="0"/>
                <a:t>Imprensa</a:t>
              </a:r>
              <a:endParaRPr lang="pt-BR" sz="1300" b="1" kern="1200" dirty="0"/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3385635" y="5157191"/>
            <a:ext cx="1364617" cy="792087"/>
            <a:chOff x="639" y="0"/>
            <a:chExt cx="1364617" cy="792087"/>
          </a:xfr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</p:grpSpPr>
        <p:sp>
          <p:nvSpPr>
            <p:cNvPr id="27" name="Retângulo de cantos arredondados 26"/>
            <p:cNvSpPr/>
            <p:nvPr/>
          </p:nvSpPr>
          <p:spPr>
            <a:xfrm>
              <a:off x="639" y="0"/>
              <a:ext cx="1364617" cy="792087"/>
            </a:xfrm>
            <a:prstGeom prst="roundRect">
              <a:avLst>
                <a:gd name="adj" fmla="val 10000"/>
              </a:avLst>
            </a:prstGeom>
            <a:grpFill/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28" name="Retângulo 27"/>
            <p:cNvSpPr/>
            <p:nvPr/>
          </p:nvSpPr>
          <p:spPr>
            <a:xfrm>
              <a:off x="23838" y="23199"/>
              <a:ext cx="1318219" cy="74568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b="1" dirty="0"/>
                <a:t>Publicações</a:t>
              </a:r>
              <a:endParaRPr lang="pt-BR" sz="1300" b="1" kern="1200" dirty="0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4848994" y="5133993"/>
            <a:ext cx="1364617" cy="792087"/>
            <a:chOff x="639" y="0"/>
            <a:chExt cx="1364617" cy="792087"/>
          </a:xfr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</p:grpSpPr>
        <p:sp>
          <p:nvSpPr>
            <p:cNvPr id="30" name="Retângulo de cantos arredondados 29"/>
            <p:cNvSpPr/>
            <p:nvPr/>
          </p:nvSpPr>
          <p:spPr>
            <a:xfrm>
              <a:off x="639" y="0"/>
              <a:ext cx="1364617" cy="792087"/>
            </a:xfrm>
            <a:prstGeom prst="roundRect">
              <a:avLst>
                <a:gd name="adj" fmla="val 10000"/>
              </a:avLst>
            </a:prstGeom>
            <a:grpFill/>
            <a:sp3d>
              <a:bevelT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sp>
        <p:sp>
          <p:nvSpPr>
            <p:cNvPr id="31" name="Retângulo 30"/>
            <p:cNvSpPr/>
            <p:nvPr/>
          </p:nvSpPr>
          <p:spPr>
            <a:xfrm>
              <a:off x="23838" y="23199"/>
              <a:ext cx="1318219" cy="74568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b="1" dirty="0"/>
                <a:t>Promoções e eventos</a:t>
              </a:r>
              <a:endParaRPr lang="pt-BR" sz="13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085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67544" y="2619679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entágono 5"/>
          <p:cNvSpPr/>
          <p:nvPr/>
        </p:nvSpPr>
        <p:spPr>
          <a:xfrm>
            <a:off x="52293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ECONÔMICO-FINANCEIRO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2994099"/>
            <a:ext cx="1584175" cy="911774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CONTROLADORIA</a:t>
            </a:r>
            <a:endParaRPr lang="pt-BR" sz="1200" b="1" dirty="0"/>
          </a:p>
        </p:txBody>
      </p:sp>
      <p:sp>
        <p:nvSpPr>
          <p:cNvPr id="8" name="Divisa 7"/>
          <p:cNvSpPr/>
          <p:nvPr/>
        </p:nvSpPr>
        <p:spPr>
          <a:xfrm>
            <a:off x="1619672" y="2994098"/>
            <a:ext cx="1944216" cy="911775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FINANÇAS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9" name="Divisa 8"/>
          <p:cNvSpPr/>
          <p:nvPr/>
        </p:nvSpPr>
        <p:spPr>
          <a:xfrm>
            <a:off x="3135559" y="2988401"/>
            <a:ext cx="2228529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CONTABILIDADE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Forma livre 12"/>
          <p:cNvSpPr/>
          <p:nvPr/>
        </p:nvSpPr>
        <p:spPr>
          <a:xfrm>
            <a:off x="571794" y="5082345"/>
            <a:ext cx="1231660" cy="866934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r>
              <a:rPr lang="pt-BR" sz="1300" b="1" dirty="0" smtClean="0"/>
              <a:t>Viabilidade Econômico e Financeira</a:t>
            </a:r>
            <a:endParaRPr lang="pt-BR" sz="1300" b="1" dirty="0"/>
          </a:p>
        </p:txBody>
      </p:sp>
      <p:cxnSp>
        <p:nvCxnSpPr>
          <p:cNvPr id="14" name="Conector de seta reta 13"/>
          <p:cNvCxnSpPr/>
          <p:nvPr/>
        </p:nvCxnSpPr>
        <p:spPr>
          <a:xfrm>
            <a:off x="1115616" y="3930203"/>
            <a:ext cx="4266" cy="1010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Forma livre 15"/>
          <p:cNvSpPr/>
          <p:nvPr/>
        </p:nvSpPr>
        <p:spPr>
          <a:xfrm>
            <a:off x="1975950" y="5080033"/>
            <a:ext cx="1231660" cy="86924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r>
              <a:rPr lang="pt-BR" sz="1300" b="1" dirty="0" smtClean="0"/>
              <a:t>Orçamento</a:t>
            </a:r>
            <a:endParaRPr lang="pt-BR" sz="1300" b="1" dirty="0"/>
          </a:p>
        </p:txBody>
      </p:sp>
      <p:sp>
        <p:nvSpPr>
          <p:cNvPr id="17" name="Forma livre 16"/>
          <p:cNvSpPr/>
          <p:nvPr/>
        </p:nvSpPr>
        <p:spPr>
          <a:xfrm>
            <a:off x="3415262" y="5082345"/>
            <a:ext cx="1516778" cy="86924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r>
              <a:rPr lang="pt-BR" sz="1300" b="1" dirty="0" smtClean="0"/>
              <a:t>Controle de</a:t>
            </a:r>
          </a:p>
          <a:p>
            <a:r>
              <a:rPr lang="pt-BR" sz="1300" b="1" dirty="0" smtClean="0"/>
              <a:t>Receitas, despesas</a:t>
            </a:r>
          </a:p>
          <a:p>
            <a:r>
              <a:rPr lang="pt-BR" sz="1300" b="1" dirty="0" smtClean="0"/>
              <a:t>e Investimento</a:t>
            </a:r>
            <a:endParaRPr lang="pt-BR" sz="1300" b="1" dirty="0"/>
          </a:p>
        </p:txBody>
      </p:sp>
    </p:spTree>
    <p:extLst>
      <p:ext uri="{BB962C8B-B14F-4D97-AF65-F5344CB8AC3E}">
        <p14:creationId xmlns:p14="http://schemas.microsoft.com/office/powerpoint/2010/main" val="45070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52293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ECONÔMICO-FINANCEIRO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94099"/>
            <a:ext cx="1584175" cy="9117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CONTROLADORIA</a:t>
            </a:r>
          </a:p>
        </p:txBody>
      </p:sp>
      <p:sp>
        <p:nvSpPr>
          <p:cNvPr id="9" name="Divisa 8"/>
          <p:cNvSpPr/>
          <p:nvPr/>
        </p:nvSpPr>
        <p:spPr>
          <a:xfrm>
            <a:off x="1619672" y="2994098"/>
            <a:ext cx="1944216" cy="911775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FINANÇAS</a:t>
            </a:r>
            <a:endParaRPr lang="pt-BR" sz="1200" b="1" dirty="0">
              <a:solidFill>
                <a:schemeClr val="dk1"/>
              </a:solidFill>
            </a:endParaRPr>
          </a:p>
        </p:txBody>
      </p:sp>
      <p:sp>
        <p:nvSpPr>
          <p:cNvPr id="10" name="Divisa 9"/>
          <p:cNvSpPr/>
          <p:nvPr/>
        </p:nvSpPr>
        <p:spPr>
          <a:xfrm>
            <a:off x="3135559" y="2988401"/>
            <a:ext cx="2228529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 smtClean="0"/>
              <a:t>CONTABILIDADE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4" name="Conector de seta reta 13"/>
          <p:cNvCxnSpPr/>
          <p:nvPr/>
        </p:nvCxnSpPr>
        <p:spPr>
          <a:xfrm flipH="1">
            <a:off x="1083374" y="4149079"/>
            <a:ext cx="4720" cy="5955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115616" y="4149080"/>
            <a:ext cx="12961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411760" y="3933056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Forma livre 16"/>
          <p:cNvSpPr/>
          <p:nvPr/>
        </p:nvSpPr>
        <p:spPr>
          <a:xfrm>
            <a:off x="1903899" y="4893209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Captação de Recursos</a:t>
            </a:r>
            <a:endParaRPr lang="pt-BR" sz="1300" b="1" kern="1200" dirty="0"/>
          </a:p>
        </p:txBody>
      </p:sp>
      <p:sp>
        <p:nvSpPr>
          <p:cNvPr id="18" name="Forma livre 17"/>
          <p:cNvSpPr/>
          <p:nvPr/>
        </p:nvSpPr>
        <p:spPr>
          <a:xfrm>
            <a:off x="3268332" y="4903311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Relação com Investidores</a:t>
            </a:r>
            <a:endParaRPr lang="pt-BR" sz="1300" b="1" kern="1200" dirty="0"/>
          </a:p>
        </p:txBody>
      </p:sp>
      <p:sp>
        <p:nvSpPr>
          <p:cNvPr id="20" name="Forma livre 19"/>
          <p:cNvSpPr/>
          <p:nvPr/>
        </p:nvSpPr>
        <p:spPr>
          <a:xfrm>
            <a:off x="522934" y="4880705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Gestão Financeira</a:t>
            </a:r>
            <a:endParaRPr lang="pt-BR" sz="1300" b="1" kern="1200" dirty="0"/>
          </a:p>
        </p:txBody>
      </p:sp>
      <p:sp>
        <p:nvSpPr>
          <p:cNvPr id="21" name="Forma livre 20"/>
          <p:cNvSpPr/>
          <p:nvPr/>
        </p:nvSpPr>
        <p:spPr>
          <a:xfrm>
            <a:off x="4652392" y="4903311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Cobrança de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Inadimplentes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321295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488113"/>
            <a:ext cx="115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</a:rPr>
              <a:t>Jan/2014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051720" y="-17140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Sistema X Processo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1520" y="2025774"/>
            <a:ext cx="8640959" cy="154724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 anchor="ctr"/>
          <a:lstStyle/>
          <a:p>
            <a:r>
              <a:rPr lang="pt-BR" sz="2400" dirty="0"/>
              <a:t> </a:t>
            </a:r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/>
          </a:p>
          <a:p>
            <a:endParaRPr lang="pt-BR" sz="2400" dirty="0"/>
          </a:p>
          <a:p>
            <a:pPr algn="just"/>
            <a:r>
              <a:rPr lang="pt-BR" sz="2400" b="1" dirty="0" smtClean="0">
                <a:solidFill>
                  <a:srgbClr val="0070C0"/>
                </a:solidFill>
                <a:latin typeface="AvantGarde Bk BT" pitchFamily="34" charset="0"/>
              </a:rPr>
              <a:t>O grande </a:t>
            </a:r>
            <a:r>
              <a:rPr lang="pt-BR" sz="2400" b="1" dirty="0">
                <a:solidFill>
                  <a:srgbClr val="0070C0"/>
                </a:solidFill>
                <a:latin typeface="AvantGarde Bk BT" pitchFamily="34" charset="0"/>
              </a:rPr>
              <a:t>objetivo do mapeamento </a:t>
            </a:r>
            <a:r>
              <a:rPr lang="pt-BR" sz="2400" b="1" dirty="0" smtClean="0">
                <a:solidFill>
                  <a:srgbClr val="0070C0"/>
                </a:solidFill>
                <a:latin typeface="AvantGarde Bk BT" pitchFamily="34" charset="0"/>
              </a:rPr>
              <a:t>de sistemas e </a:t>
            </a:r>
            <a:r>
              <a:rPr lang="pt-BR" sz="2400" b="1" dirty="0">
                <a:solidFill>
                  <a:srgbClr val="0070C0"/>
                </a:solidFill>
                <a:latin typeface="AvantGarde Bk BT" pitchFamily="34" charset="0"/>
              </a:rPr>
              <a:t>processos é enxergar a relação entre as entradas, atividades e saídas. </a:t>
            </a:r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1520" y="4437112"/>
            <a:ext cx="864095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  <a:effectLst/>
          <a:extLst/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  <a:latin typeface="AvantGarde Bk BT" pitchFamily="34" charset="0"/>
              </a:rPr>
              <a:t>É necessário esclarecer a sequência das atividades realizadas, bem como identificar as pessoas </a:t>
            </a:r>
            <a:r>
              <a:rPr lang="pt-BR" sz="2400" b="1" dirty="0" smtClean="0">
                <a:solidFill>
                  <a:srgbClr val="0070C0"/>
                </a:solidFill>
                <a:latin typeface="AvantGarde Bk BT" pitchFamily="34" charset="0"/>
              </a:rPr>
              <a:t>envolvidas </a:t>
            </a:r>
            <a:r>
              <a:rPr lang="pt-BR" sz="2400" b="1" dirty="0">
                <a:solidFill>
                  <a:srgbClr val="0070C0"/>
                </a:solidFill>
                <a:latin typeface="AvantGarde Bk BT" pitchFamily="34" charset="0"/>
              </a:rPr>
              <a:t>e as </a:t>
            </a:r>
            <a:r>
              <a:rPr lang="pt-BR" sz="2400" b="1" dirty="0" smtClean="0">
                <a:solidFill>
                  <a:srgbClr val="0070C0"/>
                </a:solidFill>
                <a:latin typeface="AvantGarde Bk BT" pitchFamily="34" charset="0"/>
              </a:rPr>
              <a:t>respectivas interações </a:t>
            </a:r>
            <a:r>
              <a:rPr lang="pt-BR" sz="2400" b="1" dirty="0">
                <a:solidFill>
                  <a:srgbClr val="0070C0"/>
                </a:solidFill>
                <a:latin typeface="AvantGarde Bk BT" pitchFamily="34" charset="0"/>
              </a:rPr>
              <a:t>com os </a:t>
            </a:r>
            <a:r>
              <a:rPr lang="pt-BR" sz="2400" b="1" dirty="0" smtClean="0">
                <a:solidFill>
                  <a:srgbClr val="0070C0"/>
                </a:solidFill>
                <a:latin typeface="AvantGarde Bk BT" pitchFamily="34" charset="0"/>
              </a:rPr>
              <a:t>processos.</a:t>
            </a:r>
            <a:endParaRPr lang="pt-BR" sz="2400" b="1" dirty="0">
              <a:solidFill>
                <a:srgbClr val="0070C0"/>
              </a:solidFill>
              <a:latin typeface="AvantGarde Bk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9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52293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ECONÔMICO-FINANCEIRO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2994099"/>
            <a:ext cx="1584175" cy="91177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CONTROLADORIA</a:t>
            </a:r>
          </a:p>
        </p:txBody>
      </p:sp>
      <p:sp>
        <p:nvSpPr>
          <p:cNvPr id="9" name="Divisa 8"/>
          <p:cNvSpPr/>
          <p:nvPr/>
        </p:nvSpPr>
        <p:spPr>
          <a:xfrm>
            <a:off x="1619672" y="2994098"/>
            <a:ext cx="1944216" cy="911775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dk1"/>
                </a:solidFill>
              </a:rPr>
              <a:t>FINANÇAS</a:t>
            </a:r>
          </a:p>
        </p:txBody>
      </p:sp>
      <p:sp>
        <p:nvSpPr>
          <p:cNvPr id="10" name="Divisa 9"/>
          <p:cNvSpPr/>
          <p:nvPr/>
        </p:nvSpPr>
        <p:spPr>
          <a:xfrm>
            <a:off x="3135559" y="2988401"/>
            <a:ext cx="2300537" cy="936104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/>
              <a:t>CONTABILIDADE</a:t>
            </a:r>
            <a:endParaRPr lang="pt-BR" sz="1200" b="1" dirty="0">
              <a:solidFill>
                <a:schemeClr val="dk1"/>
              </a:solidFill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160102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4" name="Conector de seta reta 13"/>
          <p:cNvCxnSpPr/>
          <p:nvPr/>
        </p:nvCxnSpPr>
        <p:spPr>
          <a:xfrm>
            <a:off x="1115616" y="4149080"/>
            <a:ext cx="4266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1115616" y="4149080"/>
            <a:ext cx="30243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4139952" y="3933056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Forma livre 16"/>
          <p:cNvSpPr/>
          <p:nvPr/>
        </p:nvSpPr>
        <p:spPr>
          <a:xfrm>
            <a:off x="499786" y="5048674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Geral</a:t>
            </a:r>
            <a:endParaRPr lang="pt-BR" sz="1300" b="1" kern="1200" dirty="0"/>
          </a:p>
        </p:txBody>
      </p:sp>
      <p:sp>
        <p:nvSpPr>
          <p:cNvPr id="18" name="Forma livre 17"/>
          <p:cNvSpPr/>
          <p:nvPr/>
        </p:nvSpPr>
        <p:spPr>
          <a:xfrm>
            <a:off x="4676250" y="508808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Regulatória</a:t>
            </a:r>
            <a:endParaRPr lang="pt-BR" sz="1300" b="1" kern="1200" dirty="0"/>
          </a:p>
        </p:txBody>
      </p:sp>
      <p:sp>
        <p:nvSpPr>
          <p:cNvPr id="19" name="Forma livre 18"/>
          <p:cNvSpPr/>
          <p:nvPr/>
        </p:nvSpPr>
        <p:spPr>
          <a:xfrm>
            <a:off x="3312922" y="508808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Fiscal</a:t>
            </a:r>
            <a:endParaRPr lang="pt-BR" sz="1300" b="1" kern="1200" dirty="0"/>
          </a:p>
        </p:txBody>
      </p:sp>
      <p:sp>
        <p:nvSpPr>
          <p:cNvPr id="20" name="Forma livre 19"/>
          <p:cNvSpPr/>
          <p:nvPr/>
        </p:nvSpPr>
        <p:spPr>
          <a:xfrm>
            <a:off x="1903899" y="5070176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Custos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294832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ENGENHARIA E DESENVOLVIMEN-TO TECNOLÓGICO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3059325"/>
            <a:ext cx="2104850" cy="936104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b="1" dirty="0" smtClean="0"/>
              <a:t>PESQUISA,</a:t>
            </a:r>
          </a:p>
          <a:p>
            <a:pPr algn="ctr"/>
            <a:r>
              <a:rPr lang="pt-BR" sz="1300" b="1" dirty="0" err="1" smtClean="0"/>
              <a:t>DESENVOlVIMENTO</a:t>
            </a:r>
            <a:r>
              <a:rPr lang="pt-BR" sz="1300" b="1" dirty="0" smtClean="0"/>
              <a:t>  E INOVAÇÃO</a:t>
            </a:r>
            <a:endParaRPr lang="pt-BR" sz="1300" b="1" dirty="0"/>
          </a:p>
        </p:txBody>
      </p:sp>
      <p:sp>
        <p:nvSpPr>
          <p:cNvPr id="9" name="Divisa 8"/>
          <p:cNvSpPr/>
          <p:nvPr/>
        </p:nvSpPr>
        <p:spPr>
          <a:xfrm>
            <a:off x="2123728" y="3059324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EMPREENDI-MENTO</a:t>
            </a:r>
            <a:endParaRPr lang="pt-BR" sz="1300" b="1" dirty="0">
              <a:solidFill>
                <a:schemeClr val="dk1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115616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Divisa 10"/>
          <p:cNvSpPr/>
          <p:nvPr/>
        </p:nvSpPr>
        <p:spPr>
          <a:xfrm>
            <a:off x="3851920" y="3059324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ENGENHARIA DA OPERAÇÃO</a:t>
            </a:r>
            <a:endParaRPr lang="pt-BR" sz="1300" b="1" dirty="0">
              <a:solidFill>
                <a:schemeClr val="dk1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466773" y="4913614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Prospecção  e Gestão de Inovação</a:t>
            </a:r>
            <a:endParaRPr lang="pt-BR" sz="1300" b="1" kern="1200" dirty="0"/>
          </a:p>
        </p:txBody>
      </p:sp>
      <p:sp>
        <p:nvSpPr>
          <p:cNvPr id="15" name="Forma livre 14"/>
          <p:cNvSpPr/>
          <p:nvPr/>
        </p:nvSpPr>
        <p:spPr>
          <a:xfrm>
            <a:off x="1844864" y="4913614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/>
              <a:t>Propriedade Intelectual</a:t>
            </a:r>
            <a:endParaRPr lang="pt-BR" sz="1300" b="1" kern="1200" dirty="0"/>
          </a:p>
        </p:txBody>
      </p:sp>
      <p:cxnSp>
        <p:nvCxnSpPr>
          <p:cNvPr id="16" name="Conector de seta reta 15"/>
          <p:cNvCxnSpPr/>
          <p:nvPr/>
        </p:nvCxnSpPr>
        <p:spPr>
          <a:xfrm>
            <a:off x="1115616" y="4014059"/>
            <a:ext cx="0" cy="869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Forma livre 16"/>
          <p:cNvSpPr/>
          <p:nvPr/>
        </p:nvSpPr>
        <p:spPr>
          <a:xfrm>
            <a:off x="3236090" y="4913614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Acervo Técnico </a:t>
            </a:r>
            <a:endParaRPr lang="pt-BR" sz="1300" b="1" kern="1200" dirty="0"/>
          </a:p>
        </p:txBody>
      </p:sp>
      <p:sp>
        <p:nvSpPr>
          <p:cNvPr id="18" name="Divisa 17"/>
          <p:cNvSpPr/>
          <p:nvPr/>
        </p:nvSpPr>
        <p:spPr>
          <a:xfrm>
            <a:off x="5580112" y="3059325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MANUTENÇÃO</a:t>
            </a:r>
            <a:endParaRPr lang="pt-BR" sz="1300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7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ENGENHARIA E DESENVOLVIMEN-TO TECNOLÓGICO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3059325"/>
            <a:ext cx="2104850" cy="93610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DESENVOLVIMENTO </a:t>
            </a:r>
            <a:r>
              <a:rPr lang="pt-BR" sz="1300" b="1" dirty="0">
                <a:solidFill>
                  <a:schemeClr val="dk1"/>
                </a:solidFill>
              </a:rPr>
              <a:t>E INOVAÇÃO</a:t>
            </a:r>
          </a:p>
        </p:txBody>
      </p:sp>
      <p:sp>
        <p:nvSpPr>
          <p:cNvPr id="9" name="Divisa 8"/>
          <p:cNvSpPr/>
          <p:nvPr/>
        </p:nvSpPr>
        <p:spPr>
          <a:xfrm>
            <a:off x="2123728" y="3059324"/>
            <a:ext cx="2160240" cy="936104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bg1"/>
                </a:solidFill>
              </a:rPr>
              <a:t>EMPREENDI-MENTO</a:t>
            </a:r>
            <a:endParaRPr lang="pt-BR" sz="1300" b="1" dirty="0">
              <a:solidFill>
                <a:schemeClr val="bg1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115616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Divisa 10"/>
          <p:cNvSpPr/>
          <p:nvPr/>
        </p:nvSpPr>
        <p:spPr>
          <a:xfrm>
            <a:off x="3851920" y="3059324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ENGENHARIA DA OPERAÇÃO</a:t>
            </a:r>
            <a:endParaRPr lang="pt-BR" sz="1300" b="1" dirty="0">
              <a:solidFill>
                <a:schemeClr val="dk1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471516" y="5097720"/>
            <a:ext cx="1364179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Iniciação</a:t>
            </a:r>
            <a:endParaRPr lang="pt-BR" sz="1300" b="1" kern="1200" dirty="0"/>
          </a:p>
        </p:txBody>
      </p:sp>
      <p:sp>
        <p:nvSpPr>
          <p:cNvPr id="15" name="Forma livre 14"/>
          <p:cNvSpPr/>
          <p:nvPr/>
        </p:nvSpPr>
        <p:spPr>
          <a:xfrm>
            <a:off x="1907704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Planejamento</a:t>
            </a:r>
            <a:endParaRPr lang="pt-BR" sz="1300" b="1" kern="1200" dirty="0"/>
          </a:p>
        </p:txBody>
      </p:sp>
      <p:sp>
        <p:nvSpPr>
          <p:cNvPr id="16" name="Forma livre 15"/>
          <p:cNvSpPr/>
          <p:nvPr/>
        </p:nvSpPr>
        <p:spPr>
          <a:xfrm>
            <a:off x="3203848" y="5103028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Execução</a:t>
            </a:r>
            <a:endParaRPr lang="pt-BR" sz="1300" b="1" kern="1200" dirty="0"/>
          </a:p>
        </p:txBody>
      </p:sp>
      <p:cxnSp>
        <p:nvCxnSpPr>
          <p:cNvPr id="17" name="Conector de seta reta 16"/>
          <p:cNvCxnSpPr/>
          <p:nvPr/>
        </p:nvCxnSpPr>
        <p:spPr>
          <a:xfrm>
            <a:off x="1115616" y="4158710"/>
            <a:ext cx="4266" cy="7243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115616" y="4149080"/>
            <a:ext cx="19517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3067356" y="3966497"/>
            <a:ext cx="0" cy="1825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Forma livre 19"/>
          <p:cNvSpPr/>
          <p:nvPr/>
        </p:nvSpPr>
        <p:spPr>
          <a:xfrm>
            <a:off x="4510859" y="5103028"/>
            <a:ext cx="1424252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Fiscalização</a:t>
            </a:r>
            <a:endParaRPr lang="pt-BR" sz="1300" b="1" kern="1200" dirty="0"/>
          </a:p>
        </p:txBody>
      </p:sp>
      <p:sp>
        <p:nvSpPr>
          <p:cNvPr id="21" name="Divisa 20"/>
          <p:cNvSpPr/>
          <p:nvPr/>
        </p:nvSpPr>
        <p:spPr>
          <a:xfrm>
            <a:off x="5580112" y="3059325"/>
            <a:ext cx="2232248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MANUTENÇÃO</a:t>
            </a:r>
            <a:endParaRPr lang="pt-BR" sz="1300" b="1" dirty="0">
              <a:solidFill>
                <a:schemeClr val="dk1"/>
              </a:solidFill>
            </a:endParaRPr>
          </a:p>
        </p:txBody>
      </p:sp>
      <p:sp>
        <p:nvSpPr>
          <p:cNvPr id="22" name="Forma livre 21"/>
          <p:cNvSpPr/>
          <p:nvPr/>
        </p:nvSpPr>
        <p:spPr>
          <a:xfrm>
            <a:off x="6012160" y="5088082"/>
            <a:ext cx="1424252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Encerramento</a:t>
            </a:r>
            <a:endParaRPr lang="pt-BR" sz="1300" b="1" kern="1200" dirty="0"/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50019" y="5953582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(Escopo?)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Forma livre 23"/>
          <p:cNvSpPr/>
          <p:nvPr/>
        </p:nvSpPr>
        <p:spPr>
          <a:xfrm>
            <a:off x="7521708" y="5112924"/>
            <a:ext cx="1157367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Aditamento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Contratual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28706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ENGENHARIA E DESENVOLVIMEN-TO TECNOLÓGICO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3059325"/>
            <a:ext cx="2104850" cy="93610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PESQUISA, DESENVOLVIMENTO E </a:t>
            </a:r>
            <a:r>
              <a:rPr lang="pt-BR" sz="1300" b="1" dirty="0">
                <a:solidFill>
                  <a:schemeClr val="dk1"/>
                </a:solidFill>
              </a:rPr>
              <a:t>INOVAÇÃO</a:t>
            </a:r>
          </a:p>
        </p:txBody>
      </p:sp>
      <p:sp>
        <p:nvSpPr>
          <p:cNvPr id="9" name="Divisa 8"/>
          <p:cNvSpPr/>
          <p:nvPr/>
        </p:nvSpPr>
        <p:spPr>
          <a:xfrm>
            <a:off x="2123728" y="3059324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>
                <a:solidFill>
                  <a:schemeClr val="dk1"/>
                </a:solidFill>
              </a:rPr>
              <a:t>EMPREENDI-MENTO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115616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Divisa 10"/>
          <p:cNvSpPr/>
          <p:nvPr/>
        </p:nvSpPr>
        <p:spPr>
          <a:xfrm>
            <a:off x="3851920" y="3059324"/>
            <a:ext cx="2160240" cy="936104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bg1"/>
                </a:solidFill>
              </a:rPr>
              <a:t>ENGENHARIA DA OPERAÇÃO</a:t>
            </a:r>
            <a:endParaRPr lang="pt-BR" sz="1300" b="1" dirty="0">
              <a:solidFill>
                <a:schemeClr val="bg1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626970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571794" y="508808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Água </a:t>
            </a:r>
            <a:endParaRPr lang="pt-BR" sz="1300" b="1" kern="1200" dirty="0"/>
          </a:p>
        </p:txBody>
      </p:sp>
      <p:sp>
        <p:nvSpPr>
          <p:cNvPr id="15" name="Forma livre 14"/>
          <p:cNvSpPr/>
          <p:nvPr/>
        </p:nvSpPr>
        <p:spPr>
          <a:xfrm>
            <a:off x="3259129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/>
              <a:t>Controle Sanitário</a:t>
            </a:r>
            <a:endParaRPr lang="pt-BR" sz="1300" b="1" kern="1200" dirty="0"/>
          </a:p>
        </p:txBody>
      </p:sp>
      <p:sp>
        <p:nvSpPr>
          <p:cNvPr id="16" name="Forma livre 15"/>
          <p:cNvSpPr/>
          <p:nvPr/>
        </p:nvSpPr>
        <p:spPr>
          <a:xfrm>
            <a:off x="4597948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Gestão de Energia</a:t>
            </a:r>
            <a:endParaRPr lang="pt-BR" sz="1300" b="1" kern="1200" dirty="0"/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1165919" y="4221088"/>
            <a:ext cx="1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165919" y="4221082"/>
            <a:ext cx="355009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4723234" y="3995428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Divisa 19"/>
          <p:cNvSpPr/>
          <p:nvPr/>
        </p:nvSpPr>
        <p:spPr>
          <a:xfrm>
            <a:off x="5580112" y="3059325"/>
            <a:ext cx="226117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MANUTENÇÃO</a:t>
            </a:r>
            <a:endParaRPr lang="pt-BR" sz="1300" b="1" dirty="0">
              <a:solidFill>
                <a:schemeClr val="dk1"/>
              </a:solidFill>
            </a:endParaRPr>
          </a:p>
        </p:txBody>
      </p:sp>
      <p:sp>
        <p:nvSpPr>
          <p:cNvPr id="21" name="Forma livre 20"/>
          <p:cNvSpPr/>
          <p:nvPr/>
        </p:nvSpPr>
        <p:spPr>
          <a:xfrm>
            <a:off x="1907653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Esgoto </a:t>
            </a:r>
            <a:endParaRPr lang="pt-BR" sz="1300" b="1" kern="1200" dirty="0"/>
          </a:p>
        </p:txBody>
      </p:sp>
    </p:spTree>
    <p:extLst>
      <p:ext uri="{BB962C8B-B14F-4D97-AF65-F5344CB8AC3E}">
        <p14:creationId xmlns:p14="http://schemas.microsoft.com/office/powerpoint/2010/main" val="81532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32" y="1053083"/>
            <a:ext cx="8358757" cy="1295797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89707" y="2564904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1520" y="1063769"/>
            <a:ext cx="868362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0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95970" y="2619679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99592" y="50861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1" dirty="0" smtClean="0">
                <a:solidFill>
                  <a:srgbClr val="16165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Processos organizados por Níveis </a:t>
            </a:r>
            <a:endParaRPr lang="pt-BR" sz="20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467544" y="1268760"/>
            <a:ext cx="2104850" cy="973365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ENGENHARIA E DESENVOLVIMEN-TO TECNOLÓGICO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8" name="Pentágono 7"/>
          <p:cNvSpPr/>
          <p:nvPr/>
        </p:nvSpPr>
        <p:spPr>
          <a:xfrm>
            <a:off x="467544" y="3059325"/>
            <a:ext cx="2104850" cy="936104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dk1"/>
                </a:solidFill>
              </a:rPr>
              <a:t>DESENVOLVIMENTO E </a:t>
            </a:r>
            <a:r>
              <a:rPr lang="pt-BR" sz="1300" b="1" dirty="0">
                <a:solidFill>
                  <a:schemeClr val="dk1"/>
                </a:solidFill>
              </a:rPr>
              <a:t>INOVAÇÃO</a:t>
            </a:r>
          </a:p>
        </p:txBody>
      </p:sp>
      <p:sp>
        <p:nvSpPr>
          <p:cNvPr id="9" name="Divisa 8"/>
          <p:cNvSpPr/>
          <p:nvPr/>
        </p:nvSpPr>
        <p:spPr>
          <a:xfrm>
            <a:off x="2123728" y="3059324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>
                <a:solidFill>
                  <a:schemeClr val="dk1"/>
                </a:solidFill>
              </a:rPr>
              <a:t>EMPREENDI-MENTO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1115616" y="2259671"/>
            <a:ext cx="0" cy="593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Divisa 10"/>
          <p:cNvSpPr/>
          <p:nvPr/>
        </p:nvSpPr>
        <p:spPr>
          <a:xfrm>
            <a:off x="5652120" y="3064281"/>
            <a:ext cx="2304256" cy="936104"/>
          </a:xfrm>
          <a:prstGeom prst="chevron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300" b="1" dirty="0" smtClean="0">
                <a:solidFill>
                  <a:schemeClr val="bg1"/>
                </a:solidFill>
              </a:rPr>
              <a:t>MANUTENÇÃO</a:t>
            </a:r>
            <a:endParaRPr lang="pt-BR" sz="1300" b="1" dirty="0">
              <a:solidFill>
                <a:schemeClr val="bg1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5536" y="4586833"/>
            <a:ext cx="8358757" cy="1794495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17674" y="4606108"/>
            <a:ext cx="8699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pt-BR" sz="12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NÍVEL </a:t>
            </a:r>
            <a:r>
              <a:rPr lang="pt-BR" sz="12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pt-BR" sz="12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571794" y="5088082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dirty="0" smtClean="0"/>
              <a:t>Preditiva </a:t>
            </a:r>
            <a:endParaRPr lang="pt-BR" sz="1300" b="1" kern="1200" dirty="0"/>
          </a:p>
        </p:txBody>
      </p:sp>
      <p:sp>
        <p:nvSpPr>
          <p:cNvPr id="15" name="Forma livre 14"/>
          <p:cNvSpPr/>
          <p:nvPr/>
        </p:nvSpPr>
        <p:spPr>
          <a:xfrm>
            <a:off x="1956564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pt-BR" sz="1300" b="1" dirty="0" smtClean="0"/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t-BR" sz="1300" b="1" dirty="0" smtClean="0"/>
              <a:t> Preventiva </a:t>
            </a:r>
          </a:p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pt-BR" sz="1300" b="1" kern="1200" dirty="0"/>
          </a:p>
        </p:txBody>
      </p:sp>
      <p:sp>
        <p:nvSpPr>
          <p:cNvPr id="16" name="Forma livre 15"/>
          <p:cNvSpPr/>
          <p:nvPr/>
        </p:nvSpPr>
        <p:spPr>
          <a:xfrm>
            <a:off x="3312030" y="5097720"/>
            <a:ext cx="1231660" cy="791996"/>
          </a:xfrm>
          <a:custGeom>
            <a:avLst/>
            <a:gdLst>
              <a:gd name="connsiteX0" fmla="*/ 0 w 1231660"/>
              <a:gd name="connsiteY0" fmla="*/ 79200 h 791996"/>
              <a:gd name="connsiteX1" fmla="*/ 79200 w 1231660"/>
              <a:gd name="connsiteY1" fmla="*/ 0 h 791996"/>
              <a:gd name="connsiteX2" fmla="*/ 1152460 w 1231660"/>
              <a:gd name="connsiteY2" fmla="*/ 0 h 791996"/>
              <a:gd name="connsiteX3" fmla="*/ 1231660 w 1231660"/>
              <a:gd name="connsiteY3" fmla="*/ 79200 h 791996"/>
              <a:gd name="connsiteX4" fmla="*/ 1231660 w 1231660"/>
              <a:gd name="connsiteY4" fmla="*/ 712796 h 791996"/>
              <a:gd name="connsiteX5" fmla="*/ 1152460 w 1231660"/>
              <a:gd name="connsiteY5" fmla="*/ 791996 h 791996"/>
              <a:gd name="connsiteX6" fmla="*/ 79200 w 1231660"/>
              <a:gd name="connsiteY6" fmla="*/ 791996 h 791996"/>
              <a:gd name="connsiteX7" fmla="*/ 0 w 1231660"/>
              <a:gd name="connsiteY7" fmla="*/ 712796 h 791996"/>
              <a:gd name="connsiteX8" fmla="*/ 0 w 1231660"/>
              <a:gd name="connsiteY8" fmla="*/ 79200 h 79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1660" h="791996">
                <a:moveTo>
                  <a:pt x="0" y="79200"/>
                </a:moveTo>
                <a:cubicBezTo>
                  <a:pt x="0" y="35459"/>
                  <a:pt x="35459" y="0"/>
                  <a:pt x="79200" y="0"/>
                </a:cubicBezTo>
                <a:lnTo>
                  <a:pt x="1152460" y="0"/>
                </a:lnTo>
                <a:cubicBezTo>
                  <a:pt x="1196201" y="0"/>
                  <a:pt x="1231660" y="35459"/>
                  <a:pt x="1231660" y="79200"/>
                </a:cubicBezTo>
                <a:lnTo>
                  <a:pt x="1231660" y="712796"/>
                </a:lnTo>
                <a:cubicBezTo>
                  <a:pt x="1231660" y="756537"/>
                  <a:pt x="1196201" y="791996"/>
                  <a:pt x="1152460" y="791996"/>
                </a:cubicBezTo>
                <a:lnTo>
                  <a:pt x="79200" y="791996"/>
                </a:lnTo>
                <a:cubicBezTo>
                  <a:pt x="35459" y="791996"/>
                  <a:pt x="0" y="756537"/>
                  <a:pt x="0" y="712796"/>
                </a:cubicBezTo>
                <a:lnTo>
                  <a:pt x="0" y="792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72727" tIns="72727" rIns="72727" bIns="72727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300" b="1" kern="1200" dirty="0" smtClean="0"/>
              <a:t> Corretiva</a:t>
            </a:r>
            <a:endParaRPr lang="pt-BR" sz="1300" b="1" kern="1200" dirty="0"/>
          </a:p>
        </p:txBody>
      </p:sp>
      <p:cxnSp>
        <p:nvCxnSpPr>
          <p:cNvPr id="17" name="Conector de seta reta 16"/>
          <p:cNvCxnSpPr/>
          <p:nvPr/>
        </p:nvCxnSpPr>
        <p:spPr>
          <a:xfrm flipH="1">
            <a:off x="1165919" y="4221088"/>
            <a:ext cx="1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1165919" y="4221082"/>
            <a:ext cx="5494313" cy="49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6660232" y="4000385"/>
            <a:ext cx="0" cy="2256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Divisa 19"/>
          <p:cNvSpPr/>
          <p:nvPr/>
        </p:nvSpPr>
        <p:spPr>
          <a:xfrm>
            <a:off x="3882243" y="3064281"/>
            <a:ext cx="2160240" cy="936104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74000" endPos="0" dir="5400000" sy="-100000" algn="bl" rotWithShape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300" b="1" dirty="0">
                <a:solidFill>
                  <a:sysClr val="windowText" lastClr="000000"/>
                </a:solidFill>
              </a:rPr>
              <a:t>ENGENHARIA DA OPERAÇÃO</a:t>
            </a:r>
          </a:p>
        </p:txBody>
      </p:sp>
    </p:spTree>
    <p:extLst>
      <p:ext uri="{BB962C8B-B14F-4D97-AF65-F5344CB8AC3E}">
        <p14:creationId xmlns:p14="http://schemas.microsoft.com/office/powerpoint/2010/main" val="72425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3791" y="11663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067944" y="285909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Processos  </a:t>
            </a:r>
            <a:r>
              <a:rPr lang="pt-BR" sz="3200" b="1" dirty="0" smtClean="0">
                <a:solidFill>
                  <a:srgbClr val="0070C0"/>
                </a:solidFill>
              </a:rPr>
              <a:t>e </a:t>
            </a:r>
            <a:r>
              <a:rPr lang="pt-BR" sz="3200" b="1" dirty="0" err="1" smtClean="0">
                <a:solidFill>
                  <a:srgbClr val="0070C0"/>
                </a:solidFill>
              </a:rPr>
              <a:t>Subprocessos</a:t>
            </a:r>
            <a:endParaRPr lang="pt-B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2" y="1268761"/>
          <a:ext cx="8784977" cy="5184581"/>
        </p:xfrm>
        <a:graphic>
          <a:graphicData uri="http://schemas.openxmlformats.org/drawingml/2006/table">
            <a:tbl>
              <a:tblPr/>
              <a:tblGrid>
                <a:gridCol w="1954933"/>
                <a:gridCol w="219929"/>
                <a:gridCol w="281020"/>
                <a:gridCol w="1680021"/>
                <a:gridCol w="226039"/>
                <a:gridCol w="1954933"/>
                <a:gridCol w="1954933"/>
                <a:gridCol w="226039"/>
                <a:gridCol w="287130"/>
              </a:tblGrid>
              <a:tr h="40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Subprocesso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98" marR="5998" marT="59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146797">
                <a:tc rowSpan="2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RECURSOS HUMANOS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236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58,6%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ADMINISTRAÇÃO DE PESSOAL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196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83%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APLICAÇÃO DE PENALIDADES 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3%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CONDUTA DE EMPREGADO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175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89%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DEMISSÃO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MOVIMENTAÇÃO DO QUADRO EMPREGADOS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PESSOAL CEDIDO A OUTROS ORGÃOS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REGISTRO DE FREQÜÊNCIA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BENEFÍCIOS NÃO PREVIDENCIÁRIOS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AUXÍLIO CRECHE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VALE REFEIÇÃO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BENEFÍCIOS PREVIDENCIÁRIOS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0,4%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AUXÍLIO DOENÇA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CARGOS E SALÁRIOS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0,4%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AVALIAÇÃO DE COMPETÊNCIA E DESEMPENHO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FOLHA DE PAGAMENTO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9,7%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ADICIONAL DE INSALUBRIDADE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ADICIONAL DE PERICULOSIDADE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13%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GRATIFICAÇÃO PARA DIRIGIR VEÍCULOS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13%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HORA EXTRA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39%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REEMBOLSO DE QUILOMETRAGEM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26%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MEDICINA DO TRABALHO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0,4%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EXAME DE REABILITAÇÃO/READAPTAÇÃO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RECRUTAMENTO E SELEÇÃO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0,8%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CONTRATAÇÃO DE EMPREGADOS, ESTAGIÁRIO E APRENDIZ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SELEÇÃO DE ESTAGIÁRIO E APRENDIZ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RELAÇÕES TRABALHISTAS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LEGISLAÇÃO/INSTRUÇÕES GOVERNAMENTAIS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SEGURANÇA DO TRABALHO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1,7%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INSPEÇÕES DE SEGURANÇA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25%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MANUTENÇÃO DE EQUIPAMENTOS (EPI E EPC)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25%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PROGRAMAS (CIPA, PPRA, PPP, PCMAT, ETC)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TREINAMENTO E DESENVOLVIMENTO</a:t>
                      </a:r>
                    </a:p>
                  </a:txBody>
                  <a:tcPr marL="5998" marR="5998" marT="5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2,1%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CADASTRAMENTO DE TREINAMENTOS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EXECUÇÃO E ACOMPANHAMENTO DE TREINAMENTO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7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UNIVERSIDADE EMPRESARIAL SABESP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40%</a:t>
                      </a:r>
                    </a:p>
                  </a:txBody>
                  <a:tcPr marL="5998" marR="5998" marT="59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1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3791" y="11663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95936" y="285909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Processos  </a:t>
            </a:r>
            <a:r>
              <a:rPr lang="pt-BR" sz="3200" b="1" dirty="0" smtClean="0">
                <a:solidFill>
                  <a:srgbClr val="0070C0"/>
                </a:solidFill>
              </a:rPr>
              <a:t>e </a:t>
            </a:r>
            <a:r>
              <a:rPr lang="pt-BR" sz="3200" b="1" dirty="0" err="1" smtClean="0">
                <a:solidFill>
                  <a:srgbClr val="0070C0"/>
                </a:solidFill>
              </a:rPr>
              <a:t>Subprocessos</a:t>
            </a:r>
            <a:endParaRPr lang="pt-B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25450" y="1444617"/>
          <a:ext cx="8302625" cy="1912374"/>
        </p:xfrm>
        <a:graphic>
          <a:graphicData uri="http://schemas.openxmlformats.org/drawingml/2006/table">
            <a:tbl>
              <a:tblPr/>
              <a:tblGrid>
                <a:gridCol w="1485234"/>
                <a:gridCol w="290446"/>
                <a:gridCol w="371124"/>
                <a:gridCol w="2218677"/>
                <a:gridCol w="298513"/>
                <a:gridCol w="379192"/>
                <a:gridCol w="2581734"/>
                <a:gridCol w="298513"/>
                <a:gridCol w="379192"/>
              </a:tblGrid>
              <a:tr h="3187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Subprocesso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Qtd</a:t>
                      </a:r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3187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EMPREENDIMENTOS</a:t>
                      </a:r>
                    </a:p>
                  </a:txBody>
                  <a:tcPr marL="6051" marR="6051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69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97,2%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GESTÃO DE EMPREENDIMENTOS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EXECUÇÃO E CONTROLE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69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 marL="6051" marR="6051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9"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MEIO-AMBIENTE</a:t>
                      </a:r>
                    </a:p>
                  </a:txBody>
                  <a:tcPr marL="6051" marR="6051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1,4%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EDUCAÇÃO AMBIENTAL E DESENVOLVIMENTO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SEM SUBPROCESSO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9"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latin typeface="Arial"/>
                      </a:endParaRPr>
                    </a:p>
                  </a:txBody>
                  <a:tcPr marL="6051" marR="6051" marT="60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PESQUISA E DESENVOLVIMENTO</a:t>
                      </a:r>
                    </a:p>
                  </a:txBody>
                  <a:tcPr marL="6051" marR="6051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1,4%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PESQUISA E DESENVOLVIMENTO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ACERVO TÉCNICO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100,0%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95536" y="3717032"/>
          <a:ext cx="8294687" cy="1008112"/>
        </p:xfrm>
        <a:graphic>
          <a:graphicData uri="http://schemas.openxmlformats.org/drawingml/2006/table">
            <a:tbl>
              <a:tblPr/>
              <a:tblGrid>
                <a:gridCol w="1476583"/>
                <a:gridCol w="290476"/>
                <a:gridCol w="371163"/>
                <a:gridCol w="2218909"/>
                <a:gridCol w="298545"/>
                <a:gridCol w="379231"/>
                <a:gridCol w="2582004"/>
                <a:gridCol w="298545"/>
                <a:gridCol w="379231"/>
              </a:tblGrid>
              <a:tr h="31563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Subprocesso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51" marR="6051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6924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EXECUÇÃO FINANCEIRA</a:t>
                      </a:r>
                    </a:p>
                  </a:txBody>
                  <a:tcPr marL="6051" marR="6051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TESOURARIA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PAGAMENTOS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100%</a:t>
                      </a:r>
                    </a:p>
                  </a:txBody>
                  <a:tcPr marL="6051" marR="6051" marT="60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63714" y="5013176"/>
          <a:ext cx="8229599" cy="1368154"/>
        </p:xfrm>
        <a:graphic>
          <a:graphicData uri="http://schemas.openxmlformats.org/drawingml/2006/table">
            <a:tbl>
              <a:tblPr/>
              <a:tblGrid>
                <a:gridCol w="2260491"/>
                <a:gridCol w="254305"/>
                <a:gridCol w="324945"/>
                <a:gridCol w="1942609"/>
                <a:gridCol w="261369"/>
                <a:gridCol w="332010"/>
                <a:gridCol w="2260491"/>
                <a:gridCol w="261369"/>
                <a:gridCol w="332010"/>
              </a:tblGrid>
              <a:tr h="3208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Subprocesso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03" marR="6003" marT="60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26182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COMUNICAÇÃO</a:t>
                      </a:r>
                    </a:p>
                  </a:txBody>
                  <a:tcPr marL="6003" marR="6003" marT="60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75%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COMUNICAÇÃO, PROPAGANDA E IMPRENSA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EDIÇÃO E DISTRIBUIÇÃO DE PUBLICAÇÕES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33%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2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PUBLICIDADE E PROPAGANDA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67%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22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6003" marR="6003" marT="60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82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OUVIDORIA</a:t>
                      </a:r>
                    </a:p>
                  </a:txBody>
                  <a:tcPr marL="6003" marR="6003" marT="60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25%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ATENDIMENTO A CLIENTES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REGISTRO DE RECLAMAÇÃO DE CLIENTES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100%</a:t>
                      </a:r>
                    </a:p>
                  </a:txBody>
                  <a:tcPr marL="6003" marR="6003" marT="60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1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3791" y="11663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641655" y="432983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Processos  </a:t>
            </a:r>
            <a:r>
              <a:rPr lang="pt-BR" sz="3200" b="1" dirty="0" smtClean="0">
                <a:solidFill>
                  <a:srgbClr val="0070C0"/>
                </a:solidFill>
              </a:rPr>
              <a:t>e </a:t>
            </a:r>
            <a:r>
              <a:rPr lang="pt-BR" sz="3200" b="1" dirty="0" err="1" smtClean="0">
                <a:solidFill>
                  <a:srgbClr val="0070C0"/>
                </a:solidFill>
              </a:rPr>
              <a:t>Subprocessos</a:t>
            </a:r>
            <a:endParaRPr lang="pt-B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288" y="2276873"/>
          <a:ext cx="8266112" cy="2952327"/>
        </p:xfrm>
        <a:graphic>
          <a:graphicData uri="http://schemas.openxmlformats.org/drawingml/2006/table">
            <a:tbl>
              <a:tblPr/>
              <a:tblGrid>
                <a:gridCol w="1826765"/>
                <a:gridCol w="205511"/>
                <a:gridCol w="262598"/>
                <a:gridCol w="1569877"/>
                <a:gridCol w="268306"/>
                <a:gridCol w="1826765"/>
                <a:gridCol w="1826765"/>
                <a:gridCol w="211219"/>
                <a:gridCol w="268306"/>
              </a:tblGrid>
              <a:tr h="30973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Subprocesso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6030" marR="6030" marT="60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322571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MARKETING OPERACIONAL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280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VENDAS - EFLUENTE NÃO DOMÉSTICO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1,1%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MEDIÇÃO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VENDAS - FONTE PRÓPRIA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0,4%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MEDIÇÃO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VENDAS - ROL COMUM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274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97,9%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ARRECADAÇÃO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6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2%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ATENDIMENTO AOS CLIENTES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ATENDIMENTO E SERVIÇOS À CLIENTES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5%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CADASTRO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3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COBRANÇA - CORTE E SUPRESSÃO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35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13%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FATURAMENTO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4%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MEDIÇÃO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193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PARCELAMENTO DE DÉBITO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QUITAÇÃO E BAIXA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2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SISTEMA CSI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REVISÃO DE CONTA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VENDAS - ROL ESPECIAL</a:t>
                      </a:r>
                    </a:p>
                  </a:txBody>
                  <a:tcPr marL="6030" marR="6030" marT="6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2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0,7%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MEDIÇÃO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50%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7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REVISÃO DE FATURA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latin typeface="Arial"/>
                        </a:rPr>
                        <a:t>1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latin typeface="Arial"/>
                        </a:rPr>
                        <a:t>50%</a:t>
                      </a:r>
                    </a:p>
                  </a:txBody>
                  <a:tcPr marL="6030" marR="6030" marT="60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7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3791" y="11663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656483" y="455187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Processos  </a:t>
            </a:r>
            <a:r>
              <a:rPr lang="pt-BR" sz="3200" b="1" dirty="0" smtClean="0">
                <a:solidFill>
                  <a:srgbClr val="0070C0"/>
                </a:solidFill>
              </a:rPr>
              <a:t>e </a:t>
            </a:r>
            <a:r>
              <a:rPr lang="pt-BR" sz="3200" b="1" dirty="0" err="1" smtClean="0">
                <a:solidFill>
                  <a:srgbClr val="0070C0"/>
                </a:solidFill>
              </a:rPr>
              <a:t>Subprocessos</a:t>
            </a:r>
            <a:endParaRPr lang="pt-B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55225"/>
              </p:ext>
            </p:extLst>
          </p:nvPr>
        </p:nvGraphicFramePr>
        <p:xfrm>
          <a:off x="493713" y="1506538"/>
          <a:ext cx="8156575" cy="5090806"/>
        </p:xfrm>
        <a:graphic>
          <a:graphicData uri="http://schemas.openxmlformats.org/drawingml/2006/table">
            <a:tbl>
              <a:tblPr/>
              <a:tblGrid>
                <a:gridCol w="1802558"/>
                <a:gridCol w="202788"/>
                <a:gridCol w="259118"/>
                <a:gridCol w="1549074"/>
                <a:gridCol w="264750"/>
                <a:gridCol w="1802558"/>
                <a:gridCol w="1802558"/>
                <a:gridCol w="208421"/>
                <a:gridCol w="264750"/>
              </a:tblGrid>
              <a:tr h="2243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Subprocesso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13005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COLETA E AFASTAMENTO DE ESGOTOS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28,0%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AFASTAMENTO DE ESGOTOS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9,5%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OPERAÇÃO DE EEES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OPERAÇÃO E MANUTENÇÃO DE ESGOTOS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42,9%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MANUTENÇÃO DE EEES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MANUTENÇÃO DE COLETORES, INTERCEPTORES E EMISSÁRIO DE ESGOTOS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OPERAÇÃO E MANUTENÇÃO DE LINHAS, REDES E RAMAIS DE ESGOTOS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78%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SERVIÇOS OPERACIONAIS DE ESGOTOS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47,6%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LIGAÇÕES DE ESGOTOS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70%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PROLONGAMENTOS DE REDE DE ESGOTO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DISTRIBUIÇÃO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58,7%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OPERAÇÃO E MANUTENÇÃO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38,6%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REPARO DE CAVALETES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24%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DISTRIBUIÇÃO DE ÁGUA POR CARRO TANQUE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2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OPERAÇÃO E MANUTENÇÃO DE SISTEMAS ADUTORES (ADUTORAS E EEAT) E REDES DE DISTRIBUIÇÃO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24%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MANUTENÇÃO DE RES, ETA, EEAB, ETC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18%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REPARO DE RAMAIS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18%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TROCA DE HIDRÔMETROS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12%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SERVIÇOS OPERACIONAIS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61,4%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LIGAÇÕES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41%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OUTROS SERVIÇOS OPERACIONAIS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44%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SEM SUBPROCESSO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PROLONGAMENTO DE REDE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MANUTENÇÃO PROGRAMADA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2,7%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MANUTENÇÃO PREDITIVA E PREVENTIVA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EXECUÇÃO E CONTROLE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PLANEJAMENTO E ENGENHARIA DE OPERAÇÃO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8,0%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CONTROLE DE PERDAS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CONTROLE DE PRESSÃO (SETORIZAÇÃO, VRP E BOOSTER)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33,3%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ACOMPANHAMENTO DE ÍNDICES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PLANEJAMENTO TÉCNICO DA OPERAÇÃO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66,7%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ESTUDOS E PROGRAMAS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PRODUÇÃO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TRATAMENTO DE ÁGUA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OPERAÇÃO E MANUTENÇÃO DE EEAB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1" i="0" u="none" strike="noStrike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TRATAMENTO DE ESGOTOS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OPERAÇÃO E MANUTENÇÃO DO TRATAMENTO DE ESGOTOS</a:t>
                      </a:r>
                    </a:p>
                  </a:txBody>
                  <a:tcPr marL="5950" marR="5950" marT="59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DISPOSIÇÃO DE EFLUENTES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5950" marR="5950" marT="59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8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3791" y="11663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95936" y="455187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Processos  </a:t>
            </a:r>
            <a:r>
              <a:rPr lang="pt-BR" sz="3200" b="1" dirty="0" smtClean="0">
                <a:solidFill>
                  <a:srgbClr val="0070C0"/>
                </a:solidFill>
              </a:rPr>
              <a:t>e </a:t>
            </a:r>
            <a:r>
              <a:rPr lang="pt-BR" sz="3200" b="1" dirty="0" err="1" smtClean="0">
                <a:solidFill>
                  <a:srgbClr val="0070C0"/>
                </a:solidFill>
              </a:rPr>
              <a:t>Subprocessos</a:t>
            </a:r>
            <a:endParaRPr lang="pt-B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91590"/>
              </p:ext>
            </p:extLst>
          </p:nvPr>
        </p:nvGraphicFramePr>
        <p:xfrm>
          <a:off x="476250" y="2656222"/>
          <a:ext cx="8193090" cy="2861010"/>
        </p:xfrm>
        <a:graphic>
          <a:graphicData uri="http://schemas.openxmlformats.org/drawingml/2006/table">
            <a:tbl>
              <a:tblPr/>
              <a:tblGrid>
                <a:gridCol w="1823219"/>
                <a:gridCol w="205113"/>
                <a:gridCol w="262087"/>
                <a:gridCol w="1566828"/>
                <a:gridCol w="210810"/>
                <a:gridCol w="1823219"/>
                <a:gridCol w="1823219"/>
                <a:gridCol w="210810"/>
                <a:gridCol w="267785"/>
              </a:tblGrid>
              <a:tr h="40349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Sistemas Organizacionais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Processo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Subprocesso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Qtd.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5977" marR="5977" marT="5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</a:tr>
              <a:tr h="1782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ADMINISTRATIVO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18,2%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LICITAÇÕES E COMPRAS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50,0%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SEM SUBPROCESSO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RECURSOS HUMANOS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50,0%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FOLHA DE PAGAMENTO - EMPREGADO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36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AMBIENTE GERAL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18,2%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COMITÊS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COMITÊ DE INVESTIMENTOS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36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8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ASSISTENCIAL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45,5%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ADMINISTRAÇÃO / GERENCIAMENTO DA REDE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ADMINISTRAÇÃO DE CONTRATOS E RECIPROCIDADES - PLANO MÉDICO PLENO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40%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CONTROLE DE UTILIZAÇÃO INDEVIDA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40%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FATURAMENTO DE REDE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36"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 dirty="0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latin typeface="Arial"/>
                      </a:endParaRPr>
                    </a:p>
                  </a:txBody>
                  <a:tcPr marL="5977" marR="5977" marT="597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CADASTRO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18,2%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CADASTRO ASSISTENCIAL</a:t>
                      </a:r>
                    </a:p>
                  </a:txBody>
                  <a:tcPr marL="5977" marR="5977" marT="59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INCLUSÃO DE BENEFICIÁRIOS - SABESP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latin typeface="Arial"/>
                        </a:rPr>
                        <a:t>100%</a:t>
                      </a:r>
                    </a:p>
                  </a:txBody>
                  <a:tcPr marL="5977" marR="5977" marT="5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16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488113"/>
            <a:ext cx="115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</a:rPr>
              <a:t>Jan/2014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051720" y="-17140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Sistema X Processo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8374" y="2021939"/>
            <a:ext cx="853209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</a:t>
            </a:r>
          </a:p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Conjunto de atividades inter-relacionadas ou interativas que transformam insumos (entradas) em produtos (saídas).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88374" y="3030051"/>
            <a:ext cx="853209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DE NEGÓCIO</a:t>
            </a:r>
          </a:p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que agrega valor diretamente para os clientes finais. </a:t>
            </a:r>
            <a:endParaRPr lang="pt-BR" sz="14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88374" y="3974251"/>
            <a:ext cx="8532098" cy="861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DE APOIO</a:t>
            </a:r>
          </a:p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</a:t>
            </a:r>
            <a:r>
              <a:rPr lang="pt-BR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sustenta </a:t>
            </a:r>
            <a:r>
              <a:rPr lang="pt-BR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os processos principais do negócio e a si </a:t>
            </a:r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mesmo, </a:t>
            </a:r>
            <a:r>
              <a:rPr lang="pt-BR" sz="16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fornecendo bens e serviços.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88374" y="5013176"/>
            <a:ext cx="8532098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GERENCIAL OU DE GOVERNANÇA </a:t>
            </a:r>
          </a:p>
          <a:p>
            <a:r>
              <a:rPr lang="pt-BR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de natureza gerencial, de governança, não operacional.</a:t>
            </a:r>
            <a:endParaRPr lang="pt-BR" sz="14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8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3791" y="116632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  <a:p>
            <a:endParaRPr lang="pt-BR" b="1" dirty="0" smtClean="0">
              <a:solidFill>
                <a:srgbClr val="0070C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779912" y="285909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</a:rPr>
              <a:t>Processos  X  Materialidade</a:t>
            </a:r>
            <a:endParaRPr lang="pt-B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79676"/>
              </p:ext>
            </p:extLst>
          </p:nvPr>
        </p:nvGraphicFramePr>
        <p:xfrm>
          <a:off x="899592" y="2132856"/>
          <a:ext cx="7704856" cy="501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530"/>
                <a:gridCol w="547244"/>
                <a:gridCol w="926552"/>
                <a:gridCol w="5802530"/>
              </a:tblGrid>
              <a:tr h="1671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 dirty="0">
                          <a:effectLst/>
                        </a:rPr>
                        <a:t>710205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IAGRO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33901401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</a:rPr>
                        <a:t>Diárias no Estado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</a:tr>
              <a:tr h="1671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710205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IAGRO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33901414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</a:rPr>
                        <a:t>Diárias no País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</a:tr>
              <a:tr h="1671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710205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IAGRO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</a:rPr>
                        <a:t>33901416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 dirty="0">
                          <a:effectLst/>
                        </a:rPr>
                        <a:t>Diárias no Exterior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6" marR="8356" marT="8356" marB="0" anchor="b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957092"/>
              </p:ext>
            </p:extLst>
          </p:nvPr>
        </p:nvGraphicFramePr>
        <p:xfrm>
          <a:off x="899592" y="3284984"/>
          <a:ext cx="7704855" cy="3451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530"/>
                <a:gridCol w="547245"/>
                <a:gridCol w="926552"/>
                <a:gridCol w="5802528"/>
              </a:tblGrid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33903001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Combustíveis e Lubrificantes Automotivos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33903004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Gás Engarrafado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33903006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Alimentos para Animais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33903007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Gêneros de Alimentação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33903009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Farmacológico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33903011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Químico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33903012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Coudelaria ou de Uso Zootécnico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33903016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Expediente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33903017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Processamento de Dados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33903018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Materiais e Medicamentos para Uso Veterinário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33903019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Acondicionamento e Embalagem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33903021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Copa e Cozinha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33903022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Limpeza e Produção de Higienização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33903024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para Manutenção de Bens Imóveis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33903025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para Manutenção de Bens Móveis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33903026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Elétrico e Eletrônico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33903028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de Proteção e Segurança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33903030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para Comunicações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33903035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Laboratorial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33903036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Hospitalar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33903039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>
                          <a:effectLst/>
                        </a:rPr>
                        <a:t>Material para Manutenção de Veículos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  <a:tr h="1568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710205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IAGRO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>
                          <a:effectLst/>
                        </a:rPr>
                        <a:t>33903040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u="none" strike="noStrike" dirty="0">
                          <a:effectLst/>
                        </a:rPr>
                        <a:t>Material Biológico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4" marR="7844" marT="7844" marB="0" anchor="b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99066" y="1039962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Natureza de Despesa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99592" y="177281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Despesas com viagens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99592" y="292494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Despesas com suprimento de materiais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7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42782"/>
              </p:ext>
            </p:extLst>
          </p:nvPr>
        </p:nvGraphicFramePr>
        <p:xfrm>
          <a:off x="251520" y="2636910"/>
          <a:ext cx="8640961" cy="3528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3208"/>
                <a:gridCol w="1780066"/>
                <a:gridCol w="1539811"/>
                <a:gridCol w="1758224"/>
                <a:gridCol w="2249652"/>
              </a:tblGrid>
              <a:tr h="345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PROCESSO</a:t>
                      </a:r>
                      <a:endParaRPr lang="pt-B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SUBPROCESSO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RECURSO FINANCEIRO - IMPACTO $ MIL REAIS</a:t>
                      </a:r>
                      <a:endParaRPr lang="pt-B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42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 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COMBUSTÍVEL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MAT. EXPEDIENETE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PRODUTO QUÍMICO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</a:tr>
              <a:tr h="686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SUPRIMENTOS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LICITAÇÃO E CONTRATAÇÃO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$00000</a:t>
                      </a:r>
                      <a:endParaRPr lang="pt-B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$11111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$22222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</a:tr>
              <a:tr h="3451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 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LIMPEZA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JARDINAGEM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MANUT. PREDIAL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</a:tr>
              <a:tr h="686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SERVIÇOS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LICITAÇÃO E CONTRATAÇÃO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$00000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$11111</a:t>
                      </a:r>
                      <a:endParaRPr lang="pt-B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$22222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</a:tr>
              <a:tr h="3451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 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VIAS PÚBLICAS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SANEAMENTO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OBRAS CIVIS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</a:tr>
              <a:tr h="6862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OBRAS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LICITAÇÃO E CONTRATAÇÃO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$00000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>
                          <a:effectLst/>
                        </a:rPr>
                        <a:t>$11111</a:t>
                      </a:r>
                      <a:endParaRPr lang="pt-BR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$22222</a:t>
                      </a:r>
                      <a:endParaRPr lang="pt-BR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72" marR="32772" marT="0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779912" y="285909"/>
            <a:ext cx="5502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0070C0"/>
                </a:solidFill>
              </a:rPr>
              <a:t>Processos  X  Impactos</a:t>
            </a:r>
            <a:endParaRPr lang="pt-BR" sz="3200" b="1" dirty="0">
              <a:solidFill>
                <a:srgbClr val="0070C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19554" y="1044025"/>
            <a:ext cx="8644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Processo – Natureza da Despesa - Materialidade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21825" y="2132856"/>
            <a:ext cx="1341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70C0"/>
                </a:solidFill>
              </a:rPr>
              <a:t>Exemplo</a:t>
            </a:r>
            <a:endParaRPr lang="pt-B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6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3429000"/>
            <a:ext cx="8873490" cy="720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rgbClr val="0070C0"/>
                </a:solidFill>
              </a:rPr>
              <a:t>PROCESSO “EMPREENDIMENTOS” – NÍVEL 1 </a:t>
            </a:r>
            <a:endParaRPr lang="pt-BR" sz="2400" b="1" dirty="0">
              <a:solidFill>
                <a:srgbClr val="0070C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79512" y="4509119"/>
            <a:ext cx="1440160" cy="10714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Programa Institucional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de habitação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987824" y="4509120"/>
            <a:ext cx="1224136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Projeto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283968" y="4890864"/>
            <a:ext cx="1224136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Obra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691680" y="4869160"/>
            <a:ext cx="1224136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Seleção do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Cidadão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580112" y="4509120"/>
            <a:ext cx="2113320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Empreendimento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Execução/Entrega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(fiscalização)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756858" y="4643845"/>
            <a:ext cx="1224136" cy="11614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 smtClean="0">
              <a:solidFill>
                <a:srgbClr val="0070C0"/>
              </a:solidFill>
            </a:endParaRP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Entrega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da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habitação</a:t>
            </a:r>
          </a:p>
          <a:p>
            <a:pPr algn="ctr"/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39552" y="1916832"/>
            <a:ext cx="720080" cy="57606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23528" y="2564904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Unidade A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6937894" y="1916832"/>
            <a:ext cx="720080" cy="57606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721870" y="2564904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Unidade D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2987824" y="1916832"/>
            <a:ext cx="720080" cy="57606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771800" y="2564904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Unidade B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5076056" y="1916832"/>
            <a:ext cx="720080" cy="57606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4860032" y="2564904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Unidade C</a:t>
            </a:r>
            <a:endParaRPr lang="pt-BR" dirty="0">
              <a:solidFill>
                <a:srgbClr val="0070C0"/>
              </a:solidFill>
            </a:endParaRPr>
          </a:p>
        </p:txBody>
      </p:sp>
      <p:cxnSp>
        <p:nvCxnSpPr>
          <p:cNvPr id="17" name="Conector de seta reta 16"/>
          <p:cNvCxnSpPr>
            <a:stCxn id="10" idx="2"/>
          </p:cNvCxnSpPr>
          <p:nvPr/>
        </p:nvCxnSpPr>
        <p:spPr>
          <a:xfrm flipH="1">
            <a:off x="899592" y="2934236"/>
            <a:ext cx="5185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flipH="1">
            <a:off x="3342679" y="2911262"/>
            <a:ext cx="5185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H="1">
            <a:off x="5430911" y="2903486"/>
            <a:ext cx="5185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flipH="1">
            <a:off x="7303119" y="2924944"/>
            <a:ext cx="5185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179512" y="-675456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 </a:t>
            </a:r>
          </a:p>
          <a:p>
            <a:pPr algn="r"/>
            <a:r>
              <a:rPr lang="pt-BR" sz="2800" b="1" dirty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Exemplo </a:t>
            </a:r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- Empreendimento - habitação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3106749" y="6004441"/>
            <a:ext cx="817179" cy="8089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Licita-</a:t>
            </a:r>
          </a:p>
          <a:p>
            <a:pPr algn="ctr"/>
            <a:r>
              <a:rPr lang="pt-BR" b="1" dirty="0" err="1" smtClean="0">
                <a:solidFill>
                  <a:srgbClr val="0070C0"/>
                </a:solidFill>
              </a:rPr>
              <a:t>ção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4042854" y="5990872"/>
            <a:ext cx="1033202" cy="8089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Contra-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tação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5194981" y="5990871"/>
            <a:ext cx="745171" cy="8089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Medi-</a:t>
            </a:r>
          </a:p>
          <a:p>
            <a:pPr algn="ctr"/>
            <a:r>
              <a:rPr lang="pt-BR" b="1" dirty="0" err="1" smtClean="0">
                <a:solidFill>
                  <a:srgbClr val="0070C0"/>
                </a:solidFill>
              </a:rPr>
              <a:t>ção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6059077" y="5990871"/>
            <a:ext cx="745171" cy="80893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Pgto.</a:t>
            </a:r>
            <a:endParaRPr lang="pt-BR" b="1" dirty="0">
              <a:solidFill>
                <a:srgbClr val="0070C0"/>
              </a:solidFill>
            </a:endParaRPr>
          </a:p>
        </p:txBody>
      </p:sp>
      <p:cxnSp>
        <p:nvCxnSpPr>
          <p:cNvPr id="30" name="Conector reto 29"/>
          <p:cNvCxnSpPr/>
          <p:nvPr/>
        </p:nvCxnSpPr>
        <p:spPr>
          <a:xfrm flipV="1">
            <a:off x="3515338" y="5866275"/>
            <a:ext cx="2972117" cy="10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>
            <a:endCxn id="22" idx="0"/>
          </p:cNvCxnSpPr>
          <p:nvPr/>
        </p:nvCxnSpPr>
        <p:spPr>
          <a:xfrm>
            <a:off x="3515338" y="5877271"/>
            <a:ext cx="1" cy="127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flipH="1">
            <a:off x="4714002" y="5805264"/>
            <a:ext cx="35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/>
          <p:nvPr/>
        </p:nvCxnSpPr>
        <p:spPr>
          <a:xfrm>
            <a:off x="4624245" y="5897750"/>
            <a:ext cx="1" cy="127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6487455" y="5893592"/>
            <a:ext cx="1" cy="127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5580112" y="5877272"/>
            <a:ext cx="1" cy="127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/>
          <p:cNvCxnSpPr/>
          <p:nvPr/>
        </p:nvCxnSpPr>
        <p:spPr>
          <a:xfrm flipH="1">
            <a:off x="4966768" y="5769846"/>
            <a:ext cx="13588" cy="84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>
            <a:endCxn id="3" idx="0"/>
          </p:cNvCxnSpPr>
          <p:nvPr/>
        </p:nvCxnSpPr>
        <p:spPr>
          <a:xfrm>
            <a:off x="899592" y="4149080"/>
            <a:ext cx="0" cy="360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2195736" y="4126818"/>
            <a:ext cx="0" cy="742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3601006" y="4149080"/>
            <a:ext cx="0" cy="360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>
            <a:endCxn id="5" idx="0"/>
          </p:cNvCxnSpPr>
          <p:nvPr/>
        </p:nvCxnSpPr>
        <p:spPr>
          <a:xfrm>
            <a:off x="4896036" y="4126818"/>
            <a:ext cx="0" cy="764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/>
          <p:nvPr/>
        </p:nvCxnSpPr>
        <p:spPr>
          <a:xfrm>
            <a:off x="6502217" y="4126818"/>
            <a:ext cx="0" cy="360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/>
          <p:cNvCxnSpPr>
            <a:endCxn id="8" idx="0"/>
          </p:cNvCxnSpPr>
          <p:nvPr/>
        </p:nvCxnSpPr>
        <p:spPr>
          <a:xfrm flipH="1">
            <a:off x="8368926" y="4126818"/>
            <a:ext cx="19498" cy="517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09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51720" y="-171400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Processo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95736" y="3523746"/>
            <a:ext cx="4680520" cy="12241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rgbClr val="0070C0"/>
                </a:solidFill>
              </a:rPr>
              <a:t> </a:t>
            </a:r>
            <a:endParaRPr lang="pt-BR" sz="2400" b="1" dirty="0">
              <a:solidFill>
                <a:srgbClr val="0070C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83768" y="1440160"/>
            <a:ext cx="1224136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Método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100392" y="2520280"/>
            <a:ext cx="914400" cy="30963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RECEBEDOR/CLIENTE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07504" y="2623646"/>
            <a:ext cx="914400" cy="30963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FORNECEDOR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9" name="Seta para baixo 8"/>
          <p:cNvSpPr/>
          <p:nvPr/>
        </p:nvSpPr>
        <p:spPr>
          <a:xfrm rot="5400000">
            <a:off x="7239657" y="3643488"/>
            <a:ext cx="484632" cy="1056660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997333" y="3955794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requisito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1" name="Seta para baixo 10"/>
          <p:cNvSpPr/>
          <p:nvPr/>
        </p:nvSpPr>
        <p:spPr>
          <a:xfrm rot="5400000">
            <a:off x="1343211" y="3679333"/>
            <a:ext cx="484632" cy="932386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092677" y="394650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requisito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3" name="Seta para a direita 12"/>
          <p:cNvSpPr/>
          <p:nvPr/>
        </p:nvSpPr>
        <p:spPr>
          <a:xfrm>
            <a:off x="2411760" y="3699120"/>
            <a:ext cx="4176464" cy="8327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707904" y="3930823"/>
            <a:ext cx="1313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PROCESSO 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292080" y="1440160"/>
            <a:ext cx="1224136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Recursos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843808" y="4896544"/>
            <a:ext cx="1451220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Capacitação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5372340" y="4896544"/>
            <a:ext cx="1647932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Procedimento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1800" y="2376264"/>
            <a:ext cx="166782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Política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Estrutura Org.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Metodologia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Governança</a:t>
            </a:r>
            <a:endParaRPr lang="pt-BR" sz="1600" b="1" dirty="0">
              <a:solidFill>
                <a:srgbClr val="0070C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436096" y="2388578"/>
            <a:ext cx="16909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Pessoas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Sistemas - TI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Finanças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Equipamentos</a:t>
            </a:r>
            <a:endParaRPr lang="pt-BR" sz="1600" b="1" dirty="0">
              <a:solidFill>
                <a:srgbClr val="0070C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613515" y="5904656"/>
            <a:ext cx="1958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Treinamento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Desenvolvimento</a:t>
            </a:r>
          </a:p>
          <a:p>
            <a:r>
              <a:rPr lang="pt-BR" sz="1600" b="1" dirty="0">
                <a:solidFill>
                  <a:srgbClr val="0070C0"/>
                </a:solidFill>
              </a:rPr>
              <a:t> </a:t>
            </a:r>
            <a:r>
              <a:rPr lang="pt-BR" sz="1600" b="1" dirty="0" smtClean="0">
                <a:solidFill>
                  <a:srgbClr val="0070C0"/>
                </a:solidFill>
              </a:rPr>
              <a:t>      gerencial</a:t>
            </a:r>
            <a:endParaRPr lang="pt-BR" sz="1600" b="1" dirty="0">
              <a:solidFill>
                <a:srgbClr val="0070C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152457" y="5904656"/>
            <a:ext cx="22376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Instruções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Critérios de Medição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b="1" dirty="0" smtClean="0">
                <a:solidFill>
                  <a:srgbClr val="0070C0"/>
                </a:solidFill>
              </a:rPr>
              <a:t>Controles</a:t>
            </a:r>
            <a:endParaRPr lang="pt-BR" sz="1600" b="1" dirty="0">
              <a:solidFill>
                <a:srgbClr val="0070C0"/>
              </a:solidFill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>
            <a:off x="2766290" y="244827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5436096" y="2459135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 flipV="1">
            <a:off x="2627784" y="4848269"/>
            <a:ext cx="0" cy="17764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 flipV="1">
            <a:off x="5152457" y="4831756"/>
            <a:ext cx="0" cy="17764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488113"/>
            <a:ext cx="115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chemeClr val="bg1"/>
                </a:solidFill>
              </a:rPr>
              <a:t>Jan/2014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-180528" y="2924944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 smtClean="0"/>
          </a:p>
          <a:p>
            <a:pPr algn="r"/>
            <a:r>
              <a:rPr lang="pt-BR" sz="2800" b="1" dirty="0" smtClean="0">
                <a:solidFill>
                  <a:srgbClr val="52527A"/>
                </a:solidFill>
                <a:latin typeface="Verdana" pitchFamily="34" charset="0"/>
                <a:cs typeface="Arial" charset="0"/>
              </a:rPr>
              <a:t> Exemplo de mapeamento de processos</a:t>
            </a:r>
            <a:endParaRPr lang="pt-BR" sz="2800" b="1" dirty="0">
              <a:solidFill>
                <a:srgbClr val="52527A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3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09048" y="980728"/>
            <a:ext cx="8390687" cy="5400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pt-BR" sz="1000"/>
          </a:p>
        </p:txBody>
      </p:sp>
      <p:sp>
        <p:nvSpPr>
          <p:cNvPr id="3" name="Rectangle 107"/>
          <p:cNvSpPr>
            <a:spLocks noChangeArrowheads="1"/>
          </p:cNvSpPr>
          <p:nvPr/>
        </p:nvSpPr>
        <p:spPr bwMode="auto">
          <a:xfrm>
            <a:off x="446808" y="4443214"/>
            <a:ext cx="6875278" cy="179409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 sz="1000">
              <a:latin typeface="Arial" charset="0"/>
              <a:cs typeface="Arial" charset="0"/>
            </a:endParaRPr>
          </a:p>
        </p:txBody>
      </p:sp>
      <p:sp>
        <p:nvSpPr>
          <p:cNvPr id="4" name="Text Box 108"/>
          <p:cNvSpPr txBox="1">
            <a:spLocks noChangeArrowheads="1"/>
          </p:cNvSpPr>
          <p:nvPr/>
        </p:nvSpPr>
        <p:spPr bwMode="auto">
          <a:xfrm>
            <a:off x="395536" y="4437112"/>
            <a:ext cx="199548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Apoio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5" name="AutoShape 109"/>
          <p:cNvSpPr>
            <a:spLocks noChangeArrowheads="1"/>
          </p:cNvSpPr>
          <p:nvPr/>
        </p:nvSpPr>
        <p:spPr bwMode="auto">
          <a:xfrm>
            <a:off x="590823" y="5096676"/>
            <a:ext cx="1728032" cy="869739"/>
          </a:xfrm>
          <a:prstGeom prst="homePlate">
            <a:avLst>
              <a:gd name="adj" fmla="val 4329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anchor="ctr"/>
          <a:lstStyle/>
          <a:p>
            <a:pPr eaLnBrk="0" hangingPunct="0"/>
            <a:r>
              <a:rPr lang="pt-BR" b="1" dirty="0" smtClean="0">
                <a:solidFill>
                  <a:schemeClr val="tx1"/>
                </a:solidFill>
                <a:latin typeface="+mj-lt"/>
              </a:rPr>
              <a:t>Administrativo</a:t>
            </a:r>
            <a:endParaRPr lang="pt-B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ectangle 110"/>
          <p:cNvSpPr>
            <a:spLocks noChangeArrowheads="1"/>
          </p:cNvSpPr>
          <p:nvPr/>
        </p:nvSpPr>
        <p:spPr bwMode="auto">
          <a:xfrm>
            <a:off x="446806" y="1196751"/>
            <a:ext cx="2180977" cy="3105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 sz="10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pt-BR" sz="1000" dirty="0">
              <a:latin typeface="Arial" charset="0"/>
              <a:cs typeface="Arial" charset="0"/>
            </a:endParaRPr>
          </a:p>
        </p:txBody>
      </p:sp>
      <p:sp>
        <p:nvSpPr>
          <p:cNvPr id="7" name="Text Box 111"/>
          <p:cNvSpPr txBox="1">
            <a:spLocks noChangeArrowheads="1"/>
          </p:cNvSpPr>
          <p:nvPr/>
        </p:nvSpPr>
        <p:spPr bwMode="auto">
          <a:xfrm>
            <a:off x="407789" y="1221136"/>
            <a:ext cx="21272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Administração Geral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8" name="Rectangle 114"/>
          <p:cNvSpPr>
            <a:spLocks noChangeArrowheads="1"/>
          </p:cNvSpPr>
          <p:nvPr/>
        </p:nvSpPr>
        <p:spPr bwMode="auto">
          <a:xfrm>
            <a:off x="2823072" y="1196753"/>
            <a:ext cx="4499014" cy="30963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 sz="1000">
              <a:latin typeface="Arial" charset="0"/>
              <a:cs typeface="Arial" charset="0"/>
            </a:endParaRPr>
          </a:p>
        </p:txBody>
      </p:sp>
      <p:sp>
        <p:nvSpPr>
          <p:cNvPr id="9" name="Text Box 115"/>
          <p:cNvSpPr txBox="1">
            <a:spLocks noChangeArrowheads="1"/>
          </p:cNvSpPr>
          <p:nvPr/>
        </p:nvSpPr>
        <p:spPr bwMode="auto">
          <a:xfrm>
            <a:off x="2782465" y="1196752"/>
            <a:ext cx="212883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Negócio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10" name="AutoShape 116"/>
          <p:cNvSpPr>
            <a:spLocks noChangeArrowheads="1"/>
          </p:cNvSpPr>
          <p:nvPr/>
        </p:nvSpPr>
        <p:spPr bwMode="auto">
          <a:xfrm rot="-5400000">
            <a:off x="4737372" y="4136827"/>
            <a:ext cx="593725" cy="330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000"/>
          </a:p>
        </p:txBody>
      </p:sp>
      <p:sp>
        <p:nvSpPr>
          <p:cNvPr id="11" name="AutoShape 118"/>
          <p:cNvSpPr>
            <a:spLocks noChangeArrowheads="1"/>
          </p:cNvSpPr>
          <p:nvPr/>
        </p:nvSpPr>
        <p:spPr bwMode="auto">
          <a:xfrm>
            <a:off x="590822" y="1772816"/>
            <a:ext cx="1604913" cy="720080"/>
          </a:xfrm>
          <a:prstGeom prst="homePlate">
            <a:avLst>
              <a:gd name="adj" fmla="val 37212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pt-BR" b="1" dirty="0" smtClean="0">
                <a:solidFill>
                  <a:schemeClr val="tx1"/>
                </a:solidFill>
                <a:latin typeface="+mj-lt"/>
                <a:cs typeface="Arial" charset="0"/>
              </a:rPr>
              <a:t>Governança </a:t>
            </a:r>
            <a:endParaRPr lang="pt-BR" b="1" dirty="0">
              <a:solidFill>
                <a:schemeClr val="tx1"/>
              </a:solidFill>
              <a:latin typeface="+mj-lt"/>
              <a:cs typeface="Arial" charset="0"/>
            </a:endParaRPr>
          </a:p>
        </p:txBody>
      </p:sp>
      <p:sp>
        <p:nvSpPr>
          <p:cNvPr id="12" name="AutoShape 119"/>
          <p:cNvSpPr>
            <a:spLocks noChangeArrowheads="1"/>
          </p:cNvSpPr>
          <p:nvPr/>
        </p:nvSpPr>
        <p:spPr bwMode="auto">
          <a:xfrm>
            <a:off x="590823" y="2924944"/>
            <a:ext cx="1604912" cy="702040"/>
          </a:xfrm>
          <a:prstGeom prst="homePlate">
            <a:avLst>
              <a:gd name="adj" fmla="val 41824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pt-BR" b="1" dirty="0" smtClean="0">
                <a:solidFill>
                  <a:schemeClr val="tx1"/>
                </a:solidFill>
                <a:latin typeface="+mj-lt"/>
                <a:cs typeface="Arial" charset="0"/>
              </a:rPr>
              <a:t>Gestão</a:t>
            </a:r>
            <a:endParaRPr lang="pt-BR" b="1" dirty="0">
              <a:solidFill>
                <a:schemeClr val="tx1"/>
              </a:solidFill>
              <a:latin typeface="+mj-lt"/>
              <a:cs typeface="Arial" charset="0"/>
            </a:endParaRPr>
          </a:p>
        </p:txBody>
      </p:sp>
      <p:sp>
        <p:nvSpPr>
          <p:cNvPr id="13" name="AutoShape 132"/>
          <p:cNvSpPr>
            <a:spLocks noChangeArrowheads="1"/>
          </p:cNvSpPr>
          <p:nvPr/>
        </p:nvSpPr>
        <p:spPr bwMode="auto">
          <a:xfrm>
            <a:off x="1886967" y="2492896"/>
            <a:ext cx="518666" cy="3571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200"/>
          </a:p>
        </p:txBody>
      </p:sp>
      <p:sp>
        <p:nvSpPr>
          <p:cNvPr id="14" name="AutoShape 113"/>
          <p:cNvSpPr>
            <a:spLocks noChangeArrowheads="1"/>
          </p:cNvSpPr>
          <p:nvPr/>
        </p:nvSpPr>
        <p:spPr bwMode="auto">
          <a:xfrm rot="5400000">
            <a:off x="854497" y="4196730"/>
            <a:ext cx="582612" cy="330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000"/>
          </a:p>
        </p:txBody>
      </p:sp>
      <p:sp>
        <p:nvSpPr>
          <p:cNvPr id="15" name="AutoShape 96"/>
          <p:cNvSpPr>
            <a:spLocks noChangeArrowheads="1"/>
          </p:cNvSpPr>
          <p:nvPr/>
        </p:nvSpPr>
        <p:spPr bwMode="auto">
          <a:xfrm>
            <a:off x="3328094" y="1772816"/>
            <a:ext cx="3527425" cy="540000"/>
          </a:xfrm>
          <a:prstGeom prst="homePlate">
            <a:avLst>
              <a:gd name="adj" fmla="val 54241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 smtClean="0">
                <a:solidFill>
                  <a:schemeClr val="tx1"/>
                </a:solidFill>
                <a:latin typeface="+mj-lt"/>
                <a:cs typeface="Arial" charset="0"/>
              </a:rPr>
              <a:t>Produto A</a:t>
            </a:r>
            <a:endParaRPr lang="pt-BR" b="1" kern="0" dirty="0">
              <a:solidFill>
                <a:schemeClr val="tx1"/>
              </a:solidFill>
              <a:latin typeface="+mj-lt"/>
              <a:cs typeface="Arial" charset="0"/>
            </a:endParaRPr>
          </a:p>
        </p:txBody>
      </p:sp>
      <p:sp>
        <p:nvSpPr>
          <p:cNvPr id="16" name="Rectangle 117"/>
          <p:cNvSpPr>
            <a:spLocks noChangeArrowheads="1"/>
          </p:cNvSpPr>
          <p:nvPr/>
        </p:nvSpPr>
        <p:spPr bwMode="auto">
          <a:xfrm>
            <a:off x="7431583" y="1196753"/>
            <a:ext cx="1331640" cy="50405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35" tIns="45718" rIns="91435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/>
        </p:nvSpPr>
        <p:spPr bwMode="auto">
          <a:xfrm>
            <a:off x="7236296" y="1196752"/>
            <a:ext cx="10030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Cliente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AutoShape 96"/>
          <p:cNvSpPr>
            <a:spLocks noChangeArrowheads="1"/>
          </p:cNvSpPr>
          <p:nvPr/>
        </p:nvSpPr>
        <p:spPr bwMode="auto">
          <a:xfrm>
            <a:off x="3327127" y="2456952"/>
            <a:ext cx="3527425" cy="540000"/>
          </a:xfrm>
          <a:prstGeom prst="homePlate">
            <a:avLst>
              <a:gd name="adj" fmla="val 54241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 smtClean="0">
                <a:solidFill>
                  <a:schemeClr val="tx1"/>
                </a:solidFill>
                <a:latin typeface="+mj-lt"/>
                <a:cs typeface="Arial" charset="0"/>
              </a:rPr>
              <a:t>Produto B</a:t>
            </a:r>
            <a:endParaRPr lang="pt-BR" b="1" kern="0" dirty="0">
              <a:solidFill>
                <a:schemeClr val="tx1"/>
              </a:solidFill>
              <a:latin typeface="+mj-lt"/>
              <a:cs typeface="Arial" charset="0"/>
            </a:endParaRPr>
          </a:p>
        </p:txBody>
      </p:sp>
      <p:sp>
        <p:nvSpPr>
          <p:cNvPr id="19" name="AutoShape 96"/>
          <p:cNvSpPr>
            <a:spLocks noChangeArrowheads="1"/>
          </p:cNvSpPr>
          <p:nvPr/>
        </p:nvSpPr>
        <p:spPr bwMode="auto">
          <a:xfrm>
            <a:off x="3327127" y="3105024"/>
            <a:ext cx="3527425" cy="540000"/>
          </a:xfrm>
          <a:prstGeom prst="homePlate">
            <a:avLst>
              <a:gd name="adj" fmla="val 54241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 smtClean="0">
                <a:solidFill>
                  <a:schemeClr val="tx1"/>
                </a:solidFill>
                <a:latin typeface="+mj-lt"/>
                <a:cs typeface="Arial" charset="0"/>
              </a:rPr>
              <a:t>Prestação de Serviço</a:t>
            </a:r>
            <a:endParaRPr lang="pt-BR" b="1" kern="0" dirty="0">
              <a:solidFill>
                <a:schemeClr val="tx1"/>
              </a:solidFill>
              <a:latin typeface="+mj-lt"/>
              <a:cs typeface="Arial" charset="0"/>
            </a:endParaRPr>
          </a:p>
        </p:txBody>
      </p:sp>
      <p:sp>
        <p:nvSpPr>
          <p:cNvPr id="20" name="AutoShape 121"/>
          <p:cNvSpPr>
            <a:spLocks noChangeArrowheads="1"/>
          </p:cNvSpPr>
          <p:nvPr/>
        </p:nvSpPr>
        <p:spPr bwMode="auto">
          <a:xfrm>
            <a:off x="4263391" y="5064443"/>
            <a:ext cx="1964793" cy="812829"/>
          </a:xfrm>
          <a:prstGeom prst="homePlate">
            <a:avLst>
              <a:gd name="adj" fmla="val 43354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anchor="ctr"/>
          <a:lstStyle/>
          <a:p>
            <a:pPr eaLnBrk="0" hangingPunct="0"/>
            <a:r>
              <a:rPr lang="pt-BR" b="1" dirty="0" smtClean="0">
                <a:solidFill>
                  <a:schemeClr val="tx1"/>
                </a:solidFill>
                <a:latin typeface="+mj-lt"/>
              </a:rPr>
              <a:t>Engenharia e Desenvolvimento Tecnológico</a:t>
            </a:r>
            <a:endParaRPr lang="pt-B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AutoShape 121"/>
          <p:cNvSpPr>
            <a:spLocks noChangeArrowheads="1"/>
          </p:cNvSpPr>
          <p:nvPr/>
        </p:nvSpPr>
        <p:spPr bwMode="auto">
          <a:xfrm>
            <a:off x="2463191" y="5064444"/>
            <a:ext cx="1656024" cy="901972"/>
          </a:xfrm>
          <a:prstGeom prst="homePlate">
            <a:avLst>
              <a:gd name="adj" fmla="val 43354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anchor="ctr"/>
          <a:lstStyle/>
          <a:p>
            <a:pPr eaLnBrk="0" hangingPunct="0"/>
            <a:r>
              <a:rPr lang="pt-BR" b="1" dirty="0">
                <a:solidFill>
                  <a:schemeClr val="tx1"/>
                </a:solidFill>
                <a:latin typeface="+mj-lt"/>
              </a:rPr>
              <a:t>Econômico-Financeiro</a:t>
            </a: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7539719" y="2924944"/>
            <a:ext cx="1116000" cy="756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anchor="ctr"/>
          <a:lstStyle/>
          <a:p>
            <a:pPr algn="ctr"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CLIENTE</a:t>
            </a:r>
            <a:endParaRPr lang="pt-BR" sz="11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7539719" y="1772816"/>
            <a:ext cx="1116000" cy="756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PODER PÚBLICO</a:t>
            </a:r>
            <a:endParaRPr lang="pt-BR" sz="11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4" name="AutoShape 132"/>
          <p:cNvSpPr>
            <a:spLocks noChangeArrowheads="1"/>
          </p:cNvSpPr>
          <p:nvPr/>
        </p:nvSpPr>
        <p:spPr bwMode="auto">
          <a:xfrm>
            <a:off x="7056933" y="2600832"/>
            <a:ext cx="518666" cy="3571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200"/>
          </a:p>
        </p:txBody>
      </p:sp>
      <p:sp>
        <p:nvSpPr>
          <p:cNvPr id="25" name="CaixaDeTexto 24"/>
          <p:cNvSpPr txBox="1"/>
          <p:nvPr/>
        </p:nvSpPr>
        <p:spPr>
          <a:xfrm>
            <a:off x="407789" y="276617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ANEXO I - Macroprocessos Organizacionais </a:t>
            </a:r>
            <a:r>
              <a:rPr lang="pt-BR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(Nível 0)</a:t>
            </a:r>
            <a:endParaRPr lang="pt-BR" sz="2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9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88281" y="958406"/>
            <a:ext cx="8332191" cy="58995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pt-BR" sz="1000"/>
          </a:p>
        </p:txBody>
      </p:sp>
      <p:sp>
        <p:nvSpPr>
          <p:cNvPr id="3" name="Retângulo 2"/>
          <p:cNvSpPr/>
          <p:nvPr/>
        </p:nvSpPr>
        <p:spPr>
          <a:xfrm>
            <a:off x="467543" y="1027444"/>
            <a:ext cx="2694015" cy="2617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3251159" y="1027444"/>
            <a:ext cx="4089044" cy="2617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3476625" y="2112771"/>
            <a:ext cx="909105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Produção de Água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Rectangle 112"/>
          <p:cNvSpPr>
            <a:spLocks noChangeArrowheads="1"/>
          </p:cNvSpPr>
          <p:nvPr/>
        </p:nvSpPr>
        <p:spPr bwMode="auto">
          <a:xfrm>
            <a:off x="3481335" y="2527386"/>
            <a:ext cx="900424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Distribuição de Água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4876544" y="2112771"/>
            <a:ext cx="893920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Coleta de Esgotos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Rectangle 112"/>
          <p:cNvSpPr>
            <a:spLocks noChangeArrowheads="1"/>
          </p:cNvSpPr>
          <p:nvPr/>
        </p:nvSpPr>
        <p:spPr bwMode="auto">
          <a:xfrm>
            <a:off x="4876544" y="2526309"/>
            <a:ext cx="887688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Tratamento de Esgotos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6171205" y="2112771"/>
            <a:ext cx="905738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Vendas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Rectangle 112"/>
          <p:cNvSpPr>
            <a:spLocks noChangeArrowheads="1"/>
          </p:cNvSpPr>
          <p:nvPr/>
        </p:nvSpPr>
        <p:spPr bwMode="auto">
          <a:xfrm>
            <a:off x="6171205" y="2537443"/>
            <a:ext cx="905738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Atendimento ao Cliente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Divisa 10"/>
          <p:cNvSpPr/>
          <p:nvPr/>
        </p:nvSpPr>
        <p:spPr bwMode="auto">
          <a:xfrm>
            <a:off x="4640007" y="1556792"/>
            <a:ext cx="1412003" cy="421047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+mj-lt"/>
                <a:cs typeface="Arial" pitchFamily="34" charset="0"/>
              </a:rPr>
              <a:t>Produto B</a:t>
            </a:r>
          </a:p>
        </p:txBody>
      </p:sp>
      <p:sp>
        <p:nvSpPr>
          <p:cNvPr id="12" name="Divisa 11"/>
          <p:cNvSpPr/>
          <p:nvPr/>
        </p:nvSpPr>
        <p:spPr bwMode="auto">
          <a:xfrm>
            <a:off x="5933969" y="1556793"/>
            <a:ext cx="1446343" cy="418708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+mj-lt"/>
                <a:cs typeface="Arial" pitchFamily="34" charset="0"/>
              </a:rPr>
              <a:t>Prestação de Serviço</a:t>
            </a:r>
          </a:p>
        </p:txBody>
      </p:sp>
      <p:sp>
        <p:nvSpPr>
          <p:cNvPr id="13" name="Pentágono 12"/>
          <p:cNvSpPr/>
          <p:nvPr/>
        </p:nvSpPr>
        <p:spPr bwMode="auto">
          <a:xfrm>
            <a:off x="3476625" y="1556792"/>
            <a:ext cx="1272889" cy="42831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Produto A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67543" y="205221"/>
            <a:ext cx="86409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t-BR" sz="18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Macroprocessos </a:t>
            </a:r>
            <a:r>
              <a:rPr lang="pt-BR" sz="1800" b="1" dirty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 </a:t>
            </a:r>
            <a:r>
              <a:rPr lang="pt-BR" sz="1800" b="1" dirty="0" smtClean="0">
                <a:solidFill>
                  <a:srgbClr val="002060"/>
                </a:solidFill>
                <a:latin typeface="Verdana" pitchFamily="34" charset="0"/>
                <a:cs typeface="Arial" charset="0"/>
              </a:rPr>
              <a:t>e Processos Organizacionais </a:t>
            </a:r>
            <a:r>
              <a:rPr lang="pt-BR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pt-BR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Nível </a:t>
            </a:r>
            <a:r>
              <a:rPr lang="pt-BR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</a:t>
            </a:r>
            <a:endParaRPr lang="pt-BR" sz="20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ctangle 112"/>
          <p:cNvSpPr>
            <a:spLocks noChangeArrowheads="1"/>
          </p:cNvSpPr>
          <p:nvPr/>
        </p:nvSpPr>
        <p:spPr bwMode="auto">
          <a:xfrm>
            <a:off x="1907704" y="2049847"/>
            <a:ext cx="839243" cy="3821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Planejamento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Rectangle 112"/>
          <p:cNvSpPr>
            <a:spLocks noChangeArrowheads="1"/>
          </p:cNvSpPr>
          <p:nvPr/>
        </p:nvSpPr>
        <p:spPr bwMode="auto">
          <a:xfrm>
            <a:off x="1907705" y="2477442"/>
            <a:ext cx="839242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Marketing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tangle 112"/>
          <p:cNvSpPr>
            <a:spLocks noChangeArrowheads="1"/>
          </p:cNvSpPr>
          <p:nvPr/>
        </p:nvSpPr>
        <p:spPr bwMode="auto">
          <a:xfrm>
            <a:off x="576652" y="2049847"/>
            <a:ext cx="899004" cy="37246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endParaRPr lang="pt-BR" sz="7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r>
              <a:rPr lang="pt-BR" sz="700" b="1" dirty="0" smtClean="0">
                <a:solidFill>
                  <a:schemeClr val="tx1"/>
                </a:solidFill>
                <a:latin typeface="Calibri" pitchFamily="34" charset="0"/>
              </a:rPr>
              <a:t>Administração da Sociedade</a:t>
            </a:r>
          </a:p>
          <a:p>
            <a:pPr>
              <a:defRPr/>
            </a:pPr>
            <a:endParaRPr lang="pt-BR" sz="7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8" name="Rectangle 112"/>
          <p:cNvSpPr>
            <a:spLocks noChangeArrowheads="1"/>
          </p:cNvSpPr>
          <p:nvPr/>
        </p:nvSpPr>
        <p:spPr bwMode="auto">
          <a:xfrm>
            <a:off x="576652" y="2468775"/>
            <a:ext cx="899004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spcBef>
                <a:spcPts val="0"/>
              </a:spcBef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Auditoria</a:t>
            </a:r>
            <a:endParaRPr lang="pt-BR" sz="7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Rectangle 112"/>
          <p:cNvSpPr>
            <a:spLocks noChangeArrowheads="1"/>
          </p:cNvSpPr>
          <p:nvPr/>
        </p:nvSpPr>
        <p:spPr bwMode="auto">
          <a:xfrm>
            <a:off x="576652" y="2900823"/>
            <a:ext cx="899004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Regulamentação Externa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Divisa 19"/>
          <p:cNvSpPr/>
          <p:nvPr/>
        </p:nvSpPr>
        <p:spPr bwMode="auto">
          <a:xfrm>
            <a:off x="1714389" y="1556792"/>
            <a:ext cx="1345444" cy="421047"/>
          </a:xfrm>
          <a:prstGeom prst="chevr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+mj-lt"/>
                <a:cs typeface="Arial" pitchFamily="34" charset="0"/>
              </a:rPr>
              <a:t>Gestão </a:t>
            </a:r>
          </a:p>
        </p:txBody>
      </p:sp>
      <p:sp>
        <p:nvSpPr>
          <p:cNvPr id="21" name="Pentágono 20"/>
          <p:cNvSpPr/>
          <p:nvPr/>
        </p:nvSpPr>
        <p:spPr bwMode="auto">
          <a:xfrm>
            <a:off x="576652" y="1556793"/>
            <a:ext cx="1262669" cy="415882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Governança 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467544" y="3717032"/>
            <a:ext cx="6872659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ctangle 112"/>
          <p:cNvSpPr>
            <a:spLocks noChangeArrowheads="1"/>
          </p:cNvSpPr>
          <p:nvPr/>
        </p:nvSpPr>
        <p:spPr bwMode="auto">
          <a:xfrm>
            <a:off x="589130" y="5635705"/>
            <a:ext cx="842044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Suprimento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4" name="Rectangle 112"/>
          <p:cNvSpPr>
            <a:spLocks noChangeArrowheads="1"/>
          </p:cNvSpPr>
          <p:nvPr/>
        </p:nvSpPr>
        <p:spPr bwMode="auto">
          <a:xfrm>
            <a:off x="3574388" y="5635706"/>
            <a:ext cx="833189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Contabilidade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5" name="Rectangle 112"/>
          <p:cNvSpPr>
            <a:spLocks noChangeArrowheads="1"/>
          </p:cNvSpPr>
          <p:nvPr/>
        </p:nvSpPr>
        <p:spPr bwMode="auto">
          <a:xfrm>
            <a:off x="3563888" y="4799467"/>
            <a:ext cx="835696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Controladoria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" name="Rectangle 112"/>
          <p:cNvSpPr>
            <a:spLocks noChangeArrowheads="1"/>
          </p:cNvSpPr>
          <p:nvPr/>
        </p:nvSpPr>
        <p:spPr bwMode="auto">
          <a:xfrm>
            <a:off x="589131" y="5218751"/>
            <a:ext cx="842044" cy="37298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Jurídico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" name="Rectangle 112"/>
          <p:cNvSpPr>
            <a:spLocks noChangeArrowheads="1"/>
          </p:cNvSpPr>
          <p:nvPr/>
        </p:nvSpPr>
        <p:spPr bwMode="auto">
          <a:xfrm>
            <a:off x="589131" y="4797863"/>
            <a:ext cx="842044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Patrimônio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8" name="Rectangle 112"/>
          <p:cNvSpPr>
            <a:spLocks noChangeArrowheads="1"/>
          </p:cNvSpPr>
          <p:nvPr/>
        </p:nvSpPr>
        <p:spPr bwMode="auto">
          <a:xfrm>
            <a:off x="6087058" y="5236912"/>
            <a:ext cx="894606" cy="3548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Gestão de </a:t>
            </a:r>
            <a:r>
              <a:rPr lang="pt-BR" sz="800" b="1" dirty="0" err="1" smtClean="0">
                <a:solidFill>
                  <a:schemeClr val="tx1"/>
                </a:solidFill>
                <a:latin typeface="Calibri" pitchFamily="34" charset="0"/>
              </a:rPr>
              <a:t>Empreendi-mentos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9" name="Rectangle 112"/>
          <p:cNvSpPr>
            <a:spLocks noChangeArrowheads="1"/>
          </p:cNvSpPr>
          <p:nvPr/>
        </p:nvSpPr>
        <p:spPr bwMode="auto">
          <a:xfrm>
            <a:off x="6084968" y="4797151"/>
            <a:ext cx="894607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err="1" smtClean="0">
                <a:solidFill>
                  <a:schemeClr val="tx1"/>
                </a:solidFill>
                <a:latin typeface="Calibri" pitchFamily="34" charset="0"/>
              </a:rPr>
              <a:t>Desenvolv</a:t>
            </a: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. Tecnológico e Inovação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0" name="Rectangle 112"/>
          <p:cNvSpPr>
            <a:spLocks noChangeArrowheads="1"/>
          </p:cNvSpPr>
          <p:nvPr/>
        </p:nvSpPr>
        <p:spPr bwMode="auto">
          <a:xfrm>
            <a:off x="3563889" y="5236912"/>
            <a:ext cx="835695" cy="3548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Finanças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" name="Pentágono 30"/>
          <p:cNvSpPr/>
          <p:nvPr/>
        </p:nvSpPr>
        <p:spPr bwMode="auto">
          <a:xfrm>
            <a:off x="576652" y="4265097"/>
            <a:ext cx="1293133" cy="38430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Administrativo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2" name="AutoShape 132"/>
          <p:cNvSpPr>
            <a:spLocks noChangeArrowheads="1"/>
          </p:cNvSpPr>
          <p:nvPr/>
        </p:nvSpPr>
        <p:spPr bwMode="auto">
          <a:xfrm>
            <a:off x="2843808" y="2313160"/>
            <a:ext cx="518666" cy="3571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200"/>
          </a:p>
        </p:txBody>
      </p:sp>
      <p:sp>
        <p:nvSpPr>
          <p:cNvPr id="33" name="AutoShape 113"/>
          <p:cNvSpPr>
            <a:spLocks noChangeArrowheads="1"/>
          </p:cNvSpPr>
          <p:nvPr/>
        </p:nvSpPr>
        <p:spPr bwMode="auto">
          <a:xfrm rot="5400000">
            <a:off x="1379290" y="3483198"/>
            <a:ext cx="582612" cy="330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000"/>
          </a:p>
        </p:txBody>
      </p:sp>
      <p:sp>
        <p:nvSpPr>
          <p:cNvPr id="34" name="AutoShape 116"/>
          <p:cNvSpPr>
            <a:spLocks noChangeArrowheads="1"/>
          </p:cNvSpPr>
          <p:nvPr/>
        </p:nvSpPr>
        <p:spPr bwMode="auto">
          <a:xfrm rot="-5400000">
            <a:off x="4939885" y="3490354"/>
            <a:ext cx="593725" cy="330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000"/>
          </a:p>
        </p:txBody>
      </p:sp>
      <p:sp>
        <p:nvSpPr>
          <p:cNvPr id="35" name="Rectangle 117"/>
          <p:cNvSpPr>
            <a:spLocks noChangeArrowheads="1"/>
          </p:cNvSpPr>
          <p:nvPr/>
        </p:nvSpPr>
        <p:spPr bwMode="auto">
          <a:xfrm>
            <a:off x="7418580" y="1027444"/>
            <a:ext cx="1206517" cy="56419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35" tIns="45718" rIns="91435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kern="0" dirty="0">
              <a:solidFill>
                <a:sysClr val="windowText" lastClr="000000"/>
              </a:solidFill>
            </a:endParaRP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7544977" y="2817883"/>
            <a:ext cx="915455" cy="51834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anchor="ctr"/>
          <a:lstStyle/>
          <a:p>
            <a:pPr algn="ctr">
              <a:defRPr/>
            </a:pPr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Cliente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Retângulo de cantos arredondados 36"/>
          <p:cNvSpPr/>
          <p:nvPr/>
        </p:nvSpPr>
        <p:spPr>
          <a:xfrm>
            <a:off x="7524328" y="1772816"/>
            <a:ext cx="915455" cy="51834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Poder Público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8" name="AutoShape 132"/>
          <p:cNvSpPr>
            <a:spLocks noChangeArrowheads="1"/>
          </p:cNvSpPr>
          <p:nvPr/>
        </p:nvSpPr>
        <p:spPr bwMode="auto">
          <a:xfrm>
            <a:off x="7149678" y="2351733"/>
            <a:ext cx="518666" cy="3571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 sz="1200"/>
          </a:p>
        </p:txBody>
      </p:sp>
      <p:sp>
        <p:nvSpPr>
          <p:cNvPr id="39" name="Rectangle 112"/>
          <p:cNvSpPr>
            <a:spLocks noChangeArrowheads="1"/>
          </p:cNvSpPr>
          <p:nvPr/>
        </p:nvSpPr>
        <p:spPr bwMode="auto">
          <a:xfrm>
            <a:off x="1909923" y="2913692"/>
            <a:ext cx="836608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Socioambiental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" name="Rectangle 112"/>
          <p:cNvSpPr>
            <a:spLocks noChangeArrowheads="1"/>
          </p:cNvSpPr>
          <p:nvPr/>
        </p:nvSpPr>
        <p:spPr bwMode="auto">
          <a:xfrm>
            <a:off x="1475656" y="5236912"/>
            <a:ext cx="817546" cy="3548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Gestão de Pessoas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" name="Rectangle 112"/>
          <p:cNvSpPr>
            <a:spLocks noChangeArrowheads="1"/>
          </p:cNvSpPr>
          <p:nvPr/>
        </p:nvSpPr>
        <p:spPr bwMode="auto">
          <a:xfrm>
            <a:off x="1475656" y="4797151"/>
            <a:ext cx="817546" cy="40445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Tecnologia da Informação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2" name="Pentágono 41"/>
          <p:cNvSpPr/>
          <p:nvPr/>
        </p:nvSpPr>
        <p:spPr bwMode="auto">
          <a:xfrm>
            <a:off x="3565352" y="4221088"/>
            <a:ext cx="1294680" cy="42831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r>
              <a:rPr lang="pt-BR" sz="10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Econômico </a:t>
            </a:r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Financeiro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3" name="Pentágono 42"/>
          <p:cNvSpPr/>
          <p:nvPr/>
        </p:nvSpPr>
        <p:spPr bwMode="auto">
          <a:xfrm>
            <a:off x="6084168" y="4221088"/>
            <a:ext cx="1272889" cy="428318"/>
          </a:xfrm>
          <a:prstGeom prst="homePlat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31" tIns="45716" rIns="91431" bIns="45716" numCol="1" rtlCol="0" anchor="ctr" anchorCtr="1" compatLnSpc="1">
            <a:prstTxWarp prst="textNoShape">
              <a:avLst/>
            </a:prstTxWarp>
          </a:bodyPr>
          <a:lstStyle/>
          <a:p>
            <a:pPr algn="l"/>
            <a:r>
              <a:rPr lang="pt-BR" sz="10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Engenharia e Desenvolvimento Tecnológico</a:t>
            </a:r>
            <a:endParaRPr lang="pt-BR" sz="10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4" name="Text Box 111"/>
          <p:cNvSpPr txBox="1">
            <a:spLocks noChangeArrowheads="1"/>
          </p:cNvSpPr>
          <p:nvPr/>
        </p:nvSpPr>
        <p:spPr bwMode="auto">
          <a:xfrm>
            <a:off x="467544" y="1135777"/>
            <a:ext cx="212725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Administração Geral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45" name="Text Box 115"/>
          <p:cNvSpPr txBox="1">
            <a:spLocks noChangeArrowheads="1"/>
          </p:cNvSpPr>
          <p:nvPr/>
        </p:nvSpPr>
        <p:spPr bwMode="auto">
          <a:xfrm>
            <a:off x="3365495" y="1111097"/>
            <a:ext cx="206063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Negócio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46" name="Text Box 118"/>
          <p:cNvSpPr txBox="1">
            <a:spLocks noChangeArrowheads="1"/>
          </p:cNvSpPr>
          <p:nvPr/>
        </p:nvSpPr>
        <p:spPr bwMode="auto">
          <a:xfrm>
            <a:off x="7236296" y="1161068"/>
            <a:ext cx="10030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Cliente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47" name="Text Box 108"/>
          <p:cNvSpPr txBox="1">
            <a:spLocks noChangeArrowheads="1"/>
          </p:cNvSpPr>
          <p:nvPr/>
        </p:nvSpPr>
        <p:spPr bwMode="auto">
          <a:xfrm>
            <a:off x="488281" y="3872081"/>
            <a:ext cx="199548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pt-B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charset="0"/>
              </a:rPr>
              <a:t>Apoio</a:t>
            </a:r>
            <a:endParaRPr lang="pt-BR" sz="1200" b="1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charset="0"/>
            </a:endParaRPr>
          </a:p>
        </p:txBody>
      </p:sp>
      <p:sp>
        <p:nvSpPr>
          <p:cNvPr id="48" name="Rectangle 112"/>
          <p:cNvSpPr>
            <a:spLocks noChangeArrowheads="1"/>
          </p:cNvSpPr>
          <p:nvPr/>
        </p:nvSpPr>
        <p:spPr bwMode="auto">
          <a:xfrm>
            <a:off x="1461012" y="5635706"/>
            <a:ext cx="817546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>
                <a:solidFill>
                  <a:schemeClr val="tx1"/>
                </a:solidFill>
                <a:latin typeface="Calibri" pitchFamily="34" charset="0"/>
              </a:rPr>
              <a:t>Comunicação </a:t>
            </a:r>
          </a:p>
        </p:txBody>
      </p:sp>
      <p:sp>
        <p:nvSpPr>
          <p:cNvPr id="49" name="Rectangle 112"/>
          <p:cNvSpPr>
            <a:spLocks noChangeArrowheads="1"/>
          </p:cNvSpPr>
          <p:nvPr/>
        </p:nvSpPr>
        <p:spPr bwMode="auto">
          <a:xfrm>
            <a:off x="6087058" y="5633550"/>
            <a:ext cx="894607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smtClean="0">
                <a:solidFill>
                  <a:schemeClr val="tx1"/>
                </a:solidFill>
                <a:latin typeface="Calibri" pitchFamily="34" charset="0"/>
              </a:rPr>
              <a:t>Engenharia da Operação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" name="Rectangle 112"/>
          <p:cNvSpPr>
            <a:spLocks noChangeArrowheads="1"/>
          </p:cNvSpPr>
          <p:nvPr/>
        </p:nvSpPr>
        <p:spPr bwMode="auto">
          <a:xfrm>
            <a:off x="6087058" y="6099148"/>
            <a:ext cx="894607" cy="3855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1" tIns="45716" rIns="91431" bIns="45716" anchor="ctr"/>
          <a:lstStyle/>
          <a:p>
            <a:pPr>
              <a:defRPr/>
            </a:pPr>
            <a:r>
              <a:rPr lang="pt-BR" sz="800" b="1" dirty="0" smtClean="0">
                <a:solidFill>
                  <a:schemeClr val="tx1"/>
                </a:solidFill>
                <a:latin typeface="Calibri" pitchFamily="34" charset="0"/>
              </a:rPr>
              <a:t>Manutenção</a:t>
            </a:r>
            <a:endParaRPr lang="pt-BR" sz="8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86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1212</TotalTime>
  <Words>2191</Words>
  <Application>Microsoft Office PowerPoint</Application>
  <PresentationFormat>Apresentação na tela (4:3)</PresentationFormat>
  <Paragraphs>1106</Paragraphs>
  <Slides>41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51" baseType="lpstr">
      <vt:lpstr>Arial</vt:lpstr>
      <vt:lpstr>AvantGarde Bk BT</vt:lpstr>
      <vt:lpstr>Calibri</vt:lpstr>
      <vt:lpstr>Candara</vt:lpstr>
      <vt:lpstr>Century Gothic</vt:lpstr>
      <vt:lpstr>Symbol</vt:lpstr>
      <vt:lpstr>Times New Roman</vt:lpstr>
      <vt:lpstr>Verdana</vt:lpstr>
      <vt:lpstr>Wingdings</vt:lpstr>
      <vt:lpstr>Forma de Onda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Francisco - MarQ</dc:creator>
  <cp:lastModifiedBy>user</cp:lastModifiedBy>
  <cp:revision>198</cp:revision>
  <dcterms:created xsi:type="dcterms:W3CDTF">2014-01-08T11:48:16Z</dcterms:created>
  <dcterms:modified xsi:type="dcterms:W3CDTF">2020-01-14T21:42:33Z</dcterms:modified>
</cp:coreProperties>
</file>