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8" r:id="rId2"/>
    <p:sldId id="300" r:id="rId3"/>
    <p:sldId id="335" r:id="rId4"/>
    <p:sldId id="312" r:id="rId5"/>
    <p:sldId id="301" r:id="rId6"/>
    <p:sldId id="304" r:id="rId7"/>
    <p:sldId id="305" r:id="rId8"/>
    <p:sldId id="306" r:id="rId9"/>
    <p:sldId id="336" r:id="rId10"/>
    <p:sldId id="303" r:id="rId11"/>
    <p:sldId id="313" r:id="rId12"/>
    <p:sldId id="307" r:id="rId13"/>
    <p:sldId id="308" r:id="rId14"/>
    <p:sldId id="309" r:id="rId15"/>
    <p:sldId id="310" r:id="rId16"/>
    <p:sldId id="311" r:id="rId17"/>
    <p:sldId id="314" r:id="rId18"/>
    <p:sldId id="327" r:id="rId19"/>
    <p:sldId id="329" r:id="rId20"/>
    <p:sldId id="328" r:id="rId21"/>
    <p:sldId id="315" r:id="rId22"/>
    <p:sldId id="316" r:id="rId23"/>
    <p:sldId id="317" r:id="rId24"/>
    <p:sldId id="321" r:id="rId25"/>
    <p:sldId id="322" r:id="rId26"/>
    <p:sldId id="325" r:id="rId27"/>
    <p:sldId id="323" r:id="rId28"/>
    <p:sldId id="324" r:id="rId29"/>
    <p:sldId id="326" r:id="rId30"/>
    <p:sldId id="330" r:id="rId31"/>
    <p:sldId id="334" r:id="rId32"/>
    <p:sldId id="333" r:id="rId33"/>
    <p:sldId id="332" r:id="rId34"/>
    <p:sldId id="337"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5" autoAdjust="0"/>
    <p:restoredTop sz="94660"/>
  </p:normalViewPr>
  <p:slideViewPr>
    <p:cSldViewPr>
      <p:cViewPr varScale="1">
        <p:scale>
          <a:sx n="68" d="100"/>
          <a:sy n="68" d="100"/>
        </p:scale>
        <p:origin x="1188" y="6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6F40C-DE93-4072-9358-CADB254D27E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t-BR"/>
        </a:p>
      </dgm:t>
    </dgm:pt>
    <dgm:pt modelId="{C27DA049-E82F-4B22-AAC3-48B482848A08}">
      <dgm:prSet phldrT="[Texto]" custT="1"/>
      <dgm:spPr>
        <a:solidFill>
          <a:srgbClr val="D95792"/>
        </a:solidFill>
      </dgm:spPr>
      <dgm:t>
        <a:bodyPr/>
        <a:lstStyle/>
        <a:p>
          <a:r>
            <a:rPr lang="pt-BR" sz="1200" b="1" dirty="0" smtClean="0"/>
            <a:t>RISCOS</a:t>
          </a:r>
        </a:p>
        <a:p>
          <a:r>
            <a:rPr lang="pt-BR" sz="1200" b="1" dirty="0" smtClean="0"/>
            <a:t>CORPORA- TIVOS</a:t>
          </a:r>
          <a:endParaRPr lang="pt-BR" sz="1200" b="1" dirty="0"/>
        </a:p>
      </dgm:t>
    </dgm:pt>
    <dgm:pt modelId="{3E7DCF55-A88C-4A9A-81C6-619A5848545E}" type="parTrans" cxnId="{7B938611-CA44-4285-AA08-262D14B58149}">
      <dgm:prSet/>
      <dgm:spPr/>
      <dgm:t>
        <a:bodyPr/>
        <a:lstStyle/>
        <a:p>
          <a:endParaRPr lang="pt-BR" sz="1200" b="1"/>
        </a:p>
      </dgm:t>
    </dgm:pt>
    <dgm:pt modelId="{674D5994-383E-4BA9-872A-6FC5248310B0}" type="sibTrans" cxnId="{7B938611-CA44-4285-AA08-262D14B58149}">
      <dgm:prSet/>
      <dgm:spPr/>
      <dgm:t>
        <a:bodyPr/>
        <a:lstStyle/>
        <a:p>
          <a:endParaRPr lang="pt-BR" sz="1200" b="1"/>
        </a:p>
      </dgm:t>
    </dgm:pt>
    <dgm:pt modelId="{F14FD06F-5173-423C-8FC2-D0C51D827ADA}">
      <dgm:prSet phldrT="[Texto]" custT="1"/>
      <dgm:spPr>
        <a:solidFill>
          <a:schemeClr val="bg2">
            <a:lumMod val="90000"/>
          </a:schemeClr>
        </a:solidFill>
      </dgm:spPr>
      <dgm:t>
        <a:bodyPr/>
        <a:lstStyle/>
        <a:p>
          <a:r>
            <a:rPr lang="pt-BR" sz="3200" b="1" dirty="0" smtClean="0">
              <a:solidFill>
                <a:schemeClr val="tx1"/>
              </a:solidFill>
            </a:rPr>
            <a:t>4</a:t>
          </a:r>
          <a:endParaRPr lang="pt-BR" sz="3200" b="1" dirty="0">
            <a:solidFill>
              <a:schemeClr val="tx1"/>
            </a:solidFill>
          </a:endParaRPr>
        </a:p>
      </dgm:t>
    </dgm:pt>
    <dgm:pt modelId="{4098E891-7F8E-4AFB-89BC-EA00FBCD242F}" type="parTrans" cxnId="{F86F99B1-5D92-4D84-B0E4-B2D1C21ED277}">
      <dgm:prSet custT="1"/>
      <dgm:spPr/>
      <dgm:t>
        <a:bodyPr/>
        <a:lstStyle/>
        <a:p>
          <a:endParaRPr lang="pt-BR" sz="1200" b="1"/>
        </a:p>
      </dgm:t>
    </dgm:pt>
    <dgm:pt modelId="{5AEBFA92-AF1B-4FEF-A752-C4EE80669AA5}" type="sibTrans" cxnId="{F86F99B1-5D92-4D84-B0E4-B2D1C21ED277}">
      <dgm:prSet/>
      <dgm:spPr/>
      <dgm:t>
        <a:bodyPr/>
        <a:lstStyle/>
        <a:p>
          <a:endParaRPr lang="pt-BR" sz="1200" b="1"/>
        </a:p>
      </dgm:t>
    </dgm:pt>
    <dgm:pt modelId="{AB8E4052-A9EB-4AE5-9FB3-1E36AC5C237A}">
      <dgm:prSet phldrT="[Texto]" custT="1"/>
      <dgm:spPr>
        <a:solidFill>
          <a:schemeClr val="bg1">
            <a:lumMod val="65000"/>
          </a:schemeClr>
        </a:solidFill>
      </dgm:spPr>
      <dgm:t>
        <a:bodyPr/>
        <a:lstStyle/>
        <a:p>
          <a:r>
            <a:rPr lang="pt-BR" sz="3200" b="1" dirty="0" smtClean="0"/>
            <a:t>5</a:t>
          </a:r>
          <a:endParaRPr lang="pt-BR" sz="3200" b="1" dirty="0"/>
        </a:p>
      </dgm:t>
    </dgm:pt>
    <dgm:pt modelId="{650ED3ED-DEF7-465A-8281-5647AD39C4AB}" type="parTrans" cxnId="{5EBD81AA-E923-4806-AEED-46DF32EDA205}">
      <dgm:prSet custT="1"/>
      <dgm:spPr/>
      <dgm:t>
        <a:bodyPr/>
        <a:lstStyle/>
        <a:p>
          <a:endParaRPr lang="pt-BR" sz="1200" b="1"/>
        </a:p>
      </dgm:t>
    </dgm:pt>
    <dgm:pt modelId="{13198BBE-0E5D-474F-8586-E869DD63E929}" type="sibTrans" cxnId="{5EBD81AA-E923-4806-AEED-46DF32EDA205}">
      <dgm:prSet/>
      <dgm:spPr/>
      <dgm:t>
        <a:bodyPr/>
        <a:lstStyle/>
        <a:p>
          <a:endParaRPr lang="pt-BR" sz="1200" b="1"/>
        </a:p>
      </dgm:t>
    </dgm:pt>
    <dgm:pt modelId="{4966A431-38D0-451B-AB0E-7207F2C43347}">
      <dgm:prSet phldrT="[Texto]" custT="1"/>
      <dgm:spPr>
        <a:solidFill>
          <a:schemeClr val="bg1">
            <a:lumMod val="65000"/>
          </a:schemeClr>
        </a:solidFill>
      </dgm:spPr>
      <dgm:t>
        <a:bodyPr/>
        <a:lstStyle/>
        <a:p>
          <a:r>
            <a:rPr lang="pt-BR" sz="3200" b="1" dirty="0" smtClean="0"/>
            <a:t>9</a:t>
          </a:r>
          <a:endParaRPr lang="pt-BR" sz="3200" b="1" dirty="0"/>
        </a:p>
      </dgm:t>
    </dgm:pt>
    <dgm:pt modelId="{3F8CD5CF-914C-4481-A63B-69D88D512169}" type="parTrans" cxnId="{C86BA103-6FE5-4FB4-BF5A-E3C80C07E788}">
      <dgm:prSet custT="1"/>
      <dgm:spPr/>
      <dgm:t>
        <a:bodyPr/>
        <a:lstStyle/>
        <a:p>
          <a:endParaRPr lang="pt-BR" sz="1200" b="1"/>
        </a:p>
      </dgm:t>
    </dgm:pt>
    <dgm:pt modelId="{F3BF27FC-FE38-4110-94A1-756A2C37F82C}" type="sibTrans" cxnId="{C86BA103-6FE5-4FB4-BF5A-E3C80C07E788}">
      <dgm:prSet/>
      <dgm:spPr/>
      <dgm:t>
        <a:bodyPr/>
        <a:lstStyle/>
        <a:p>
          <a:endParaRPr lang="pt-BR" sz="1200" b="1"/>
        </a:p>
      </dgm:t>
    </dgm:pt>
    <dgm:pt modelId="{41F0E55C-0F5E-472A-B4C7-9AF0923575F7}">
      <dgm:prSet phldrT="[Texto]" custT="1"/>
      <dgm:spPr>
        <a:solidFill>
          <a:schemeClr val="bg2">
            <a:lumMod val="90000"/>
          </a:schemeClr>
        </a:solidFill>
      </dgm:spPr>
      <dgm:t>
        <a:bodyPr/>
        <a:lstStyle/>
        <a:p>
          <a:r>
            <a:rPr lang="pt-BR" sz="3200" b="1" dirty="0" smtClean="0">
              <a:solidFill>
                <a:schemeClr val="tx1"/>
              </a:solidFill>
            </a:rPr>
            <a:t>8</a:t>
          </a:r>
          <a:endParaRPr lang="pt-BR" sz="3200" b="1" dirty="0">
            <a:solidFill>
              <a:schemeClr val="tx1"/>
            </a:solidFill>
          </a:endParaRPr>
        </a:p>
      </dgm:t>
    </dgm:pt>
    <dgm:pt modelId="{86DF6164-0BF1-420C-B21C-3A7BEB457563}" type="parTrans" cxnId="{31EF59BD-5D8B-4F0D-8292-66721D3E4D14}">
      <dgm:prSet custT="1"/>
      <dgm:spPr/>
      <dgm:t>
        <a:bodyPr/>
        <a:lstStyle/>
        <a:p>
          <a:endParaRPr lang="pt-BR" sz="1200" b="1"/>
        </a:p>
      </dgm:t>
    </dgm:pt>
    <dgm:pt modelId="{776B27BB-B86D-4341-943C-F5057061B9CB}" type="sibTrans" cxnId="{31EF59BD-5D8B-4F0D-8292-66721D3E4D14}">
      <dgm:prSet/>
      <dgm:spPr/>
      <dgm:t>
        <a:bodyPr/>
        <a:lstStyle/>
        <a:p>
          <a:endParaRPr lang="pt-BR" sz="1200" b="1"/>
        </a:p>
      </dgm:t>
    </dgm:pt>
    <dgm:pt modelId="{26FF7DEA-CC11-4CE4-B705-73F4FD1A5920}">
      <dgm:prSet phldrT="[Texto]" custT="1"/>
      <dgm:spPr>
        <a:solidFill>
          <a:schemeClr val="bg2">
            <a:lumMod val="90000"/>
          </a:schemeClr>
        </a:solidFill>
      </dgm:spPr>
      <dgm:t>
        <a:bodyPr/>
        <a:lstStyle/>
        <a:p>
          <a:endParaRPr lang="pt-BR" sz="1200" b="1" dirty="0" smtClean="0">
            <a:solidFill>
              <a:schemeClr val="tx1"/>
            </a:solidFill>
          </a:endParaRPr>
        </a:p>
        <a:p>
          <a:endParaRPr lang="pt-BR" sz="3200" b="1" dirty="0" smtClean="0">
            <a:solidFill>
              <a:schemeClr val="tx1"/>
            </a:solidFill>
          </a:endParaRPr>
        </a:p>
        <a:p>
          <a:r>
            <a:rPr lang="pt-BR" sz="3200" b="1" dirty="0" smtClean="0">
              <a:solidFill>
                <a:schemeClr val="tx1"/>
              </a:solidFill>
            </a:rPr>
            <a:t>2</a:t>
          </a:r>
        </a:p>
        <a:p>
          <a:endParaRPr lang="pt-BR" sz="1200" b="1" dirty="0" smtClean="0">
            <a:solidFill>
              <a:schemeClr val="tx1"/>
            </a:solidFill>
          </a:endParaRPr>
        </a:p>
        <a:p>
          <a:endParaRPr lang="pt-BR" sz="1200" b="1" dirty="0">
            <a:solidFill>
              <a:schemeClr val="tx1"/>
            </a:solidFill>
          </a:endParaRPr>
        </a:p>
      </dgm:t>
    </dgm:pt>
    <dgm:pt modelId="{92C6508C-3CF2-4A56-BAF4-448F9E51F615}" type="parTrans" cxnId="{CF02DE33-95D5-4E82-A866-8FE5F9561D2B}">
      <dgm:prSet custT="1"/>
      <dgm:spPr/>
      <dgm:t>
        <a:bodyPr/>
        <a:lstStyle/>
        <a:p>
          <a:endParaRPr lang="pt-BR" sz="1200" b="1"/>
        </a:p>
      </dgm:t>
    </dgm:pt>
    <dgm:pt modelId="{457283B0-EE4E-4073-86AE-908EC1FBE5C8}" type="sibTrans" cxnId="{CF02DE33-95D5-4E82-A866-8FE5F9561D2B}">
      <dgm:prSet/>
      <dgm:spPr/>
      <dgm:t>
        <a:bodyPr/>
        <a:lstStyle/>
        <a:p>
          <a:endParaRPr lang="pt-BR" sz="1200" b="1"/>
        </a:p>
      </dgm:t>
    </dgm:pt>
    <dgm:pt modelId="{F99CE697-3409-4E03-9472-189A71FC4749}">
      <dgm:prSet phldrT="[Texto]" custT="1"/>
      <dgm:spPr>
        <a:solidFill>
          <a:schemeClr val="bg1">
            <a:lumMod val="65000"/>
          </a:schemeClr>
        </a:solidFill>
      </dgm:spPr>
      <dgm:t>
        <a:bodyPr/>
        <a:lstStyle/>
        <a:p>
          <a:r>
            <a:rPr lang="pt-BR" sz="3200" b="1" dirty="0" smtClean="0">
              <a:solidFill>
                <a:schemeClr val="tx1"/>
              </a:solidFill>
            </a:rPr>
            <a:t>1 </a:t>
          </a:r>
        </a:p>
        <a:p>
          <a:endParaRPr lang="pt-BR" sz="1600" b="1" dirty="0"/>
        </a:p>
      </dgm:t>
    </dgm:pt>
    <dgm:pt modelId="{E076CA58-5247-4DBC-BE9A-418EB351C0A5}" type="parTrans" cxnId="{07E1AB9C-F827-470D-990E-9F3256C29C53}">
      <dgm:prSet custT="1"/>
      <dgm:spPr/>
      <dgm:t>
        <a:bodyPr/>
        <a:lstStyle/>
        <a:p>
          <a:endParaRPr lang="pt-BR" sz="1200" b="1"/>
        </a:p>
      </dgm:t>
    </dgm:pt>
    <dgm:pt modelId="{AFE9DFC9-BADB-4185-9B2A-4C34E2816E1E}" type="sibTrans" cxnId="{07E1AB9C-F827-470D-990E-9F3256C29C53}">
      <dgm:prSet/>
      <dgm:spPr/>
      <dgm:t>
        <a:bodyPr/>
        <a:lstStyle/>
        <a:p>
          <a:endParaRPr lang="pt-BR" sz="1200" b="1"/>
        </a:p>
      </dgm:t>
    </dgm:pt>
    <dgm:pt modelId="{2E5D1FC3-FDBA-4884-9DF9-DE3F9865674F}">
      <dgm:prSet phldrT="[Texto]" custT="1"/>
      <dgm:spPr>
        <a:solidFill>
          <a:schemeClr val="bg1">
            <a:lumMod val="65000"/>
          </a:schemeClr>
        </a:solidFill>
      </dgm:spPr>
      <dgm:t>
        <a:bodyPr/>
        <a:lstStyle/>
        <a:p>
          <a:r>
            <a:rPr lang="pt-BR" sz="3200" b="1" dirty="0" smtClean="0"/>
            <a:t>3</a:t>
          </a:r>
          <a:endParaRPr lang="pt-BR" sz="3200" b="1" dirty="0"/>
        </a:p>
      </dgm:t>
    </dgm:pt>
    <dgm:pt modelId="{19735618-7402-4A43-9B7D-2FDD4FDD6032}" type="parTrans" cxnId="{C21C5C15-FEB3-4D42-9329-0B78F8A98D72}">
      <dgm:prSet/>
      <dgm:spPr/>
      <dgm:t>
        <a:bodyPr/>
        <a:lstStyle/>
        <a:p>
          <a:endParaRPr lang="pt-BR" b="1"/>
        </a:p>
      </dgm:t>
    </dgm:pt>
    <dgm:pt modelId="{C4F3445F-7FF0-4BE7-BBE4-FBAF4A847BFB}" type="sibTrans" cxnId="{C21C5C15-FEB3-4D42-9329-0B78F8A98D72}">
      <dgm:prSet/>
      <dgm:spPr/>
      <dgm:t>
        <a:bodyPr/>
        <a:lstStyle/>
        <a:p>
          <a:endParaRPr lang="pt-BR" b="1"/>
        </a:p>
      </dgm:t>
    </dgm:pt>
    <dgm:pt modelId="{65DDCC2A-479A-450D-A618-DBA2D5D5274B}">
      <dgm:prSet phldrT="[Texto]" custT="1"/>
      <dgm:spPr>
        <a:solidFill>
          <a:schemeClr val="bg1">
            <a:lumMod val="65000"/>
          </a:schemeClr>
        </a:solidFill>
      </dgm:spPr>
      <dgm:t>
        <a:bodyPr/>
        <a:lstStyle/>
        <a:p>
          <a:r>
            <a:rPr lang="pt-BR" sz="3200" b="1" dirty="0" smtClean="0"/>
            <a:t>7</a:t>
          </a:r>
          <a:endParaRPr lang="pt-BR" sz="3200" b="1" dirty="0"/>
        </a:p>
      </dgm:t>
    </dgm:pt>
    <dgm:pt modelId="{D4254DC3-0AE6-4465-82C4-1DDF94F5F274}" type="sibTrans" cxnId="{016F4D23-467D-41CB-A1E1-F5D96CAF6D0D}">
      <dgm:prSet/>
      <dgm:spPr/>
      <dgm:t>
        <a:bodyPr/>
        <a:lstStyle/>
        <a:p>
          <a:endParaRPr lang="pt-BR" b="1"/>
        </a:p>
      </dgm:t>
    </dgm:pt>
    <dgm:pt modelId="{991DD423-B814-4CE8-AAF9-992CDDEDC839}" type="parTrans" cxnId="{016F4D23-467D-41CB-A1E1-F5D96CAF6D0D}">
      <dgm:prSet/>
      <dgm:spPr/>
      <dgm:t>
        <a:bodyPr/>
        <a:lstStyle/>
        <a:p>
          <a:endParaRPr lang="pt-BR" b="1"/>
        </a:p>
      </dgm:t>
    </dgm:pt>
    <dgm:pt modelId="{44D1EE72-F84C-4979-9ED8-18340B6D7580}">
      <dgm:prSet phldrT="[Texto]" custT="1"/>
      <dgm:spPr>
        <a:solidFill>
          <a:schemeClr val="bg2">
            <a:lumMod val="90000"/>
          </a:schemeClr>
        </a:solidFill>
      </dgm:spPr>
      <dgm:t>
        <a:bodyPr/>
        <a:lstStyle/>
        <a:p>
          <a:r>
            <a:rPr lang="pt-BR" sz="3200" b="1" dirty="0" smtClean="0">
              <a:solidFill>
                <a:schemeClr val="tx1"/>
              </a:solidFill>
            </a:rPr>
            <a:t>6</a:t>
          </a:r>
          <a:endParaRPr lang="pt-BR" sz="3200" b="1" dirty="0">
            <a:solidFill>
              <a:schemeClr val="tx1"/>
            </a:solidFill>
          </a:endParaRPr>
        </a:p>
      </dgm:t>
    </dgm:pt>
    <dgm:pt modelId="{52F45B76-D71C-47D4-8F72-6FF18145A69F}" type="parTrans" cxnId="{86F1DD5A-F009-4408-AD40-18405C130248}">
      <dgm:prSet/>
      <dgm:spPr/>
      <dgm:t>
        <a:bodyPr/>
        <a:lstStyle/>
        <a:p>
          <a:endParaRPr lang="pt-BR" b="1"/>
        </a:p>
      </dgm:t>
    </dgm:pt>
    <dgm:pt modelId="{2032884F-DBFC-407E-AB32-190BD09D33B7}" type="sibTrans" cxnId="{86F1DD5A-F009-4408-AD40-18405C130248}">
      <dgm:prSet/>
      <dgm:spPr/>
      <dgm:t>
        <a:bodyPr/>
        <a:lstStyle/>
        <a:p>
          <a:endParaRPr lang="pt-BR" b="1"/>
        </a:p>
      </dgm:t>
    </dgm:pt>
    <dgm:pt modelId="{B885C6B7-54EC-4DC3-B34A-788C7AF5B10A}">
      <dgm:prSet phldrT="[Texto]"/>
      <dgm:spPr>
        <a:solidFill>
          <a:schemeClr val="bg1">
            <a:lumMod val="65000"/>
          </a:schemeClr>
        </a:solidFill>
      </dgm:spPr>
      <dgm:t>
        <a:bodyPr/>
        <a:lstStyle/>
        <a:p>
          <a:r>
            <a:rPr lang="pt-BR" b="1" dirty="0" smtClean="0"/>
            <a:t>10</a:t>
          </a:r>
          <a:endParaRPr lang="pt-BR" b="1" dirty="0"/>
        </a:p>
      </dgm:t>
    </dgm:pt>
    <dgm:pt modelId="{86136785-6D0F-46D0-9550-8287CE9000E0}" type="parTrans" cxnId="{353552A7-B85D-4F82-BC11-C1C7FDA536D8}">
      <dgm:prSet/>
      <dgm:spPr/>
      <dgm:t>
        <a:bodyPr/>
        <a:lstStyle/>
        <a:p>
          <a:endParaRPr lang="pt-BR"/>
        </a:p>
      </dgm:t>
    </dgm:pt>
    <dgm:pt modelId="{57ACD4FB-F626-446D-AAEC-84FDF6EDC635}" type="sibTrans" cxnId="{353552A7-B85D-4F82-BC11-C1C7FDA536D8}">
      <dgm:prSet/>
      <dgm:spPr/>
      <dgm:t>
        <a:bodyPr/>
        <a:lstStyle/>
        <a:p>
          <a:endParaRPr lang="pt-BR"/>
        </a:p>
      </dgm:t>
    </dgm:pt>
    <dgm:pt modelId="{7C00A8E7-AE9B-4557-8151-97654FEB2EB2}" type="pres">
      <dgm:prSet presAssocID="{7B96F40C-DE93-4072-9358-CADB254D27ED}" presName="cycle" presStyleCnt="0">
        <dgm:presLayoutVars>
          <dgm:chMax val="1"/>
          <dgm:dir/>
          <dgm:animLvl val="ctr"/>
          <dgm:resizeHandles val="exact"/>
        </dgm:presLayoutVars>
      </dgm:prSet>
      <dgm:spPr/>
      <dgm:t>
        <a:bodyPr/>
        <a:lstStyle/>
        <a:p>
          <a:endParaRPr lang="pt-BR"/>
        </a:p>
      </dgm:t>
    </dgm:pt>
    <dgm:pt modelId="{066C15A7-A027-4C2D-804B-4780384D275A}" type="pres">
      <dgm:prSet presAssocID="{C27DA049-E82F-4B22-AAC3-48B482848A08}" presName="centerShape" presStyleLbl="node0" presStyleIdx="0" presStyleCnt="1" custScaleX="185327" custScaleY="141321" custLinFactNeighborX="8349"/>
      <dgm:spPr/>
      <dgm:t>
        <a:bodyPr/>
        <a:lstStyle/>
        <a:p>
          <a:endParaRPr lang="pt-BR"/>
        </a:p>
      </dgm:t>
    </dgm:pt>
    <dgm:pt modelId="{9AE77B14-FA70-4622-8197-7663A8B0A1FF}" type="pres">
      <dgm:prSet presAssocID="{E076CA58-5247-4DBC-BE9A-418EB351C0A5}" presName="Name9" presStyleLbl="parChTrans1D2" presStyleIdx="0" presStyleCnt="10"/>
      <dgm:spPr/>
      <dgm:t>
        <a:bodyPr/>
        <a:lstStyle/>
        <a:p>
          <a:endParaRPr lang="pt-BR"/>
        </a:p>
      </dgm:t>
    </dgm:pt>
    <dgm:pt modelId="{62ECD690-4D65-4922-8B59-4D74F0876D47}" type="pres">
      <dgm:prSet presAssocID="{E076CA58-5247-4DBC-BE9A-418EB351C0A5}" presName="connTx" presStyleLbl="parChTrans1D2" presStyleIdx="0" presStyleCnt="10"/>
      <dgm:spPr/>
      <dgm:t>
        <a:bodyPr/>
        <a:lstStyle/>
        <a:p>
          <a:endParaRPr lang="pt-BR"/>
        </a:p>
      </dgm:t>
    </dgm:pt>
    <dgm:pt modelId="{B18D4552-7232-48C9-B970-0E190F65537C}" type="pres">
      <dgm:prSet presAssocID="{F99CE697-3409-4E03-9472-189A71FC4749}" presName="node" presStyleLbl="node1" presStyleIdx="0" presStyleCnt="10" custScaleX="309377" custScaleY="159932" custRadScaleRad="132989" custRadScaleInc="13183">
        <dgm:presLayoutVars>
          <dgm:bulletEnabled val="1"/>
        </dgm:presLayoutVars>
      </dgm:prSet>
      <dgm:spPr/>
      <dgm:t>
        <a:bodyPr/>
        <a:lstStyle/>
        <a:p>
          <a:endParaRPr lang="pt-BR"/>
        </a:p>
      </dgm:t>
    </dgm:pt>
    <dgm:pt modelId="{2BBF12CC-79F6-4F98-A744-24FB71F8975A}" type="pres">
      <dgm:prSet presAssocID="{92C6508C-3CF2-4A56-BAF4-448F9E51F615}" presName="Name9" presStyleLbl="parChTrans1D2" presStyleIdx="1" presStyleCnt="10"/>
      <dgm:spPr/>
      <dgm:t>
        <a:bodyPr/>
        <a:lstStyle/>
        <a:p>
          <a:endParaRPr lang="pt-BR"/>
        </a:p>
      </dgm:t>
    </dgm:pt>
    <dgm:pt modelId="{78D05049-791F-49F5-B89D-8160C13F18C5}" type="pres">
      <dgm:prSet presAssocID="{92C6508C-3CF2-4A56-BAF4-448F9E51F615}" presName="connTx" presStyleLbl="parChTrans1D2" presStyleIdx="1" presStyleCnt="10"/>
      <dgm:spPr/>
      <dgm:t>
        <a:bodyPr/>
        <a:lstStyle/>
        <a:p>
          <a:endParaRPr lang="pt-BR"/>
        </a:p>
      </dgm:t>
    </dgm:pt>
    <dgm:pt modelId="{6E1258B8-FE9A-4BD1-B134-9C9228649D96}" type="pres">
      <dgm:prSet presAssocID="{26FF7DEA-CC11-4CE4-B705-73F4FD1A5920}" presName="node" presStyleLbl="node1" presStyleIdx="1" presStyleCnt="10" custScaleX="145123" custRadScaleRad="112263" custRadScaleInc="-4794">
        <dgm:presLayoutVars>
          <dgm:bulletEnabled val="1"/>
        </dgm:presLayoutVars>
      </dgm:prSet>
      <dgm:spPr/>
      <dgm:t>
        <a:bodyPr/>
        <a:lstStyle/>
        <a:p>
          <a:endParaRPr lang="pt-BR"/>
        </a:p>
      </dgm:t>
    </dgm:pt>
    <dgm:pt modelId="{DE1D5258-52B0-4782-AD52-FB98FD9B0AFB}" type="pres">
      <dgm:prSet presAssocID="{19735618-7402-4A43-9B7D-2FDD4FDD6032}" presName="Name9" presStyleLbl="parChTrans1D2" presStyleIdx="2" presStyleCnt="10"/>
      <dgm:spPr/>
      <dgm:t>
        <a:bodyPr/>
        <a:lstStyle/>
        <a:p>
          <a:endParaRPr lang="pt-BR"/>
        </a:p>
      </dgm:t>
    </dgm:pt>
    <dgm:pt modelId="{C15A353B-5AB6-47BF-9F74-587C466040ED}" type="pres">
      <dgm:prSet presAssocID="{19735618-7402-4A43-9B7D-2FDD4FDD6032}" presName="connTx" presStyleLbl="parChTrans1D2" presStyleIdx="2" presStyleCnt="10"/>
      <dgm:spPr/>
      <dgm:t>
        <a:bodyPr/>
        <a:lstStyle/>
        <a:p>
          <a:endParaRPr lang="pt-BR"/>
        </a:p>
      </dgm:t>
    </dgm:pt>
    <dgm:pt modelId="{D34CE415-AEE5-49AD-8655-2804FB5D8DF0}" type="pres">
      <dgm:prSet presAssocID="{2E5D1FC3-FDBA-4884-9DF9-DE3F9865674F}" presName="node" presStyleLbl="node1" presStyleIdx="2" presStyleCnt="10" custScaleX="127304" custScaleY="98794" custRadScaleRad="104092" custRadScaleInc="-44497">
        <dgm:presLayoutVars>
          <dgm:bulletEnabled val="1"/>
        </dgm:presLayoutVars>
      </dgm:prSet>
      <dgm:spPr/>
      <dgm:t>
        <a:bodyPr/>
        <a:lstStyle/>
        <a:p>
          <a:endParaRPr lang="pt-BR"/>
        </a:p>
      </dgm:t>
    </dgm:pt>
    <dgm:pt modelId="{FB6ED8ED-8D5D-499F-B4D5-19AA63010236}" type="pres">
      <dgm:prSet presAssocID="{4098E891-7F8E-4AFB-89BC-EA00FBCD242F}" presName="Name9" presStyleLbl="parChTrans1D2" presStyleIdx="3" presStyleCnt="10"/>
      <dgm:spPr/>
      <dgm:t>
        <a:bodyPr/>
        <a:lstStyle/>
        <a:p>
          <a:endParaRPr lang="pt-BR"/>
        </a:p>
      </dgm:t>
    </dgm:pt>
    <dgm:pt modelId="{B775B58A-7BDA-4D28-9F57-E28739DC6A2E}" type="pres">
      <dgm:prSet presAssocID="{4098E891-7F8E-4AFB-89BC-EA00FBCD242F}" presName="connTx" presStyleLbl="parChTrans1D2" presStyleIdx="3" presStyleCnt="10"/>
      <dgm:spPr/>
      <dgm:t>
        <a:bodyPr/>
        <a:lstStyle/>
        <a:p>
          <a:endParaRPr lang="pt-BR"/>
        </a:p>
      </dgm:t>
    </dgm:pt>
    <dgm:pt modelId="{D5154A53-CDA6-4ED8-B608-F30126EBD82C}" type="pres">
      <dgm:prSet presAssocID="{F14FD06F-5173-423C-8FC2-D0C51D827ADA}" presName="node" presStyleLbl="node1" presStyleIdx="3" presStyleCnt="10" custScaleX="125135" custScaleY="96923" custRadScaleRad="98284" custRadScaleInc="-91321">
        <dgm:presLayoutVars>
          <dgm:bulletEnabled val="1"/>
        </dgm:presLayoutVars>
      </dgm:prSet>
      <dgm:spPr/>
      <dgm:t>
        <a:bodyPr/>
        <a:lstStyle/>
        <a:p>
          <a:endParaRPr lang="pt-BR"/>
        </a:p>
      </dgm:t>
    </dgm:pt>
    <dgm:pt modelId="{B0AD61E5-2101-4D01-AD1D-713EB8496C73}" type="pres">
      <dgm:prSet presAssocID="{650ED3ED-DEF7-465A-8281-5647AD39C4AB}" presName="Name9" presStyleLbl="parChTrans1D2" presStyleIdx="4" presStyleCnt="10"/>
      <dgm:spPr/>
      <dgm:t>
        <a:bodyPr/>
        <a:lstStyle/>
        <a:p>
          <a:endParaRPr lang="pt-BR"/>
        </a:p>
      </dgm:t>
    </dgm:pt>
    <dgm:pt modelId="{675384DA-7551-4E59-BBA1-02649AAE9530}" type="pres">
      <dgm:prSet presAssocID="{650ED3ED-DEF7-465A-8281-5647AD39C4AB}" presName="connTx" presStyleLbl="parChTrans1D2" presStyleIdx="4" presStyleCnt="10"/>
      <dgm:spPr/>
      <dgm:t>
        <a:bodyPr/>
        <a:lstStyle/>
        <a:p>
          <a:endParaRPr lang="pt-BR"/>
        </a:p>
      </dgm:t>
    </dgm:pt>
    <dgm:pt modelId="{6288832D-634D-46E0-92C3-521D1CEDC6EB}" type="pres">
      <dgm:prSet presAssocID="{AB8E4052-A9EB-4AE5-9FB3-1E36AC5C237A}" presName="node" presStyleLbl="node1" presStyleIdx="4" presStyleCnt="10" custScaleX="134452" custRadScaleRad="93820" custRadScaleInc="-109831">
        <dgm:presLayoutVars>
          <dgm:bulletEnabled val="1"/>
        </dgm:presLayoutVars>
      </dgm:prSet>
      <dgm:spPr/>
      <dgm:t>
        <a:bodyPr/>
        <a:lstStyle/>
        <a:p>
          <a:endParaRPr lang="pt-BR"/>
        </a:p>
      </dgm:t>
    </dgm:pt>
    <dgm:pt modelId="{1000A0BD-A280-451F-B2DE-B5E2CD438ABD}" type="pres">
      <dgm:prSet presAssocID="{991DD423-B814-4CE8-AAF9-992CDDEDC839}" presName="Name9" presStyleLbl="parChTrans1D2" presStyleIdx="5" presStyleCnt="10"/>
      <dgm:spPr/>
      <dgm:t>
        <a:bodyPr/>
        <a:lstStyle/>
        <a:p>
          <a:endParaRPr lang="pt-BR"/>
        </a:p>
      </dgm:t>
    </dgm:pt>
    <dgm:pt modelId="{64E7344E-E3AA-463F-BFDA-ABFBEFE2EDAF}" type="pres">
      <dgm:prSet presAssocID="{991DD423-B814-4CE8-AAF9-992CDDEDC839}" presName="connTx" presStyleLbl="parChTrans1D2" presStyleIdx="5" presStyleCnt="10"/>
      <dgm:spPr/>
      <dgm:t>
        <a:bodyPr/>
        <a:lstStyle/>
        <a:p>
          <a:endParaRPr lang="pt-BR"/>
        </a:p>
      </dgm:t>
    </dgm:pt>
    <dgm:pt modelId="{F9F3C20A-DD7A-4D8A-9557-CFFDFBEA29D4}" type="pres">
      <dgm:prSet presAssocID="{65DDCC2A-479A-450D-A618-DBA2D5D5274B}" presName="node" presStyleLbl="node1" presStyleIdx="5" presStyleCnt="10" custScaleX="135876" custRadScaleRad="85901" custRadScaleInc="195373">
        <dgm:presLayoutVars>
          <dgm:bulletEnabled val="1"/>
        </dgm:presLayoutVars>
      </dgm:prSet>
      <dgm:spPr/>
      <dgm:t>
        <a:bodyPr/>
        <a:lstStyle/>
        <a:p>
          <a:endParaRPr lang="pt-BR"/>
        </a:p>
      </dgm:t>
    </dgm:pt>
    <dgm:pt modelId="{3CF8CB89-8532-4140-B89D-2C5C2E5F0185}" type="pres">
      <dgm:prSet presAssocID="{52F45B76-D71C-47D4-8F72-6FF18145A69F}" presName="Name9" presStyleLbl="parChTrans1D2" presStyleIdx="6" presStyleCnt="10"/>
      <dgm:spPr/>
      <dgm:t>
        <a:bodyPr/>
        <a:lstStyle/>
        <a:p>
          <a:endParaRPr lang="pt-BR"/>
        </a:p>
      </dgm:t>
    </dgm:pt>
    <dgm:pt modelId="{0C0269F8-7E29-4423-8E6E-29694B7C0351}" type="pres">
      <dgm:prSet presAssocID="{52F45B76-D71C-47D4-8F72-6FF18145A69F}" presName="connTx" presStyleLbl="parChTrans1D2" presStyleIdx="6" presStyleCnt="10"/>
      <dgm:spPr/>
      <dgm:t>
        <a:bodyPr/>
        <a:lstStyle/>
        <a:p>
          <a:endParaRPr lang="pt-BR"/>
        </a:p>
      </dgm:t>
    </dgm:pt>
    <dgm:pt modelId="{1D73A716-F3DC-498D-B4CB-362BBA8A7C6C}" type="pres">
      <dgm:prSet presAssocID="{44D1EE72-F84C-4979-9ED8-18340B6D7580}" presName="node" presStyleLbl="node1" presStyleIdx="6" presStyleCnt="10" custScaleX="130892" custRadScaleRad="90876" custRadScaleInc="-266139">
        <dgm:presLayoutVars>
          <dgm:bulletEnabled val="1"/>
        </dgm:presLayoutVars>
      </dgm:prSet>
      <dgm:spPr/>
      <dgm:t>
        <a:bodyPr/>
        <a:lstStyle/>
        <a:p>
          <a:endParaRPr lang="pt-BR"/>
        </a:p>
      </dgm:t>
    </dgm:pt>
    <dgm:pt modelId="{49914FCD-91ED-4537-BDEC-EE334FA338E1}" type="pres">
      <dgm:prSet presAssocID="{86DF6164-0BF1-420C-B21C-3A7BEB457563}" presName="Name9" presStyleLbl="parChTrans1D2" presStyleIdx="7" presStyleCnt="10"/>
      <dgm:spPr/>
      <dgm:t>
        <a:bodyPr/>
        <a:lstStyle/>
        <a:p>
          <a:endParaRPr lang="pt-BR"/>
        </a:p>
      </dgm:t>
    </dgm:pt>
    <dgm:pt modelId="{7CB412A2-E13A-4BB9-BFF5-921F306DC5D2}" type="pres">
      <dgm:prSet presAssocID="{86DF6164-0BF1-420C-B21C-3A7BEB457563}" presName="connTx" presStyleLbl="parChTrans1D2" presStyleIdx="7" presStyleCnt="10"/>
      <dgm:spPr/>
      <dgm:t>
        <a:bodyPr/>
        <a:lstStyle/>
        <a:p>
          <a:endParaRPr lang="pt-BR"/>
        </a:p>
      </dgm:t>
    </dgm:pt>
    <dgm:pt modelId="{4AF4F161-3C70-4413-A4D6-B9AAF827A5FE}" type="pres">
      <dgm:prSet presAssocID="{41F0E55C-0F5E-472A-B4C7-9AF0923575F7}" presName="node" presStyleLbl="node1" presStyleIdx="7" presStyleCnt="10" custScaleX="143374" custRadScaleRad="68021" custRadScaleInc="21380">
        <dgm:presLayoutVars>
          <dgm:bulletEnabled val="1"/>
        </dgm:presLayoutVars>
      </dgm:prSet>
      <dgm:spPr/>
      <dgm:t>
        <a:bodyPr/>
        <a:lstStyle/>
        <a:p>
          <a:endParaRPr lang="pt-BR"/>
        </a:p>
      </dgm:t>
    </dgm:pt>
    <dgm:pt modelId="{8A43C31E-C25D-4360-94D8-FB605804A2AA}" type="pres">
      <dgm:prSet presAssocID="{3F8CD5CF-914C-4481-A63B-69D88D512169}" presName="Name9" presStyleLbl="parChTrans1D2" presStyleIdx="8" presStyleCnt="10"/>
      <dgm:spPr/>
      <dgm:t>
        <a:bodyPr/>
        <a:lstStyle/>
        <a:p>
          <a:endParaRPr lang="pt-BR"/>
        </a:p>
      </dgm:t>
    </dgm:pt>
    <dgm:pt modelId="{77BB1C1E-257D-4271-9A9A-F21FD7324174}" type="pres">
      <dgm:prSet presAssocID="{3F8CD5CF-914C-4481-A63B-69D88D512169}" presName="connTx" presStyleLbl="parChTrans1D2" presStyleIdx="8" presStyleCnt="10"/>
      <dgm:spPr/>
      <dgm:t>
        <a:bodyPr/>
        <a:lstStyle/>
        <a:p>
          <a:endParaRPr lang="pt-BR"/>
        </a:p>
      </dgm:t>
    </dgm:pt>
    <dgm:pt modelId="{EF2C1E93-D1B7-4DDA-810D-49475B82D90A}" type="pres">
      <dgm:prSet presAssocID="{4966A431-38D0-451B-AB0E-7207F2C43347}" presName="node" presStyleLbl="node1" presStyleIdx="8" presStyleCnt="10" custScaleX="133334" custScaleY="102014" custRadScaleRad="78115" custRadScaleInc="69659">
        <dgm:presLayoutVars>
          <dgm:bulletEnabled val="1"/>
        </dgm:presLayoutVars>
      </dgm:prSet>
      <dgm:spPr/>
      <dgm:t>
        <a:bodyPr/>
        <a:lstStyle/>
        <a:p>
          <a:endParaRPr lang="pt-BR"/>
        </a:p>
      </dgm:t>
    </dgm:pt>
    <dgm:pt modelId="{093D7A7D-406D-476E-946A-F3CCDE552920}" type="pres">
      <dgm:prSet presAssocID="{86136785-6D0F-46D0-9550-8287CE9000E0}" presName="Name9" presStyleLbl="parChTrans1D2" presStyleIdx="9" presStyleCnt="10"/>
      <dgm:spPr/>
      <dgm:t>
        <a:bodyPr/>
        <a:lstStyle/>
        <a:p>
          <a:endParaRPr lang="pt-BR"/>
        </a:p>
      </dgm:t>
    </dgm:pt>
    <dgm:pt modelId="{84EEA56B-68A9-4437-B56C-F41686E4C211}" type="pres">
      <dgm:prSet presAssocID="{86136785-6D0F-46D0-9550-8287CE9000E0}" presName="connTx" presStyleLbl="parChTrans1D2" presStyleIdx="9" presStyleCnt="10"/>
      <dgm:spPr/>
      <dgm:t>
        <a:bodyPr/>
        <a:lstStyle/>
        <a:p>
          <a:endParaRPr lang="pt-BR"/>
        </a:p>
      </dgm:t>
    </dgm:pt>
    <dgm:pt modelId="{D2D9C7D1-E7A1-4B31-A296-D112AC839C14}" type="pres">
      <dgm:prSet presAssocID="{B885C6B7-54EC-4DC3-B34A-788C7AF5B10A}" presName="node" presStyleLbl="node1" presStyleIdx="9" presStyleCnt="10" custScaleX="133334" custScaleY="102014" custRadScaleRad="100354" custRadScaleInc="41310">
        <dgm:presLayoutVars>
          <dgm:bulletEnabled val="1"/>
        </dgm:presLayoutVars>
      </dgm:prSet>
      <dgm:spPr/>
      <dgm:t>
        <a:bodyPr/>
        <a:lstStyle/>
        <a:p>
          <a:endParaRPr lang="pt-BR"/>
        </a:p>
      </dgm:t>
    </dgm:pt>
  </dgm:ptLst>
  <dgm:cxnLst>
    <dgm:cxn modelId="{2710B5E5-2894-4BCA-BAF4-8033806922AC}" type="presOf" srcId="{3F8CD5CF-914C-4481-A63B-69D88D512169}" destId="{77BB1C1E-257D-4271-9A9A-F21FD7324174}" srcOrd="1" destOrd="0" presId="urn:microsoft.com/office/officeart/2005/8/layout/radial1"/>
    <dgm:cxn modelId="{31EF59BD-5D8B-4F0D-8292-66721D3E4D14}" srcId="{C27DA049-E82F-4B22-AAC3-48B482848A08}" destId="{41F0E55C-0F5E-472A-B4C7-9AF0923575F7}" srcOrd="7" destOrd="0" parTransId="{86DF6164-0BF1-420C-B21C-3A7BEB457563}" sibTransId="{776B27BB-B86D-4341-943C-F5057061B9CB}"/>
    <dgm:cxn modelId="{FB0E6D89-16A0-424D-99F5-E1EE98638A21}" type="presOf" srcId="{19735618-7402-4A43-9B7D-2FDD4FDD6032}" destId="{C15A353B-5AB6-47BF-9F74-587C466040ED}" srcOrd="1" destOrd="0" presId="urn:microsoft.com/office/officeart/2005/8/layout/radial1"/>
    <dgm:cxn modelId="{C5F0F737-9986-4FCA-88F8-AC2A1ACB34B6}" type="presOf" srcId="{52F45B76-D71C-47D4-8F72-6FF18145A69F}" destId="{3CF8CB89-8532-4140-B89D-2C5C2E5F0185}" srcOrd="0" destOrd="0" presId="urn:microsoft.com/office/officeart/2005/8/layout/radial1"/>
    <dgm:cxn modelId="{16B0B676-3D7D-441E-ABEF-0EEC4439B831}" type="presOf" srcId="{650ED3ED-DEF7-465A-8281-5647AD39C4AB}" destId="{675384DA-7551-4E59-BBA1-02649AAE9530}" srcOrd="1" destOrd="0" presId="urn:microsoft.com/office/officeart/2005/8/layout/radial1"/>
    <dgm:cxn modelId="{D262989E-6ACD-420B-959A-D125893EEA77}" type="presOf" srcId="{92C6508C-3CF2-4A56-BAF4-448F9E51F615}" destId="{2BBF12CC-79F6-4F98-A744-24FB71F8975A}" srcOrd="0" destOrd="0" presId="urn:microsoft.com/office/officeart/2005/8/layout/radial1"/>
    <dgm:cxn modelId="{AE6184AD-D585-41BD-A360-EE1F4857ECEA}" type="presOf" srcId="{4098E891-7F8E-4AFB-89BC-EA00FBCD242F}" destId="{B775B58A-7BDA-4D28-9F57-E28739DC6A2E}" srcOrd="1" destOrd="0" presId="urn:microsoft.com/office/officeart/2005/8/layout/radial1"/>
    <dgm:cxn modelId="{03734C7F-4296-46FC-8991-C72711820C1D}" type="presOf" srcId="{4966A431-38D0-451B-AB0E-7207F2C43347}" destId="{EF2C1E93-D1B7-4DDA-810D-49475B82D90A}" srcOrd="0" destOrd="0" presId="urn:microsoft.com/office/officeart/2005/8/layout/radial1"/>
    <dgm:cxn modelId="{10836A8C-1FCC-451A-838E-7AED6DF43F73}" type="presOf" srcId="{86136785-6D0F-46D0-9550-8287CE9000E0}" destId="{093D7A7D-406D-476E-946A-F3CCDE552920}" srcOrd="0" destOrd="0" presId="urn:microsoft.com/office/officeart/2005/8/layout/radial1"/>
    <dgm:cxn modelId="{1B1E34DD-FFE7-471F-BC27-7ACB7802DC77}" type="presOf" srcId="{F14FD06F-5173-423C-8FC2-D0C51D827ADA}" destId="{D5154A53-CDA6-4ED8-B608-F30126EBD82C}" srcOrd="0" destOrd="0" presId="urn:microsoft.com/office/officeart/2005/8/layout/radial1"/>
    <dgm:cxn modelId="{C6A5A3AD-8C92-44E4-93D1-0B7C2D8D2F91}" type="presOf" srcId="{991DD423-B814-4CE8-AAF9-992CDDEDC839}" destId="{64E7344E-E3AA-463F-BFDA-ABFBEFE2EDAF}" srcOrd="1" destOrd="0" presId="urn:microsoft.com/office/officeart/2005/8/layout/radial1"/>
    <dgm:cxn modelId="{6B330ED5-316E-4665-A781-5EA7A96B6D34}" type="presOf" srcId="{E076CA58-5247-4DBC-BE9A-418EB351C0A5}" destId="{9AE77B14-FA70-4622-8197-7663A8B0A1FF}" srcOrd="0" destOrd="0" presId="urn:microsoft.com/office/officeart/2005/8/layout/radial1"/>
    <dgm:cxn modelId="{353552A7-B85D-4F82-BC11-C1C7FDA536D8}" srcId="{C27DA049-E82F-4B22-AAC3-48B482848A08}" destId="{B885C6B7-54EC-4DC3-B34A-788C7AF5B10A}" srcOrd="9" destOrd="0" parTransId="{86136785-6D0F-46D0-9550-8287CE9000E0}" sibTransId="{57ACD4FB-F626-446D-AAEC-84FDF6EDC635}"/>
    <dgm:cxn modelId="{C11742C7-7897-4F97-B250-A6A23574B711}" type="presOf" srcId="{86DF6164-0BF1-420C-B21C-3A7BEB457563}" destId="{49914FCD-91ED-4537-BDEC-EE334FA338E1}" srcOrd="0" destOrd="0" presId="urn:microsoft.com/office/officeart/2005/8/layout/radial1"/>
    <dgm:cxn modelId="{C783ED5A-252E-4F22-95E0-C0706F47F3A7}" type="presOf" srcId="{86DF6164-0BF1-420C-B21C-3A7BEB457563}" destId="{7CB412A2-E13A-4BB9-BFF5-921F306DC5D2}" srcOrd="1" destOrd="0" presId="urn:microsoft.com/office/officeart/2005/8/layout/radial1"/>
    <dgm:cxn modelId="{62F96B77-4E3D-41D9-BB8C-8CD9EA023238}" type="presOf" srcId="{41F0E55C-0F5E-472A-B4C7-9AF0923575F7}" destId="{4AF4F161-3C70-4413-A4D6-B9AAF827A5FE}" srcOrd="0" destOrd="0" presId="urn:microsoft.com/office/officeart/2005/8/layout/radial1"/>
    <dgm:cxn modelId="{C86BA103-6FE5-4FB4-BF5A-E3C80C07E788}" srcId="{C27DA049-E82F-4B22-AAC3-48B482848A08}" destId="{4966A431-38D0-451B-AB0E-7207F2C43347}" srcOrd="8" destOrd="0" parTransId="{3F8CD5CF-914C-4481-A63B-69D88D512169}" sibTransId="{F3BF27FC-FE38-4110-94A1-756A2C37F82C}"/>
    <dgm:cxn modelId="{C335A8A9-9E43-4C9E-A96B-62DA49E89E1D}" type="presOf" srcId="{44D1EE72-F84C-4979-9ED8-18340B6D7580}" destId="{1D73A716-F3DC-498D-B4CB-362BBA8A7C6C}" srcOrd="0" destOrd="0" presId="urn:microsoft.com/office/officeart/2005/8/layout/radial1"/>
    <dgm:cxn modelId="{27366A42-2889-4697-9C46-93E7E405E811}" type="presOf" srcId="{92C6508C-3CF2-4A56-BAF4-448F9E51F615}" destId="{78D05049-791F-49F5-B89D-8160C13F18C5}" srcOrd="1" destOrd="0" presId="urn:microsoft.com/office/officeart/2005/8/layout/radial1"/>
    <dgm:cxn modelId="{EBE50CC8-2E58-4352-ABB4-2DD5A1B6CDCD}" type="presOf" srcId="{E076CA58-5247-4DBC-BE9A-418EB351C0A5}" destId="{62ECD690-4D65-4922-8B59-4D74F0876D47}" srcOrd="1" destOrd="0" presId="urn:microsoft.com/office/officeart/2005/8/layout/radial1"/>
    <dgm:cxn modelId="{758CF153-A230-4262-BE1F-44FB3240E54C}" type="presOf" srcId="{2E5D1FC3-FDBA-4884-9DF9-DE3F9865674F}" destId="{D34CE415-AEE5-49AD-8655-2804FB5D8DF0}" srcOrd="0" destOrd="0" presId="urn:microsoft.com/office/officeart/2005/8/layout/radial1"/>
    <dgm:cxn modelId="{637C4890-A538-4C31-A2DD-FBC83A27BC54}" type="presOf" srcId="{C27DA049-E82F-4B22-AAC3-48B482848A08}" destId="{066C15A7-A027-4C2D-804B-4780384D275A}" srcOrd="0" destOrd="0" presId="urn:microsoft.com/office/officeart/2005/8/layout/radial1"/>
    <dgm:cxn modelId="{33C39D1B-15CA-4691-8A3D-B9D1F43A8B8D}" type="presOf" srcId="{650ED3ED-DEF7-465A-8281-5647AD39C4AB}" destId="{B0AD61E5-2101-4D01-AD1D-713EB8496C73}" srcOrd="0" destOrd="0" presId="urn:microsoft.com/office/officeart/2005/8/layout/radial1"/>
    <dgm:cxn modelId="{CAF6B491-8747-417E-8B5D-35A3A89867EA}" type="presOf" srcId="{19735618-7402-4A43-9B7D-2FDD4FDD6032}" destId="{DE1D5258-52B0-4782-AD52-FB98FD9B0AFB}" srcOrd="0" destOrd="0" presId="urn:microsoft.com/office/officeart/2005/8/layout/radial1"/>
    <dgm:cxn modelId="{F86F99B1-5D92-4D84-B0E4-B2D1C21ED277}" srcId="{C27DA049-E82F-4B22-AAC3-48B482848A08}" destId="{F14FD06F-5173-423C-8FC2-D0C51D827ADA}" srcOrd="3" destOrd="0" parTransId="{4098E891-7F8E-4AFB-89BC-EA00FBCD242F}" sibTransId="{5AEBFA92-AF1B-4FEF-A752-C4EE80669AA5}"/>
    <dgm:cxn modelId="{C21C5C15-FEB3-4D42-9329-0B78F8A98D72}" srcId="{C27DA049-E82F-4B22-AAC3-48B482848A08}" destId="{2E5D1FC3-FDBA-4884-9DF9-DE3F9865674F}" srcOrd="2" destOrd="0" parTransId="{19735618-7402-4A43-9B7D-2FDD4FDD6032}" sibTransId="{C4F3445F-7FF0-4BE7-BBE4-FBAF4A847BFB}"/>
    <dgm:cxn modelId="{086D2CE8-4BCA-4EE6-A3D6-175F0E1BC762}" type="presOf" srcId="{52F45B76-D71C-47D4-8F72-6FF18145A69F}" destId="{0C0269F8-7E29-4423-8E6E-29694B7C0351}" srcOrd="1" destOrd="0" presId="urn:microsoft.com/office/officeart/2005/8/layout/radial1"/>
    <dgm:cxn modelId="{CF02DE33-95D5-4E82-A866-8FE5F9561D2B}" srcId="{C27DA049-E82F-4B22-AAC3-48B482848A08}" destId="{26FF7DEA-CC11-4CE4-B705-73F4FD1A5920}" srcOrd="1" destOrd="0" parTransId="{92C6508C-3CF2-4A56-BAF4-448F9E51F615}" sibTransId="{457283B0-EE4E-4073-86AE-908EC1FBE5C8}"/>
    <dgm:cxn modelId="{85892DBF-610F-4014-A798-BA62F3C9CD83}" type="presOf" srcId="{26FF7DEA-CC11-4CE4-B705-73F4FD1A5920}" destId="{6E1258B8-FE9A-4BD1-B134-9C9228649D96}" srcOrd="0" destOrd="0" presId="urn:microsoft.com/office/officeart/2005/8/layout/radial1"/>
    <dgm:cxn modelId="{8706F00A-C40A-4B19-9A3D-25147B923589}" type="presOf" srcId="{4098E891-7F8E-4AFB-89BC-EA00FBCD242F}" destId="{FB6ED8ED-8D5D-499F-B4D5-19AA63010236}" srcOrd="0" destOrd="0" presId="urn:microsoft.com/office/officeart/2005/8/layout/radial1"/>
    <dgm:cxn modelId="{5EBD81AA-E923-4806-AEED-46DF32EDA205}" srcId="{C27DA049-E82F-4B22-AAC3-48B482848A08}" destId="{AB8E4052-A9EB-4AE5-9FB3-1E36AC5C237A}" srcOrd="4" destOrd="0" parTransId="{650ED3ED-DEF7-465A-8281-5647AD39C4AB}" sibTransId="{13198BBE-0E5D-474F-8586-E869DD63E929}"/>
    <dgm:cxn modelId="{41BFDE70-8CE1-488A-9ECC-E5818F7DA1F0}" type="presOf" srcId="{AB8E4052-A9EB-4AE5-9FB3-1E36AC5C237A}" destId="{6288832D-634D-46E0-92C3-521D1CEDC6EB}" srcOrd="0" destOrd="0" presId="urn:microsoft.com/office/officeart/2005/8/layout/radial1"/>
    <dgm:cxn modelId="{7B938611-CA44-4285-AA08-262D14B58149}" srcId="{7B96F40C-DE93-4072-9358-CADB254D27ED}" destId="{C27DA049-E82F-4B22-AAC3-48B482848A08}" srcOrd="0" destOrd="0" parTransId="{3E7DCF55-A88C-4A9A-81C6-619A5848545E}" sibTransId="{674D5994-383E-4BA9-872A-6FC5248310B0}"/>
    <dgm:cxn modelId="{88D228E0-B2A6-45B7-8E2D-7BB0B4A81EDD}" type="presOf" srcId="{991DD423-B814-4CE8-AAF9-992CDDEDC839}" destId="{1000A0BD-A280-451F-B2DE-B5E2CD438ABD}" srcOrd="0" destOrd="0" presId="urn:microsoft.com/office/officeart/2005/8/layout/radial1"/>
    <dgm:cxn modelId="{A55251F5-5CA8-4199-990E-AF54D91EBED6}" type="presOf" srcId="{86136785-6D0F-46D0-9550-8287CE9000E0}" destId="{84EEA56B-68A9-4437-B56C-F41686E4C211}" srcOrd="1" destOrd="0" presId="urn:microsoft.com/office/officeart/2005/8/layout/radial1"/>
    <dgm:cxn modelId="{07E1AB9C-F827-470D-990E-9F3256C29C53}" srcId="{C27DA049-E82F-4B22-AAC3-48B482848A08}" destId="{F99CE697-3409-4E03-9472-189A71FC4749}" srcOrd="0" destOrd="0" parTransId="{E076CA58-5247-4DBC-BE9A-418EB351C0A5}" sibTransId="{AFE9DFC9-BADB-4185-9B2A-4C34E2816E1E}"/>
    <dgm:cxn modelId="{86F1DD5A-F009-4408-AD40-18405C130248}" srcId="{C27DA049-E82F-4B22-AAC3-48B482848A08}" destId="{44D1EE72-F84C-4979-9ED8-18340B6D7580}" srcOrd="6" destOrd="0" parTransId="{52F45B76-D71C-47D4-8F72-6FF18145A69F}" sibTransId="{2032884F-DBFC-407E-AB32-190BD09D33B7}"/>
    <dgm:cxn modelId="{A0B3DA34-B338-4AA9-98A8-3DC632899BF7}" type="presOf" srcId="{7B96F40C-DE93-4072-9358-CADB254D27ED}" destId="{7C00A8E7-AE9B-4557-8151-97654FEB2EB2}" srcOrd="0" destOrd="0" presId="urn:microsoft.com/office/officeart/2005/8/layout/radial1"/>
    <dgm:cxn modelId="{AB51CFCC-377D-4B07-8FFE-32D0B1575CE4}" type="presOf" srcId="{65DDCC2A-479A-450D-A618-DBA2D5D5274B}" destId="{F9F3C20A-DD7A-4D8A-9557-CFFDFBEA29D4}" srcOrd="0" destOrd="0" presId="urn:microsoft.com/office/officeart/2005/8/layout/radial1"/>
    <dgm:cxn modelId="{3B1783D5-16C9-412C-8698-76016B804918}" type="presOf" srcId="{F99CE697-3409-4E03-9472-189A71FC4749}" destId="{B18D4552-7232-48C9-B970-0E190F65537C}" srcOrd="0" destOrd="0" presId="urn:microsoft.com/office/officeart/2005/8/layout/radial1"/>
    <dgm:cxn modelId="{7CC84615-A95E-4CFA-8B7E-00110CA3FB5B}" type="presOf" srcId="{3F8CD5CF-914C-4481-A63B-69D88D512169}" destId="{8A43C31E-C25D-4360-94D8-FB605804A2AA}" srcOrd="0" destOrd="0" presId="urn:microsoft.com/office/officeart/2005/8/layout/radial1"/>
    <dgm:cxn modelId="{016F4D23-467D-41CB-A1E1-F5D96CAF6D0D}" srcId="{C27DA049-E82F-4B22-AAC3-48B482848A08}" destId="{65DDCC2A-479A-450D-A618-DBA2D5D5274B}" srcOrd="5" destOrd="0" parTransId="{991DD423-B814-4CE8-AAF9-992CDDEDC839}" sibTransId="{D4254DC3-0AE6-4465-82C4-1DDF94F5F274}"/>
    <dgm:cxn modelId="{2BD09F55-9C30-4F17-84AC-10F5770078A4}" type="presOf" srcId="{B885C6B7-54EC-4DC3-B34A-788C7AF5B10A}" destId="{D2D9C7D1-E7A1-4B31-A296-D112AC839C14}" srcOrd="0" destOrd="0" presId="urn:microsoft.com/office/officeart/2005/8/layout/radial1"/>
    <dgm:cxn modelId="{472A0037-CDF8-4240-9580-BED13F637174}" type="presParOf" srcId="{7C00A8E7-AE9B-4557-8151-97654FEB2EB2}" destId="{066C15A7-A027-4C2D-804B-4780384D275A}" srcOrd="0" destOrd="0" presId="urn:microsoft.com/office/officeart/2005/8/layout/radial1"/>
    <dgm:cxn modelId="{72AFCC10-DD44-41A8-9B53-5DF198FC6AA3}" type="presParOf" srcId="{7C00A8E7-AE9B-4557-8151-97654FEB2EB2}" destId="{9AE77B14-FA70-4622-8197-7663A8B0A1FF}" srcOrd="1" destOrd="0" presId="urn:microsoft.com/office/officeart/2005/8/layout/radial1"/>
    <dgm:cxn modelId="{F692481F-0198-4FBF-A9CC-3595EA1B066F}" type="presParOf" srcId="{9AE77B14-FA70-4622-8197-7663A8B0A1FF}" destId="{62ECD690-4D65-4922-8B59-4D74F0876D47}" srcOrd="0" destOrd="0" presId="urn:microsoft.com/office/officeart/2005/8/layout/radial1"/>
    <dgm:cxn modelId="{749762A6-563E-4F2D-8D2F-6D08A09D6C6C}" type="presParOf" srcId="{7C00A8E7-AE9B-4557-8151-97654FEB2EB2}" destId="{B18D4552-7232-48C9-B970-0E190F65537C}" srcOrd="2" destOrd="0" presId="urn:microsoft.com/office/officeart/2005/8/layout/radial1"/>
    <dgm:cxn modelId="{9E76E361-44A3-48E8-99AB-71A1D8C13822}" type="presParOf" srcId="{7C00A8E7-AE9B-4557-8151-97654FEB2EB2}" destId="{2BBF12CC-79F6-4F98-A744-24FB71F8975A}" srcOrd="3" destOrd="0" presId="urn:microsoft.com/office/officeart/2005/8/layout/radial1"/>
    <dgm:cxn modelId="{08DAAC8F-FBCE-4291-B2E5-55916A547702}" type="presParOf" srcId="{2BBF12CC-79F6-4F98-A744-24FB71F8975A}" destId="{78D05049-791F-49F5-B89D-8160C13F18C5}" srcOrd="0" destOrd="0" presId="urn:microsoft.com/office/officeart/2005/8/layout/radial1"/>
    <dgm:cxn modelId="{0BF59E52-BBCA-48E8-8221-F69B579558A8}" type="presParOf" srcId="{7C00A8E7-AE9B-4557-8151-97654FEB2EB2}" destId="{6E1258B8-FE9A-4BD1-B134-9C9228649D96}" srcOrd="4" destOrd="0" presId="urn:microsoft.com/office/officeart/2005/8/layout/radial1"/>
    <dgm:cxn modelId="{83968E4E-CB4E-4DC9-B6AF-1FE8DDC717C0}" type="presParOf" srcId="{7C00A8E7-AE9B-4557-8151-97654FEB2EB2}" destId="{DE1D5258-52B0-4782-AD52-FB98FD9B0AFB}" srcOrd="5" destOrd="0" presId="urn:microsoft.com/office/officeart/2005/8/layout/radial1"/>
    <dgm:cxn modelId="{4F9CB947-52AA-42F1-B82C-4C5EE0215CD8}" type="presParOf" srcId="{DE1D5258-52B0-4782-AD52-FB98FD9B0AFB}" destId="{C15A353B-5AB6-47BF-9F74-587C466040ED}" srcOrd="0" destOrd="0" presId="urn:microsoft.com/office/officeart/2005/8/layout/radial1"/>
    <dgm:cxn modelId="{90A191B1-18CF-464F-9412-C5841C72137F}" type="presParOf" srcId="{7C00A8E7-AE9B-4557-8151-97654FEB2EB2}" destId="{D34CE415-AEE5-49AD-8655-2804FB5D8DF0}" srcOrd="6" destOrd="0" presId="urn:microsoft.com/office/officeart/2005/8/layout/radial1"/>
    <dgm:cxn modelId="{BAA704B3-739D-4A92-89CA-C676A89A22B2}" type="presParOf" srcId="{7C00A8E7-AE9B-4557-8151-97654FEB2EB2}" destId="{FB6ED8ED-8D5D-499F-B4D5-19AA63010236}" srcOrd="7" destOrd="0" presId="urn:microsoft.com/office/officeart/2005/8/layout/radial1"/>
    <dgm:cxn modelId="{1EAC00ED-32A9-4A0E-BFCA-E20F35E61779}" type="presParOf" srcId="{FB6ED8ED-8D5D-499F-B4D5-19AA63010236}" destId="{B775B58A-7BDA-4D28-9F57-E28739DC6A2E}" srcOrd="0" destOrd="0" presId="urn:microsoft.com/office/officeart/2005/8/layout/radial1"/>
    <dgm:cxn modelId="{732E996C-935B-4343-B645-EF5ADDC4BEBE}" type="presParOf" srcId="{7C00A8E7-AE9B-4557-8151-97654FEB2EB2}" destId="{D5154A53-CDA6-4ED8-B608-F30126EBD82C}" srcOrd="8" destOrd="0" presId="urn:microsoft.com/office/officeart/2005/8/layout/radial1"/>
    <dgm:cxn modelId="{B621A3A2-4B21-4B98-98F8-AD2EE3F3E77C}" type="presParOf" srcId="{7C00A8E7-AE9B-4557-8151-97654FEB2EB2}" destId="{B0AD61E5-2101-4D01-AD1D-713EB8496C73}" srcOrd="9" destOrd="0" presId="urn:microsoft.com/office/officeart/2005/8/layout/radial1"/>
    <dgm:cxn modelId="{E476613C-3C9F-4150-B864-255E9866333E}" type="presParOf" srcId="{B0AD61E5-2101-4D01-AD1D-713EB8496C73}" destId="{675384DA-7551-4E59-BBA1-02649AAE9530}" srcOrd="0" destOrd="0" presId="urn:microsoft.com/office/officeart/2005/8/layout/radial1"/>
    <dgm:cxn modelId="{1597CB60-602F-490E-98DE-B0CF1E41CE07}" type="presParOf" srcId="{7C00A8E7-AE9B-4557-8151-97654FEB2EB2}" destId="{6288832D-634D-46E0-92C3-521D1CEDC6EB}" srcOrd="10" destOrd="0" presId="urn:microsoft.com/office/officeart/2005/8/layout/radial1"/>
    <dgm:cxn modelId="{839B0C2C-58DB-4A2E-9024-408D573FF867}" type="presParOf" srcId="{7C00A8E7-AE9B-4557-8151-97654FEB2EB2}" destId="{1000A0BD-A280-451F-B2DE-B5E2CD438ABD}" srcOrd="11" destOrd="0" presId="urn:microsoft.com/office/officeart/2005/8/layout/radial1"/>
    <dgm:cxn modelId="{55852A9F-4094-4729-83A2-5524DD4FE723}" type="presParOf" srcId="{1000A0BD-A280-451F-B2DE-B5E2CD438ABD}" destId="{64E7344E-E3AA-463F-BFDA-ABFBEFE2EDAF}" srcOrd="0" destOrd="0" presId="urn:microsoft.com/office/officeart/2005/8/layout/radial1"/>
    <dgm:cxn modelId="{ABA90B87-88D6-4676-9382-035DF0E0B46D}" type="presParOf" srcId="{7C00A8E7-AE9B-4557-8151-97654FEB2EB2}" destId="{F9F3C20A-DD7A-4D8A-9557-CFFDFBEA29D4}" srcOrd="12" destOrd="0" presId="urn:microsoft.com/office/officeart/2005/8/layout/radial1"/>
    <dgm:cxn modelId="{39344520-496A-4810-88DE-F506DBDA8C97}" type="presParOf" srcId="{7C00A8E7-AE9B-4557-8151-97654FEB2EB2}" destId="{3CF8CB89-8532-4140-B89D-2C5C2E5F0185}" srcOrd="13" destOrd="0" presId="urn:microsoft.com/office/officeart/2005/8/layout/radial1"/>
    <dgm:cxn modelId="{3D143BF6-A892-434C-BAA2-302BDC43B57B}" type="presParOf" srcId="{3CF8CB89-8532-4140-B89D-2C5C2E5F0185}" destId="{0C0269F8-7E29-4423-8E6E-29694B7C0351}" srcOrd="0" destOrd="0" presId="urn:microsoft.com/office/officeart/2005/8/layout/radial1"/>
    <dgm:cxn modelId="{3AE9FCCF-526B-483A-A4BE-DEE86276328D}" type="presParOf" srcId="{7C00A8E7-AE9B-4557-8151-97654FEB2EB2}" destId="{1D73A716-F3DC-498D-B4CB-362BBA8A7C6C}" srcOrd="14" destOrd="0" presId="urn:microsoft.com/office/officeart/2005/8/layout/radial1"/>
    <dgm:cxn modelId="{3D1D3633-DE40-4C8D-B2F9-0C5A97D78782}" type="presParOf" srcId="{7C00A8E7-AE9B-4557-8151-97654FEB2EB2}" destId="{49914FCD-91ED-4537-BDEC-EE334FA338E1}" srcOrd="15" destOrd="0" presId="urn:microsoft.com/office/officeart/2005/8/layout/radial1"/>
    <dgm:cxn modelId="{DFB2F2D7-DC7F-4A9E-9A3C-4F92DCED4106}" type="presParOf" srcId="{49914FCD-91ED-4537-BDEC-EE334FA338E1}" destId="{7CB412A2-E13A-4BB9-BFF5-921F306DC5D2}" srcOrd="0" destOrd="0" presId="urn:microsoft.com/office/officeart/2005/8/layout/radial1"/>
    <dgm:cxn modelId="{13544948-6314-4A64-9E81-F7ECDF2B93CF}" type="presParOf" srcId="{7C00A8E7-AE9B-4557-8151-97654FEB2EB2}" destId="{4AF4F161-3C70-4413-A4D6-B9AAF827A5FE}" srcOrd="16" destOrd="0" presId="urn:microsoft.com/office/officeart/2005/8/layout/radial1"/>
    <dgm:cxn modelId="{A955B530-45A0-488A-A495-4069091A08BF}" type="presParOf" srcId="{7C00A8E7-AE9B-4557-8151-97654FEB2EB2}" destId="{8A43C31E-C25D-4360-94D8-FB605804A2AA}" srcOrd="17" destOrd="0" presId="urn:microsoft.com/office/officeart/2005/8/layout/radial1"/>
    <dgm:cxn modelId="{D77C903F-92E9-43D6-A54E-597C2A9067CE}" type="presParOf" srcId="{8A43C31E-C25D-4360-94D8-FB605804A2AA}" destId="{77BB1C1E-257D-4271-9A9A-F21FD7324174}" srcOrd="0" destOrd="0" presId="urn:microsoft.com/office/officeart/2005/8/layout/radial1"/>
    <dgm:cxn modelId="{AD02E53E-35EE-4E3A-91E4-077CA876640F}" type="presParOf" srcId="{7C00A8E7-AE9B-4557-8151-97654FEB2EB2}" destId="{EF2C1E93-D1B7-4DDA-810D-49475B82D90A}" srcOrd="18" destOrd="0" presId="urn:microsoft.com/office/officeart/2005/8/layout/radial1"/>
    <dgm:cxn modelId="{F8458478-4A99-431E-A8C5-802190B539E6}" type="presParOf" srcId="{7C00A8E7-AE9B-4557-8151-97654FEB2EB2}" destId="{093D7A7D-406D-476E-946A-F3CCDE552920}" srcOrd="19" destOrd="0" presId="urn:microsoft.com/office/officeart/2005/8/layout/radial1"/>
    <dgm:cxn modelId="{04B966A6-DED9-4978-B24C-FE9006C5620E}" type="presParOf" srcId="{093D7A7D-406D-476E-946A-F3CCDE552920}" destId="{84EEA56B-68A9-4437-B56C-F41686E4C211}" srcOrd="0" destOrd="0" presId="urn:microsoft.com/office/officeart/2005/8/layout/radial1"/>
    <dgm:cxn modelId="{4CFBBD07-1DC0-47A0-856A-0416750D84BF}" type="presParOf" srcId="{7C00A8E7-AE9B-4557-8151-97654FEB2EB2}" destId="{D2D9C7D1-E7A1-4B31-A296-D112AC839C14}"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6F40C-DE93-4072-9358-CADB254D27E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t-BR"/>
        </a:p>
      </dgm:t>
    </dgm:pt>
    <dgm:pt modelId="{C27DA049-E82F-4B22-AAC3-48B482848A08}">
      <dgm:prSet phldrT="[Texto]" custT="1"/>
      <dgm:spPr>
        <a:solidFill>
          <a:srgbClr val="D95792"/>
        </a:solidFill>
      </dgm:spPr>
      <dgm:t>
        <a:bodyPr/>
        <a:lstStyle/>
        <a:p>
          <a:r>
            <a:rPr lang="pt-BR" sz="2800" b="1" dirty="0" smtClean="0"/>
            <a:t>AI</a:t>
          </a:r>
          <a:endParaRPr lang="pt-BR" sz="2800" b="1" dirty="0"/>
        </a:p>
      </dgm:t>
    </dgm:pt>
    <dgm:pt modelId="{3E7DCF55-A88C-4A9A-81C6-619A5848545E}" type="parTrans" cxnId="{7B938611-CA44-4285-AA08-262D14B58149}">
      <dgm:prSet/>
      <dgm:spPr/>
      <dgm:t>
        <a:bodyPr/>
        <a:lstStyle/>
        <a:p>
          <a:endParaRPr lang="pt-BR" sz="1200" b="1"/>
        </a:p>
      </dgm:t>
    </dgm:pt>
    <dgm:pt modelId="{674D5994-383E-4BA9-872A-6FC5248310B0}" type="sibTrans" cxnId="{7B938611-CA44-4285-AA08-262D14B58149}">
      <dgm:prSet/>
      <dgm:spPr/>
      <dgm:t>
        <a:bodyPr/>
        <a:lstStyle/>
        <a:p>
          <a:endParaRPr lang="pt-BR" sz="1200" b="1"/>
        </a:p>
      </dgm:t>
    </dgm:pt>
    <dgm:pt modelId="{F14FD06F-5173-423C-8FC2-D0C51D827ADA}">
      <dgm:prSet phldrT="[Texto]" custT="1"/>
      <dgm:spPr>
        <a:solidFill>
          <a:schemeClr val="bg2">
            <a:lumMod val="90000"/>
          </a:schemeClr>
        </a:solidFill>
      </dgm:spPr>
      <dgm:t>
        <a:bodyPr/>
        <a:lstStyle/>
        <a:p>
          <a:r>
            <a:rPr lang="pt-BR" sz="3200" b="1" dirty="0" smtClean="0">
              <a:solidFill>
                <a:schemeClr val="tx1"/>
              </a:solidFill>
            </a:rPr>
            <a:t>4</a:t>
          </a:r>
          <a:endParaRPr lang="pt-BR" sz="3200" b="1" dirty="0">
            <a:solidFill>
              <a:schemeClr val="tx1"/>
            </a:solidFill>
          </a:endParaRPr>
        </a:p>
      </dgm:t>
    </dgm:pt>
    <dgm:pt modelId="{4098E891-7F8E-4AFB-89BC-EA00FBCD242F}" type="parTrans" cxnId="{F86F99B1-5D92-4D84-B0E4-B2D1C21ED277}">
      <dgm:prSet custT="1"/>
      <dgm:spPr/>
      <dgm:t>
        <a:bodyPr/>
        <a:lstStyle/>
        <a:p>
          <a:endParaRPr lang="pt-BR" sz="1200" b="1"/>
        </a:p>
      </dgm:t>
    </dgm:pt>
    <dgm:pt modelId="{5AEBFA92-AF1B-4FEF-A752-C4EE80669AA5}" type="sibTrans" cxnId="{F86F99B1-5D92-4D84-B0E4-B2D1C21ED277}">
      <dgm:prSet/>
      <dgm:spPr/>
      <dgm:t>
        <a:bodyPr/>
        <a:lstStyle/>
        <a:p>
          <a:endParaRPr lang="pt-BR" sz="1200" b="1"/>
        </a:p>
      </dgm:t>
    </dgm:pt>
    <dgm:pt modelId="{AB8E4052-A9EB-4AE5-9FB3-1E36AC5C237A}">
      <dgm:prSet phldrT="[Texto]" custT="1"/>
      <dgm:spPr>
        <a:solidFill>
          <a:schemeClr val="bg1">
            <a:lumMod val="65000"/>
          </a:schemeClr>
        </a:solidFill>
      </dgm:spPr>
      <dgm:t>
        <a:bodyPr/>
        <a:lstStyle/>
        <a:p>
          <a:r>
            <a:rPr lang="pt-BR" sz="3200" b="1" dirty="0" smtClean="0"/>
            <a:t>5</a:t>
          </a:r>
          <a:endParaRPr lang="pt-BR" sz="3200" b="1" dirty="0"/>
        </a:p>
      </dgm:t>
    </dgm:pt>
    <dgm:pt modelId="{650ED3ED-DEF7-465A-8281-5647AD39C4AB}" type="parTrans" cxnId="{5EBD81AA-E923-4806-AEED-46DF32EDA205}">
      <dgm:prSet custT="1"/>
      <dgm:spPr/>
      <dgm:t>
        <a:bodyPr/>
        <a:lstStyle/>
        <a:p>
          <a:endParaRPr lang="pt-BR" sz="1200" b="1"/>
        </a:p>
      </dgm:t>
    </dgm:pt>
    <dgm:pt modelId="{13198BBE-0E5D-474F-8586-E869DD63E929}" type="sibTrans" cxnId="{5EBD81AA-E923-4806-AEED-46DF32EDA205}">
      <dgm:prSet/>
      <dgm:spPr/>
      <dgm:t>
        <a:bodyPr/>
        <a:lstStyle/>
        <a:p>
          <a:endParaRPr lang="pt-BR" sz="1200" b="1"/>
        </a:p>
      </dgm:t>
    </dgm:pt>
    <dgm:pt modelId="{26FF7DEA-CC11-4CE4-B705-73F4FD1A5920}">
      <dgm:prSet phldrT="[Texto]" custT="1"/>
      <dgm:spPr>
        <a:solidFill>
          <a:schemeClr val="bg2">
            <a:lumMod val="90000"/>
          </a:schemeClr>
        </a:solidFill>
      </dgm:spPr>
      <dgm:t>
        <a:bodyPr/>
        <a:lstStyle/>
        <a:p>
          <a:endParaRPr lang="pt-BR" sz="1200" b="1" dirty="0" smtClean="0">
            <a:solidFill>
              <a:schemeClr val="tx1"/>
            </a:solidFill>
          </a:endParaRPr>
        </a:p>
        <a:p>
          <a:endParaRPr lang="pt-BR" sz="3200" b="1" dirty="0" smtClean="0">
            <a:solidFill>
              <a:schemeClr val="tx1"/>
            </a:solidFill>
          </a:endParaRPr>
        </a:p>
        <a:p>
          <a:r>
            <a:rPr lang="pt-BR" sz="3200" b="1" dirty="0" smtClean="0">
              <a:solidFill>
                <a:schemeClr val="tx1"/>
              </a:solidFill>
            </a:rPr>
            <a:t>2</a:t>
          </a:r>
        </a:p>
        <a:p>
          <a:endParaRPr lang="pt-BR" sz="1200" b="1" dirty="0" smtClean="0">
            <a:solidFill>
              <a:schemeClr val="tx1"/>
            </a:solidFill>
          </a:endParaRPr>
        </a:p>
        <a:p>
          <a:endParaRPr lang="pt-BR" sz="1200" b="1" dirty="0">
            <a:solidFill>
              <a:schemeClr val="tx1"/>
            </a:solidFill>
          </a:endParaRPr>
        </a:p>
      </dgm:t>
    </dgm:pt>
    <dgm:pt modelId="{92C6508C-3CF2-4A56-BAF4-448F9E51F615}" type="parTrans" cxnId="{CF02DE33-95D5-4E82-A866-8FE5F9561D2B}">
      <dgm:prSet custT="1"/>
      <dgm:spPr/>
      <dgm:t>
        <a:bodyPr/>
        <a:lstStyle/>
        <a:p>
          <a:endParaRPr lang="pt-BR" sz="1200" b="1"/>
        </a:p>
      </dgm:t>
    </dgm:pt>
    <dgm:pt modelId="{457283B0-EE4E-4073-86AE-908EC1FBE5C8}" type="sibTrans" cxnId="{CF02DE33-95D5-4E82-A866-8FE5F9561D2B}">
      <dgm:prSet/>
      <dgm:spPr/>
      <dgm:t>
        <a:bodyPr/>
        <a:lstStyle/>
        <a:p>
          <a:endParaRPr lang="pt-BR" sz="1200" b="1"/>
        </a:p>
      </dgm:t>
    </dgm:pt>
    <dgm:pt modelId="{F99CE697-3409-4E03-9472-189A71FC4749}">
      <dgm:prSet phldrT="[Texto]" custT="1"/>
      <dgm:spPr>
        <a:solidFill>
          <a:schemeClr val="bg1">
            <a:lumMod val="65000"/>
          </a:schemeClr>
        </a:solidFill>
      </dgm:spPr>
      <dgm:t>
        <a:bodyPr/>
        <a:lstStyle/>
        <a:p>
          <a:r>
            <a:rPr lang="pt-BR" sz="3200" b="1" dirty="0" smtClean="0">
              <a:solidFill>
                <a:schemeClr val="tx1"/>
              </a:solidFill>
            </a:rPr>
            <a:t>1 </a:t>
          </a:r>
        </a:p>
        <a:p>
          <a:endParaRPr lang="pt-BR" sz="1600" b="1" dirty="0"/>
        </a:p>
      </dgm:t>
    </dgm:pt>
    <dgm:pt modelId="{E076CA58-5247-4DBC-BE9A-418EB351C0A5}" type="parTrans" cxnId="{07E1AB9C-F827-470D-990E-9F3256C29C53}">
      <dgm:prSet custT="1"/>
      <dgm:spPr/>
      <dgm:t>
        <a:bodyPr/>
        <a:lstStyle/>
        <a:p>
          <a:endParaRPr lang="pt-BR" sz="1200" b="1"/>
        </a:p>
      </dgm:t>
    </dgm:pt>
    <dgm:pt modelId="{AFE9DFC9-BADB-4185-9B2A-4C34E2816E1E}" type="sibTrans" cxnId="{07E1AB9C-F827-470D-990E-9F3256C29C53}">
      <dgm:prSet/>
      <dgm:spPr/>
      <dgm:t>
        <a:bodyPr/>
        <a:lstStyle/>
        <a:p>
          <a:endParaRPr lang="pt-BR" sz="1200" b="1"/>
        </a:p>
      </dgm:t>
    </dgm:pt>
    <dgm:pt modelId="{2E5D1FC3-FDBA-4884-9DF9-DE3F9865674F}">
      <dgm:prSet phldrT="[Texto]" custT="1"/>
      <dgm:spPr>
        <a:solidFill>
          <a:schemeClr val="bg1">
            <a:lumMod val="65000"/>
          </a:schemeClr>
        </a:solidFill>
      </dgm:spPr>
      <dgm:t>
        <a:bodyPr/>
        <a:lstStyle/>
        <a:p>
          <a:r>
            <a:rPr lang="pt-BR" sz="3200" b="1" dirty="0" smtClean="0"/>
            <a:t>3</a:t>
          </a:r>
          <a:endParaRPr lang="pt-BR" sz="3200" b="1" dirty="0"/>
        </a:p>
      </dgm:t>
    </dgm:pt>
    <dgm:pt modelId="{19735618-7402-4A43-9B7D-2FDD4FDD6032}" type="parTrans" cxnId="{C21C5C15-FEB3-4D42-9329-0B78F8A98D72}">
      <dgm:prSet/>
      <dgm:spPr/>
      <dgm:t>
        <a:bodyPr/>
        <a:lstStyle/>
        <a:p>
          <a:endParaRPr lang="pt-BR" b="1"/>
        </a:p>
      </dgm:t>
    </dgm:pt>
    <dgm:pt modelId="{C4F3445F-7FF0-4BE7-BBE4-FBAF4A847BFB}" type="sibTrans" cxnId="{C21C5C15-FEB3-4D42-9329-0B78F8A98D72}">
      <dgm:prSet/>
      <dgm:spPr/>
      <dgm:t>
        <a:bodyPr/>
        <a:lstStyle/>
        <a:p>
          <a:endParaRPr lang="pt-BR" b="1"/>
        </a:p>
      </dgm:t>
    </dgm:pt>
    <dgm:pt modelId="{44D1EE72-F84C-4979-9ED8-18340B6D7580}">
      <dgm:prSet phldrT="[Texto]" custT="1"/>
      <dgm:spPr>
        <a:solidFill>
          <a:schemeClr val="bg2">
            <a:lumMod val="90000"/>
          </a:schemeClr>
        </a:solidFill>
      </dgm:spPr>
      <dgm:t>
        <a:bodyPr/>
        <a:lstStyle/>
        <a:p>
          <a:r>
            <a:rPr lang="pt-BR" sz="3200" b="1" dirty="0" smtClean="0">
              <a:solidFill>
                <a:schemeClr val="tx1"/>
              </a:solidFill>
            </a:rPr>
            <a:t>6</a:t>
          </a:r>
          <a:endParaRPr lang="pt-BR" sz="3200" b="1" dirty="0">
            <a:solidFill>
              <a:schemeClr val="tx1"/>
            </a:solidFill>
          </a:endParaRPr>
        </a:p>
      </dgm:t>
    </dgm:pt>
    <dgm:pt modelId="{52F45B76-D71C-47D4-8F72-6FF18145A69F}" type="parTrans" cxnId="{86F1DD5A-F009-4408-AD40-18405C130248}">
      <dgm:prSet/>
      <dgm:spPr/>
      <dgm:t>
        <a:bodyPr/>
        <a:lstStyle/>
        <a:p>
          <a:endParaRPr lang="pt-BR" b="1"/>
        </a:p>
      </dgm:t>
    </dgm:pt>
    <dgm:pt modelId="{2032884F-DBFC-407E-AB32-190BD09D33B7}" type="sibTrans" cxnId="{86F1DD5A-F009-4408-AD40-18405C130248}">
      <dgm:prSet/>
      <dgm:spPr/>
      <dgm:t>
        <a:bodyPr/>
        <a:lstStyle/>
        <a:p>
          <a:endParaRPr lang="pt-BR" b="1"/>
        </a:p>
      </dgm:t>
    </dgm:pt>
    <dgm:pt modelId="{7C00A8E7-AE9B-4557-8151-97654FEB2EB2}" type="pres">
      <dgm:prSet presAssocID="{7B96F40C-DE93-4072-9358-CADB254D27ED}" presName="cycle" presStyleCnt="0">
        <dgm:presLayoutVars>
          <dgm:chMax val="1"/>
          <dgm:dir/>
          <dgm:animLvl val="ctr"/>
          <dgm:resizeHandles val="exact"/>
        </dgm:presLayoutVars>
      </dgm:prSet>
      <dgm:spPr/>
      <dgm:t>
        <a:bodyPr/>
        <a:lstStyle/>
        <a:p>
          <a:endParaRPr lang="pt-BR"/>
        </a:p>
      </dgm:t>
    </dgm:pt>
    <dgm:pt modelId="{066C15A7-A027-4C2D-804B-4780384D275A}" type="pres">
      <dgm:prSet presAssocID="{C27DA049-E82F-4B22-AAC3-48B482848A08}" presName="centerShape" presStyleLbl="node0" presStyleIdx="0" presStyleCnt="1" custScaleX="185327" custScaleY="141321" custLinFactNeighborX="8349"/>
      <dgm:spPr/>
      <dgm:t>
        <a:bodyPr/>
        <a:lstStyle/>
        <a:p>
          <a:endParaRPr lang="pt-BR"/>
        </a:p>
      </dgm:t>
    </dgm:pt>
    <dgm:pt modelId="{9AE77B14-FA70-4622-8197-7663A8B0A1FF}" type="pres">
      <dgm:prSet presAssocID="{E076CA58-5247-4DBC-BE9A-418EB351C0A5}" presName="Name9" presStyleLbl="parChTrans1D2" presStyleIdx="0" presStyleCnt="6"/>
      <dgm:spPr/>
      <dgm:t>
        <a:bodyPr/>
        <a:lstStyle/>
        <a:p>
          <a:endParaRPr lang="pt-BR"/>
        </a:p>
      </dgm:t>
    </dgm:pt>
    <dgm:pt modelId="{62ECD690-4D65-4922-8B59-4D74F0876D47}" type="pres">
      <dgm:prSet presAssocID="{E076CA58-5247-4DBC-BE9A-418EB351C0A5}" presName="connTx" presStyleLbl="parChTrans1D2" presStyleIdx="0" presStyleCnt="6"/>
      <dgm:spPr/>
      <dgm:t>
        <a:bodyPr/>
        <a:lstStyle/>
        <a:p>
          <a:endParaRPr lang="pt-BR"/>
        </a:p>
      </dgm:t>
    </dgm:pt>
    <dgm:pt modelId="{B18D4552-7232-48C9-B970-0E190F65537C}" type="pres">
      <dgm:prSet presAssocID="{F99CE697-3409-4E03-9472-189A71FC4749}" presName="node" presStyleLbl="node1" presStyleIdx="0" presStyleCnt="6" custScaleX="227387" custScaleY="102205" custRadScaleRad="81645" custRadScaleInc="21501">
        <dgm:presLayoutVars>
          <dgm:bulletEnabled val="1"/>
        </dgm:presLayoutVars>
      </dgm:prSet>
      <dgm:spPr/>
      <dgm:t>
        <a:bodyPr/>
        <a:lstStyle/>
        <a:p>
          <a:endParaRPr lang="pt-BR"/>
        </a:p>
      </dgm:t>
    </dgm:pt>
    <dgm:pt modelId="{2BBF12CC-79F6-4F98-A744-24FB71F8975A}" type="pres">
      <dgm:prSet presAssocID="{92C6508C-3CF2-4A56-BAF4-448F9E51F615}" presName="Name9" presStyleLbl="parChTrans1D2" presStyleIdx="1" presStyleCnt="6"/>
      <dgm:spPr/>
      <dgm:t>
        <a:bodyPr/>
        <a:lstStyle/>
        <a:p>
          <a:endParaRPr lang="pt-BR"/>
        </a:p>
      </dgm:t>
    </dgm:pt>
    <dgm:pt modelId="{78D05049-791F-49F5-B89D-8160C13F18C5}" type="pres">
      <dgm:prSet presAssocID="{92C6508C-3CF2-4A56-BAF4-448F9E51F615}" presName="connTx" presStyleLbl="parChTrans1D2" presStyleIdx="1" presStyleCnt="6"/>
      <dgm:spPr/>
      <dgm:t>
        <a:bodyPr/>
        <a:lstStyle/>
        <a:p>
          <a:endParaRPr lang="pt-BR"/>
        </a:p>
      </dgm:t>
    </dgm:pt>
    <dgm:pt modelId="{6E1258B8-FE9A-4BD1-B134-9C9228649D96}" type="pres">
      <dgm:prSet presAssocID="{26FF7DEA-CC11-4CE4-B705-73F4FD1A5920}" presName="node" presStyleLbl="node1" presStyleIdx="1" presStyleCnt="6" custScaleX="122813" custScaleY="90245" custRadScaleRad="94751" custRadScaleInc="20212">
        <dgm:presLayoutVars>
          <dgm:bulletEnabled val="1"/>
        </dgm:presLayoutVars>
      </dgm:prSet>
      <dgm:spPr/>
      <dgm:t>
        <a:bodyPr/>
        <a:lstStyle/>
        <a:p>
          <a:endParaRPr lang="pt-BR"/>
        </a:p>
      </dgm:t>
    </dgm:pt>
    <dgm:pt modelId="{DE1D5258-52B0-4782-AD52-FB98FD9B0AFB}" type="pres">
      <dgm:prSet presAssocID="{19735618-7402-4A43-9B7D-2FDD4FDD6032}" presName="Name9" presStyleLbl="parChTrans1D2" presStyleIdx="2" presStyleCnt="6"/>
      <dgm:spPr/>
      <dgm:t>
        <a:bodyPr/>
        <a:lstStyle/>
        <a:p>
          <a:endParaRPr lang="pt-BR"/>
        </a:p>
      </dgm:t>
    </dgm:pt>
    <dgm:pt modelId="{C15A353B-5AB6-47BF-9F74-587C466040ED}" type="pres">
      <dgm:prSet presAssocID="{19735618-7402-4A43-9B7D-2FDD4FDD6032}" presName="connTx" presStyleLbl="parChTrans1D2" presStyleIdx="2" presStyleCnt="6"/>
      <dgm:spPr/>
      <dgm:t>
        <a:bodyPr/>
        <a:lstStyle/>
        <a:p>
          <a:endParaRPr lang="pt-BR"/>
        </a:p>
      </dgm:t>
    </dgm:pt>
    <dgm:pt modelId="{D34CE415-AEE5-49AD-8655-2804FB5D8DF0}" type="pres">
      <dgm:prSet presAssocID="{2E5D1FC3-FDBA-4884-9DF9-DE3F9865674F}" presName="node" presStyleLbl="node1" presStyleIdx="2" presStyleCnt="6" custScaleX="127304" custScaleY="98794" custRadScaleRad="104092" custRadScaleInc="-44497">
        <dgm:presLayoutVars>
          <dgm:bulletEnabled val="1"/>
        </dgm:presLayoutVars>
      </dgm:prSet>
      <dgm:spPr/>
      <dgm:t>
        <a:bodyPr/>
        <a:lstStyle/>
        <a:p>
          <a:endParaRPr lang="pt-BR"/>
        </a:p>
      </dgm:t>
    </dgm:pt>
    <dgm:pt modelId="{FB6ED8ED-8D5D-499F-B4D5-19AA63010236}" type="pres">
      <dgm:prSet presAssocID="{4098E891-7F8E-4AFB-89BC-EA00FBCD242F}" presName="Name9" presStyleLbl="parChTrans1D2" presStyleIdx="3" presStyleCnt="6"/>
      <dgm:spPr/>
      <dgm:t>
        <a:bodyPr/>
        <a:lstStyle/>
        <a:p>
          <a:endParaRPr lang="pt-BR"/>
        </a:p>
      </dgm:t>
    </dgm:pt>
    <dgm:pt modelId="{B775B58A-7BDA-4D28-9F57-E28739DC6A2E}" type="pres">
      <dgm:prSet presAssocID="{4098E891-7F8E-4AFB-89BC-EA00FBCD242F}" presName="connTx" presStyleLbl="parChTrans1D2" presStyleIdx="3" presStyleCnt="6"/>
      <dgm:spPr/>
      <dgm:t>
        <a:bodyPr/>
        <a:lstStyle/>
        <a:p>
          <a:endParaRPr lang="pt-BR"/>
        </a:p>
      </dgm:t>
    </dgm:pt>
    <dgm:pt modelId="{D5154A53-CDA6-4ED8-B608-F30126EBD82C}" type="pres">
      <dgm:prSet presAssocID="{F14FD06F-5173-423C-8FC2-D0C51D827ADA}" presName="node" presStyleLbl="node1" presStyleIdx="3" presStyleCnt="6" custScaleX="125135" custScaleY="96923" custRadScaleRad="80218" custRadScaleInc="-53718">
        <dgm:presLayoutVars>
          <dgm:bulletEnabled val="1"/>
        </dgm:presLayoutVars>
      </dgm:prSet>
      <dgm:spPr/>
      <dgm:t>
        <a:bodyPr/>
        <a:lstStyle/>
        <a:p>
          <a:endParaRPr lang="pt-BR"/>
        </a:p>
      </dgm:t>
    </dgm:pt>
    <dgm:pt modelId="{B0AD61E5-2101-4D01-AD1D-713EB8496C73}" type="pres">
      <dgm:prSet presAssocID="{650ED3ED-DEF7-465A-8281-5647AD39C4AB}" presName="Name9" presStyleLbl="parChTrans1D2" presStyleIdx="4" presStyleCnt="6"/>
      <dgm:spPr/>
      <dgm:t>
        <a:bodyPr/>
        <a:lstStyle/>
        <a:p>
          <a:endParaRPr lang="pt-BR"/>
        </a:p>
      </dgm:t>
    </dgm:pt>
    <dgm:pt modelId="{675384DA-7551-4E59-BBA1-02649AAE9530}" type="pres">
      <dgm:prSet presAssocID="{650ED3ED-DEF7-465A-8281-5647AD39C4AB}" presName="connTx" presStyleLbl="parChTrans1D2" presStyleIdx="4" presStyleCnt="6"/>
      <dgm:spPr/>
      <dgm:t>
        <a:bodyPr/>
        <a:lstStyle/>
        <a:p>
          <a:endParaRPr lang="pt-BR"/>
        </a:p>
      </dgm:t>
    </dgm:pt>
    <dgm:pt modelId="{6288832D-634D-46E0-92C3-521D1CEDC6EB}" type="pres">
      <dgm:prSet presAssocID="{AB8E4052-A9EB-4AE5-9FB3-1E36AC5C237A}" presName="node" presStyleLbl="node1" presStyleIdx="4" presStyleCnt="6" custScaleX="134452" custRadScaleRad="72067" custRadScaleInc="-30856">
        <dgm:presLayoutVars>
          <dgm:bulletEnabled val="1"/>
        </dgm:presLayoutVars>
      </dgm:prSet>
      <dgm:spPr/>
      <dgm:t>
        <a:bodyPr/>
        <a:lstStyle/>
        <a:p>
          <a:endParaRPr lang="pt-BR"/>
        </a:p>
      </dgm:t>
    </dgm:pt>
    <dgm:pt modelId="{3CF8CB89-8532-4140-B89D-2C5C2E5F0185}" type="pres">
      <dgm:prSet presAssocID="{52F45B76-D71C-47D4-8F72-6FF18145A69F}" presName="Name9" presStyleLbl="parChTrans1D2" presStyleIdx="5" presStyleCnt="6"/>
      <dgm:spPr/>
      <dgm:t>
        <a:bodyPr/>
        <a:lstStyle/>
        <a:p>
          <a:endParaRPr lang="pt-BR"/>
        </a:p>
      </dgm:t>
    </dgm:pt>
    <dgm:pt modelId="{0C0269F8-7E29-4423-8E6E-29694B7C0351}" type="pres">
      <dgm:prSet presAssocID="{52F45B76-D71C-47D4-8F72-6FF18145A69F}" presName="connTx" presStyleLbl="parChTrans1D2" presStyleIdx="5" presStyleCnt="6"/>
      <dgm:spPr/>
      <dgm:t>
        <a:bodyPr/>
        <a:lstStyle/>
        <a:p>
          <a:endParaRPr lang="pt-BR"/>
        </a:p>
      </dgm:t>
    </dgm:pt>
    <dgm:pt modelId="{1D73A716-F3DC-498D-B4CB-362BBA8A7C6C}" type="pres">
      <dgm:prSet presAssocID="{44D1EE72-F84C-4979-9ED8-18340B6D7580}" presName="node" presStyleLbl="node1" presStyleIdx="5" presStyleCnt="6" custScaleX="118990" custRadScaleRad="63184" custRadScaleInc="-3552">
        <dgm:presLayoutVars>
          <dgm:bulletEnabled val="1"/>
        </dgm:presLayoutVars>
      </dgm:prSet>
      <dgm:spPr/>
      <dgm:t>
        <a:bodyPr/>
        <a:lstStyle/>
        <a:p>
          <a:endParaRPr lang="pt-BR"/>
        </a:p>
      </dgm:t>
    </dgm:pt>
  </dgm:ptLst>
  <dgm:cxnLst>
    <dgm:cxn modelId="{350F06F6-A302-4599-B0E2-DB9A4587E05D}" type="presOf" srcId="{7B96F40C-DE93-4072-9358-CADB254D27ED}" destId="{7C00A8E7-AE9B-4557-8151-97654FEB2EB2}" srcOrd="0" destOrd="0" presId="urn:microsoft.com/office/officeart/2005/8/layout/radial1"/>
    <dgm:cxn modelId="{28D698A4-D255-48B6-9485-77B8CF06386D}" type="presOf" srcId="{2E5D1FC3-FDBA-4884-9DF9-DE3F9865674F}" destId="{D34CE415-AEE5-49AD-8655-2804FB5D8DF0}" srcOrd="0" destOrd="0" presId="urn:microsoft.com/office/officeart/2005/8/layout/radial1"/>
    <dgm:cxn modelId="{7B938611-CA44-4285-AA08-262D14B58149}" srcId="{7B96F40C-DE93-4072-9358-CADB254D27ED}" destId="{C27DA049-E82F-4B22-AAC3-48B482848A08}" srcOrd="0" destOrd="0" parTransId="{3E7DCF55-A88C-4A9A-81C6-619A5848545E}" sibTransId="{674D5994-383E-4BA9-872A-6FC5248310B0}"/>
    <dgm:cxn modelId="{33F3B37C-1862-46E8-A66B-0824DDDCAE46}" type="presOf" srcId="{F14FD06F-5173-423C-8FC2-D0C51D827ADA}" destId="{D5154A53-CDA6-4ED8-B608-F30126EBD82C}" srcOrd="0" destOrd="0" presId="urn:microsoft.com/office/officeart/2005/8/layout/radial1"/>
    <dgm:cxn modelId="{684AD7C8-1F95-4484-8A6B-B7C8E27F6D18}" type="presOf" srcId="{19735618-7402-4A43-9B7D-2FDD4FDD6032}" destId="{DE1D5258-52B0-4782-AD52-FB98FD9B0AFB}" srcOrd="0" destOrd="0" presId="urn:microsoft.com/office/officeart/2005/8/layout/radial1"/>
    <dgm:cxn modelId="{8FFC3A28-B979-43B6-8923-94B356B53359}" type="presOf" srcId="{92C6508C-3CF2-4A56-BAF4-448F9E51F615}" destId="{2BBF12CC-79F6-4F98-A744-24FB71F8975A}" srcOrd="0" destOrd="0" presId="urn:microsoft.com/office/officeart/2005/8/layout/radial1"/>
    <dgm:cxn modelId="{5EBD81AA-E923-4806-AEED-46DF32EDA205}" srcId="{C27DA049-E82F-4B22-AAC3-48B482848A08}" destId="{AB8E4052-A9EB-4AE5-9FB3-1E36AC5C237A}" srcOrd="4" destOrd="0" parTransId="{650ED3ED-DEF7-465A-8281-5647AD39C4AB}" sibTransId="{13198BBE-0E5D-474F-8586-E869DD63E929}"/>
    <dgm:cxn modelId="{7589657D-D4AD-4052-B5AA-70811E6C0A51}" type="presOf" srcId="{44D1EE72-F84C-4979-9ED8-18340B6D7580}" destId="{1D73A716-F3DC-498D-B4CB-362BBA8A7C6C}" srcOrd="0" destOrd="0" presId="urn:microsoft.com/office/officeart/2005/8/layout/radial1"/>
    <dgm:cxn modelId="{37E7ADCA-EF8E-41BB-90C9-535548DD05EE}" type="presOf" srcId="{4098E891-7F8E-4AFB-89BC-EA00FBCD242F}" destId="{FB6ED8ED-8D5D-499F-B4D5-19AA63010236}" srcOrd="0" destOrd="0" presId="urn:microsoft.com/office/officeart/2005/8/layout/radial1"/>
    <dgm:cxn modelId="{CF02DE33-95D5-4E82-A866-8FE5F9561D2B}" srcId="{C27DA049-E82F-4B22-AAC3-48B482848A08}" destId="{26FF7DEA-CC11-4CE4-B705-73F4FD1A5920}" srcOrd="1" destOrd="0" parTransId="{92C6508C-3CF2-4A56-BAF4-448F9E51F615}" sibTransId="{457283B0-EE4E-4073-86AE-908EC1FBE5C8}"/>
    <dgm:cxn modelId="{5CC7A469-3287-463E-ABF9-10E8C206FBBC}" type="presOf" srcId="{E076CA58-5247-4DBC-BE9A-418EB351C0A5}" destId="{62ECD690-4D65-4922-8B59-4D74F0876D47}" srcOrd="1" destOrd="0" presId="urn:microsoft.com/office/officeart/2005/8/layout/radial1"/>
    <dgm:cxn modelId="{515730F8-53EB-4C91-9F89-9B737290B380}" type="presOf" srcId="{AB8E4052-A9EB-4AE5-9FB3-1E36AC5C237A}" destId="{6288832D-634D-46E0-92C3-521D1CEDC6EB}" srcOrd="0" destOrd="0" presId="urn:microsoft.com/office/officeart/2005/8/layout/radial1"/>
    <dgm:cxn modelId="{926E858B-DBA8-4E01-A335-1ACC20932E0E}" type="presOf" srcId="{26FF7DEA-CC11-4CE4-B705-73F4FD1A5920}" destId="{6E1258B8-FE9A-4BD1-B134-9C9228649D96}" srcOrd="0" destOrd="0" presId="urn:microsoft.com/office/officeart/2005/8/layout/radial1"/>
    <dgm:cxn modelId="{A819B5B2-F598-4EA8-B776-8696131B5A8D}" type="presOf" srcId="{650ED3ED-DEF7-465A-8281-5647AD39C4AB}" destId="{675384DA-7551-4E59-BBA1-02649AAE9530}" srcOrd="1" destOrd="0" presId="urn:microsoft.com/office/officeart/2005/8/layout/radial1"/>
    <dgm:cxn modelId="{F86F99B1-5D92-4D84-B0E4-B2D1C21ED277}" srcId="{C27DA049-E82F-4B22-AAC3-48B482848A08}" destId="{F14FD06F-5173-423C-8FC2-D0C51D827ADA}" srcOrd="3" destOrd="0" parTransId="{4098E891-7F8E-4AFB-89BC-EA00FBCD242F}" sibTransId="{5AEBFA92-AF1B-4FEF-A752-C4EE80669AA5}"/>
    <dgm:cxn modelId="{B8A02F90-3606-40A9-BD0B-6C278C34BA10}" type="presOf" srcId="{C27DA049-E82F-4B22-AAC3-48B482848A08}" destId="{066C15A7-A027-4C2D-804B-4780384D275A}" srcOrd="0" destOrd="0" presId="urn:microsoft.com/office/officeart/2005/8/layout/radial1"/>
    <dgm:cxn modelId="{BC7E66CF-F83C-4001-85C1-377C2A28A97A}" type="presOf" srcId="{52F45B76-D71C-47D4-8F72-6FF18145A69F}" destId="{3CF8CB89-8532-4140-B89D-2C5C2E5F0185}" srcOrd="0" destOrd="0" presId="urn:microsoft.com/office/officeart/2005/8/layout/radial1"/>
    <dgm:cxn modelId="{5D3239D6-7B7E-4788-A9C1-1B3AA6AAAECB}" type="presOf" srcId="{F99CE697-3409-4E03-9472-189A71FC4749}" destId="{B18D4552-7232-48C9-B970-0E190F65537C}" srcOrd="0" destOrd="0" presId="urn:microsoft.com/office/officeart/2005/8/layout/radial1"/>
    <dgm:cxn modelId="{0FEB0F64-F4C1-4BF6-B9A7-8C1F4D0D53E8}" type="presOf" srcId="{52F45B76-D71C-47D4-8F72-6FF18145A69F}" destId="{0C0269F8-7E29-4423-8E6E-29694B7C0351}" srcOrd="1" destOrd="0" presId="urn:microsoft.com/office/officeart/2005/8/layout/radial1"/>
    <dgm:cxn modelId="{C21C5C15-FEB3-4D42-9329-0B78F8A98D72}" srcId="{C27DA049-E82F-4B22-AAC3-48B482848A08}" destId="{2E5D1FC3-FDBA-4884-9DF9-DE3F9865674F}" srcOrd="2" destOrd="0" parTransId="{19735618-7402-4A43-9B7D-2FDD4FDD6032}" sibTransId="{C4F3445F-7FF0-4BE7-BBE4-FBAF4A847BFB}"/>
    <dgm:cxn modelId="{778E24C2-9154-4C30-BB48-2E8D41736588}" type="presOf" srcId="{4098E891-7F8E-4AFB-89BC-EA00FBCD242F}" destId="{B775B58A-7BDA-4D28-9F57-E28739DC6A2E}" srcOrd="1" destOrd="0" presId="urn:microsoft.com/office/officeart/2005/8/layout/radial1"/>
    <dgm:cxn modelId="{86F1DD5A-F009-4408-AD40-18405C130248}" srcId="{C27DA049-E82F-4B22-AAC3-48B482848A08}" destId="{44D1EE72-F84C-4979-9ED8-18340B6D7580}" srcOrd="5" destOrd="0" parTransId="{52F45B76-D71C-47D4-8F72-6FF18145A69F}" sibTransId="{2032884F-DBFC-407E-AB32-190BD09D33B7}"/>
    <dgm:cxn modelId="{722D9AB0-E49E-41A2-B4EB-B7225782B033}" type="presOf" srcId="{650ED3ED-DEF7-465A-8281-5647AD39C4AB}" destId="{B0AD61E5-2101-4D01-AD1D-713EB8496C73}" srcOrd="0" destOrd="0" presId="urn:microsoft.com/office/officeart/2005/8/layout/radial1"/>
    <dgm:cxn modelId="{58F44D06-A4A6-4F78-B33C-DDF132991FBB}" type="presOf" srcId="{19735618-7402-4A43-9B7D-2FDD4FDD6032}" destId="{C15A353B-5AB6-47BF-9F74-587C466040ED}" srcOrd="1" destOrd="0" presId="urn:microsoft.com/office/officeart/2005/8/layout/radial1"/>
    <dgm:cxn modelId="{1A9CC158-E3C3-4AF4-BEC0-EDAE2F0CE2EE}" type="presOf" srcId="{E076CA58-5247-4DBC-BE9A-418EB351C0A5}" destId="{9AE77B14-FA70-4622-8197-7663A8B0A1FF}" srcOrd="0" destOrd="0" presId="urn:microsoft.com/office/officeart/2005/8/layout/radial1"/>
    <dgm:cxn modelId="{0877B081-CA6C-4F6C-8F11-F165BA6FF66B}" type="presOf" srcId="{92C6508C-3CF2-4A56-BAF4-448F9E51F615}" destId="{78D05049-791F-49F5-B89D-8160C13F18C5}" srcOrd="1" destOrd="0" presId="urn:microsoft.com/office/officeart/2005/8/layout/radial1"/>
    <dgm:cxn modelId="{07E1AB9C-F827-470D-990E-9F3256C29C53}" srcId="{C27DA049-E82F-4B22-AAC3-48B482848A08}" destId="{F99CE697-3409-4E03-9472-189A71FC4749}" srcOrd="0" destOrd="0" parTransId="{E076CA58-5247-4DBC-BE9A-418EB351C0A5}" sibTransId="{AFE9DFC9-BADB-4185-9B2A-4C34E2816E1E}"/>
    <dgm:cxn modelId="{90E65B68-58AF-4C20-8D36-2AB09EAA2334}" type="presParOf" srcId="{7C00A8E7-AE9B-4557-8151-97654FEB2EB2}" destId="{066C15A7-A027-4C2D-804B-4780384D275A}" srcOrd="0" destOrd="0" presId="urn:microsoft.com/office/officeart/2005/8/layout/radial1"/>
    <dgm:cxn modelId="{CBA1912B-7B88-4CD4-A727-80DA4C1D7FEA}" type="presParOf" srcId="{7C00A8E7-AE9B-4557-8151-97654FEB2EB2}" destId="{9AE77B14-FA70-4622-8197-7663A8B0A1FF}" srcOrd="1" destOrd="0" presId="urn:microsoft.com/office/officeart/2005/8/layout/radial1"/>
    <dgm:cxn modelId="{B82DAE37-26F1-48F0-9914-0F2EABC79596}" type="presParOf" srcId="{9AE77B14-FA70-4622-8197-7663A8B0A1FF}" destId="{62ECD690-4D65-4922-8B59-4D74F0876D47}" srcOrd="0" destOrd="0" presId="urn:microsoft.com/office/officeart/2005/8/layout/radial1"/>
    <dgm:cxn modelId="{C794A68F-FC16-4E4E-9733-192CD7D05B89}" type="presParOf" srcId="{7C00A8E7-AE9B-4557-8151-97654FEB2EB2}" destId="{B18D4552-7232-48C9-B970-0E190F65537C}" srcOrd="2" destOrd="0" presId="urn:microsoft.com/office/officeart/2005/8/layout/radial1"/>
    <dgm:cxn modelId="{027188D9-EF07-427C-9B76-8C4B6ADBD15A}" type="presParOf" srcId="{7C00A8E7-AE9B-4557-8151-97654FEB2EB2}" destId="{2BBF12CC-79F6-4F98-A744-24FB71F8975A}" srcOrd="3" destOrd="0" presId="urn:microsoft.com/office/officeart/2005/8/layout/radial1"/>
    <dgm:cxn modelId="{33396683-8694-4CDF-A082-5794E2CE529C}" type="presParOf" srcId="{2BBF12CC-79F6-4F98-A744-24FB71F8975A}" destId="{78D05049-791F-49F5-B89D-8160C13F18C5}" srcOrd="0" destOrd="0" presId="urn:microsoft.com/office/officeart/2005/8/layout/radial1"/>
    <dgm:cxn modelId="{6CF5814A-0AA0-4810-9161-F8EFCD83248D}" type="presParOf" srcId="{7C00A8E7-AE9B-4557-8151-97654FEB2EB2}" destId="{6E1258B8-FE9A-4BD1-B134-9C9228649D96}" srcOrd="4" destOrd="0" presId="urn:microsoft.com/office/officeart/2005/8/layout/radial1"/>
    <dgm:cxn modelId="{319FFC69-C500-4CFF-AFF5-87690CA33186}" type="presParOf" srcId="{7C00A8E7-AE9B-4557-8151-97654FEB2EB2}" destId="{DE1D5258-52B0-4782-AD52-FB98FD9B0AFB}" srcOrd="5" destOrd="0" presId="urn:microsoft.com/office/officeart/2005/8/layout/radial1"/>
    <dgm:cxn modelId="{D999B1D9-AC0F-40C8-8803-FC3129089520}" type="presParOf" srcId="{DE1D5258-52B0-4782-AD52-FB98FD9B0AFB}" destId="{C15A353B-5AB6-47BF-9F74-587C466040ED}" srcOrd="0" destOrd="0" presId="urn:microsoft.com/office/officeart/2005/8/layout/radial1"/>
    <dgm:cxn modelId="{0DA2980D-94AA-4C83-8876-E9B85F526C16}" type="presParOf" srcId="{7C00A8E7-AE9B-4557-8151-97654FEB2EB2}" destId="{D34CE415-AEE5-49AD-8655-2804FB5D8DF0}" srcOrd="6" destOrd="0" presId="urn:microsoft.com/office/officeart/2005/8/layout/radial1"/>
    <dgm:cxn modelId="{8BCE053D-D867-4BBB-AB65-A09FAF8E0E9E}" type="presParOf" srcId="{7C00A8E7-AE9B-4557-8151-97654FEB2EB2}" destId="{FB6ED8ED-8D5D-499F-B4D5-19AA63010236}" srcOrd="7" destOrd="0" presId="urn:microsoft.com/office/officeart/2005/8/layout/radial1"/>
    <dgm:cxn modelId="{C2D63F81-356F-4A6C-80A8-C83C1381E3E3}" type="presParOf" srcId="{FB6ED8ED-8D5D-499F-B4D5-19AA63010236}" destId="{B775B58A-7BDA-4D28-9F57-E28739DC6A2E}" srcOrd="0" destOrd="0" presId="urn:microsoft.com/office/officeart/2005/8/layout/radial1"/>
    <dgm:cxn modelId="{319B1B8A-B5B1-4C40-8C67-75445EA34BD1}" type="presParOf" srcId="{7C00A8E7-AE9B-4557-8151-97654FEB2EB2}" destId="{D5154A53-CDA6-4ED8-B608-F30126EBD82C}" srcOrd="8" destOrd="0" presId="urn:microsoft.com/office/officeart/2005/8/layout/radial1"/>
    <dgm:cxn modelId="{0C7C74FD-E362-4AA6-BCE8-BD0178203220}" type="presParOf" srcId="{7C00A8E7-AE9B-4557-8151-97654FEB2EB2}" destId="{B0AD61E5-2101-4D01-AD1D-713EB8496C73}" srcOrd="9" destOrd="0" presId="urn:microsoft.com/office/officeart/2005/8/layout/radial1"/>
    <dgm:cxn modelId="{7BFCBEB9-D599-4AEE-B44B-180B9F3B8432}" type="presParOf" srcId="{B0AD61E5-2101-4D01-AD1D-713EB8496C73}" destId="{675384DA-7551-4E59-BBA1-02649AAE9530}" srcOrd="0" destOrd="0" presId="urn:microsoft.com/office/officeart/2005/8/layout/radial1"/>
    <dgm:cxn modelId="{D7E04863-906D-4C8E-BD3A-58D3D1C83236}" type="presParOf" srcId="{7C00A8E7-AE9B-4557-8151-97654FEB2EB2}" destId="{6288832D-634D-46E0-92C3-521D1CEDC6EB}" srcOrd="10" destOrd="0" presId="urn:microsoft.com/office/officeart/2005/8/layout/radial1"/>
    <dgm:cxn modelId="{F4846039-0242-4BF0-ACF3-F980153E5ED2}" type="presParOf" srcId="{7C00A8E7-AE9B-4557-8151-97654FEB2EB2}" destId="{3CF8CB89-8532-4140-B89D-2C5C2E5F0185}" srcOrd="11" destOrd="0" presId="urn:microsoft.com/office/officeart/2005/8/layout/radial1"/>
    <dgm:cxn modelId="{A978984F-4374-4E94-AB39-71EA740372C4}" type="presParOf" srcId="{3CF8CB89-8532-4140-B89D-2C5C2E5F0185}" destId="{0C0269F8-7E29-4423-8E6E-29694B7C0351}" srcOrd="0" destOrd="0" presId="urn:microsoft.com/office/officeart/2005/8/layout/radial1"/>
    <dgm:cxn modelId="{8C736306-CE98-47A5-93EA-8AAAC4698789}" type="presParOf" srcId="{7C00A8E7-AE9B-4557-8151-97654FEB2EB2}" destId="{1D73A716-F3DC-498D-B4CB-362BBA8A7C6C}"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C15A7-A027-4C2D-804B-4780384D275A}">
      <dsp:nvSpPr>
        <dsp:cNvPr id="0" name=""/>
        <dsp:cNvSpPr/>
      </dsp:nvSpPr>
      <dsp:spPr>
        <a:xfrm>
          <a:off x="1316965" y="1935512"/>
          <a:ext cx="1227393" cy="935948"/>
        </a:xfrm>
        <a:prstGeom prst="ellipse">
          <a:avLst/>
        </a:prstGeom>
        <a:solidFill>
          <a:srgbClr val="D9579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smtClean="0"/>
            <a:t>RISCOS</a:t>
          </a:r>
        </a:p>
        <a:p>
          <a:pPr lvl="0" algn="ctr" defTabSz="533400">
            <a:lnSpc>
              <a:spcPct val="90000"/>
            </a:lnSpc>
            <a:spcBef>
              <a:spcPct val="0"/>
            </a:spcBef>
            <a:spcAft>
              <a:spcPct val="35000"/>
            </a:spcAft>
          </a:pPr>
          <a:r>
            <a:rPr lang="pt-BR" sz="1200" b="1" kern="1200" dirty="0" smtClean="0"/>
            <a:t>CORPORA- TIVOS</a:t>
          </a:r>
          <a:endParaRPr lang="pt-BR" sz="1200" b="1" kern="1200" dirty="0"/>
        </a:p>
      </dsp:txBody>
      <dsp:txXfrm>
        <a:off x="1496713" y="2072578"/>
        <a:ext cx="867897" cy="661816"/>
      </dsp:txXfrm>
    </dsp:sp>
    <dsp:sp modelId="{9AE77B14-FA70-4622-8197-7663A8B0A1FF}">
      <dsp:nvSpPr>
        <dsp:cNvPr id="0" name=""/>
        <dsp:cNvSpPr/>
      </dsp:nvSpPr>
      <dsp:spPr>
        <a:xfrm rot="15911128">
          <a:off x="1425299" y="1490215"/>
          <a:ext cx="859885" cy="35666"/>
        </a:xfrm>
        <a:custGeom>
          <a:avLst/>
          <a:gdLst/>
          <a:ahLst/>
          <a:cxnLst/>
          <a:rect l="0" t="0" r="0" b="0"/>
          <a:pathLst>
            <a:path>
              <a:moveTo>
                <a:pt x="0" y="17833"/>
              </a:moveTo>
              <a:lnTo>
                <a:pt x="859885"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rot="10800000">
        <a:off x="1833744" y="1486551"/>
        <a:ext cx="42994" cy="42994"/>
      </dsp:txXfrm>
    </dsp:sp>
    <dsp:sp modelId="{B18D4552-7232-48C9-B970-0E190F65537C}">
      <dsp:nvSpPr>
        <dsp:cNvPr id="0" name=""/>
        <dsp:cNvSpPr/>
      </dsp:nvSpPr>
      <dsp:spPr>
        <a:xfrm>
          <a:off x="750112" y="20918"/>
          <a:ext cx="2048958" cy="1059206"/>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1 </a:t>
          </a:r>
        </a:p>
        <a:p>
          <a:pPr lvl="0" algn="ctr" defTabSz="1422400">
            <a:lnSpc>
              <a:spcPct val="90000"/>
            </a:lnSpc>
            <a:spcBef>
              <a:spcPct val="0"/>
            </a:spcBef>
            <a:spcAft>
              <a:spcPct val="35000"/>
            </a:spcAft>
          </a:pPr>
          <a:endParaRPr lang="pt-BR" sz="1600" b="1" kern="1200" dirty="0"/>
        </a:p>
      </dsp:txBody>
      <dsp:txXfrm>
        <a:off x="1050175" y="176035"/>
        <a:ext cx="1448832" cy="748972"/>
      </dsp:txXfrm>
    </dsp:sp>
    <dsp:sp modelId="{2BBF12CC-79F6-4F98-A744-24FB71F8975A}">
      <dsp:nvSpPr>
        <dsp:cNvPr id="0" name=""/>
        <dsp:cNvSpPr/>
      </dsp:nvSpPr>
      <dsp:spPr>
        <a:xfrm rot="17853592">
          <a:off x="1995805" y="1683925"/>
          <a:ext cx="602170" cy="35666"/>
        </a:xfrm>
        <a:custGeom>
          <a:avLst/>
          <a:gdLst/>
          <a:ahLst/>
          <a:cxnLst/>
          <a:rect l="0" t="0" r="0" b="0"/>
          <a:pathLst>
            <a:path>
              <a:moveTo>
                <a:pt x="0" y="17833"/>
              </a:moveTo>
              <a:lnTo>
                <a:pt x="602170"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a:off x="2281836" y="1686704"/>
        <a:ext cx="30108" cy="30108"/>
      </dsp:txXfrm>
    </dsp:sp>
    <dsp:sp modelId="{6E1258B8-FE9A-4BD1-B134-9C9228649D96}">
      <dsp:nvSpPr>
        <dsp:cNvPr id="0" name=""/>
        <dsp:cNvSpPr/>
      </dsp:nvSpPr>
      <dsp:spPr>
        <a:xfrm>
          <a:off x="2118256" y="792090"/>
          <a:ext cx="961128" cy="662285"/>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pt-BR" sz="1200" b="1" kern="1200" dirty="0" smtClean="0">
            <a:solidFill>
              <a:schemeClr val="tx1"/>
            </a:solidFill>
          </a:endParaRPr>
        </a:p>
        <a:p>
          <a:pPr lvl="0" algn="ctr" defTabSz="533400">
            <a:lnSpc>
              <a:spcPct val="90000"/>
            </a:lnSpc>
            <a:spcBef>
              <a:spcPct val="0"/>
            </a:spcBef>
            <a:spcAft>
              <a:spcPct val="35000"/>
            </a:spcAft>
          </a:pPr>
          <a:endParaRPr lang="pt-BR" sz="3200" b="1" kern="1200" dirty="0" smtClean="0">
            <a:solidFill>
              <a:schemeClr val="tx1"/>
            </a:solidFill>
          </a:endParaRPr>
        </a:p>
        <a:p>
          <a:pPr lvl="0" algn="ctr" defTabSz="533400">
            <a:lnSpc>
              <a:spcPct val="90000"/>
            </a:lnSpc>
            <a:spcBef>
              <a:spcPct val="0"/>
            </a:spcBef>
            <a:spcAft>
              <a:spcPct val="35000"/>
            </a:spcAft>
          </a:pPr>
          <a:r>
            <a:rPr lang="pt-BR" sz="3200" b="1" kern="1200" dirty="0" smtClean="0">
              <a:solidFill>
                <a:schemeClr val="tx1"/>
              </a:solidFill>
            </a:rPr>
            <a:t>2</a:t>
          </a:r>
        </a:p>
        <a:p>
          <a:pPr lvl="0" algn="ctr" defTabSz="533400">
            <a:lnSpc>
              <a:spcPct val="90000"/>
            </a:lnSpc>
            <a:spcBef>
              <a:spcPct val="0"/>
            </a:spcBef>
            <a:spcAft>
              <a:spcPct val="35000"/>
            </a:spcAft>
          </a:pPr>
          <a:endParaRPr lang="pt-BR" sz="1200" b="1" kern="1200" dirty="0" smtClean="0">
            <a:solidFill>
              <a:schemeClr val="tx1"/>
            </a:solidFill>
          </a:endParaRPr>
        </a:p>
        <a:p>
          <a:pPr lvl="0" algn="ctr" defTabSz="533400">
            <a:lnSpc>
              <a:spcPct val="90000"/>
            </a:lnSpc>
            <a:spcBef>
              <a:spcPct val="0"/>
            </a:spcBef>
            <a:spcAft>
              <a:spcPct val="35000"/>
            </a:spcAft>
          </a:pPr>
          <a:endParaRPr lang="pt-BR" sz="1200" b="1" kern="1200" dirty="0">
            <a:solidFill>
              <a:schemeClr val="tx1"/>
            </a:solidFill>
          </a:endParaRPr>
        </a:p>
      </dsp:txBody>
      <dsp:txXfrm>
        <a:off x="2259010" y="889079"/>
        <a:ext cx="679620" cy="468307"/>
      </dsp:txXfrm>
    </dsp:sp>
    <dsp:sp modelId="{DE1D5258-52B0-4782-AD52-FB98FD9B0AFB}">
      <dsp:nvSpPr>
        <dsp:cNvPr id="0" name=""/>
        <dsp:cNvSpPr/>
      </dsp:nvSpPr>
      <dsp:spPr>
        <a:xfrm rot="19757499">
          <a:off x="2394206" y="2023012"/>
          <a:ext cx="294018" cy="35666"/>
        </a:xfrm>
        <a:custGeom>
          <a:avLst/>
          <a:gdLst/>
          <a:ahLst/>
          <a:cxnLst/>
          <a:rect l="0" t="0" r="0" b="0"/>
          <a:pathLst>
            <a:path>
              <a:moveTo>
                <a:pt x="0" y="17833"/>
              </a:moveTo>
              <a:lnTo>
                <a:pt x="294018"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p>
      </dsp:txBody>
      <dsp:txXfrm>
        <a:off x="2533865" y="2033495"/>
        <a:ext cx="14700" cy="14700"/>
      </dsp:txXfrm>
    </dsp:sp>
    <dsp:sp modelId="{D34CE415-AEE5-49AD-8655-2804FB5D8DF0}">
      <dsp:nvSpPr>
        <dsp:cNvPr id="0" name=""/>
        <dsp:cNvSpPr/>
      </dsp:nvSpPr>
      <dsp:spPr>
        <a:xfrm>
          <a:off x="2580815" y="1439790"/>
          <a:ext cx="843115" cy="654298"/>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3</a:t>
          </a:r>
          <a:endParaRPr lang="pt-BR" sz="3200" b="1" kern="1200" dirty="0"/>
        </a:p>
      </dsp:txBody>
      <dsp:txXfrm>
        <a:off x="2704286" y="1535610"/>
        <a:ext cx="596173" cy="462658"/>
      </dsp:txXfrm>
    </dsp:sp>
    <dsp:sp modelId="{FB6ED8ED-8D5D-499F-B4D5-19AA63010236}">
      <dsp:nvSpPr>
        <dsp:cNvPr id="0" name=""/>
        <dsp:cNvSpPr/>
      </dsp:nvSpPr>
      <dsp:spPr>
        <a:xfrm rot="117434">
          <a:off x="2543724" y="2407737"/>
          <a:ext cx="66393" cy="35666"/>
        </a:xfrm>
        <a:custGeom>
          <a:avLst/>
          <a:gdLst/>
          <a:ahLst/>
          <a:cxnLst/>
          <a:rect l="0" t="0" r="0" b="0"/>
          <a:pathLst>
            <a:path>
              <a:moveTo>
                <a:pt x="0" y="17833"/>
              </a:moveTo>
              <a:lnTo>
                <a:pt x="66393"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a:off x="2575261" y="2423911"/>
        <a:ext cx="3319" cy="3319"/>
      </dsp:txXfrm>
    </dsp:sp>
    <dsp:sp modelId="{D5154A53-CDA6-4ED8-B608-F30126EBD82C}">
      <dsp:nvSpPr>
        <dsp:cNvPr id="0" name=""/>
        <dsp:cNvSpPr/>
      </dsp:nvSpPr>
      <dsp:spPr>
        <a:xfrm>
          <a:off x="2609695" y="2119898"/>
          <a:ext cx="828750" cy="641906"/>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4</a:t>
          </a:r>
          <a:endParaRPr lang="pt-BR" sz="3200" b="1" kern="1200" dirty="0">
            <a:solidFill>
              <a:schemeClr val="tx1"/>
            </a:solidFill>
          </a:endParaRPr>
        </a:p>
      </dsp:txBody>
      <dsp:txXfrm>
        <a:off x="2731063" y="2213903"/>
        <a:ext cx="586014" cy="453896"/>
      </dsp:txXfrm>
    </dsp:sp>
    <dsp:sp modelId="{B0AD61E5-2101-4D01-AD1D-713EB8496C73}">
      <dsp:nvSpPr>
        <dsp:cNvPr id="0" name=""/>
        <dsp:cNvSpPr/>
      </dsp:nvSpPr>
      <dsp:spPr>
        <a:xfrm rot="2455548">
          <a:off x="2311102" y="2803669"/>
          <a:ext cx="203383" cy="35666"/>
        </a:xfrm>
        <a:custGeom>
          <a:avLst/>
          <a:gdLst/>
          <a:ahLst/>
          <a:cxnLst/>
          <a:rect l="0" t="0" r="0" b="0"/>
          <a:pathLst>
            <a:path>
              <a:moveTo>
                <a:pt x="0" y="17833"/>
              </a:moveTo>
              <a:lnTo>
                <a:pt x="203383"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a:off x="2407710" y="2816417"/>
        <a:ext cx="10169" cy="10169"/>
      </dsp:txXfrm>
    </dsp:sp>
    <dsp:sp modelId="{6288832D-634D-46E0-92C3-521D1CEDC6EB}">
      <dsp:nvSpPr>
        <dsp:cNvPr id="0" name=""/>
        <dsp:cNvSpPr/>
      </dsp:nvSpPr>
      <dsp:spPr>
        <a:xfrm>
          <a:off x="2334287" y="2808312"/>
          <a:ext cx="890455" cy="662285"/>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5</a:t>
          </a:r>
          <a:endParaRPr lang="pt-BR" sz="3200" b="1" kern="1200" dirty="0"/>
        </a:p>
      </dsp:txBody>
      <dsp:txXfrm>
        <a:off x="2464691" y="2905301"/>
        <a:ext cx="629647" cy="468307"/>
      </dsp:txXfrm>
    </dsp:sp>
    <dsp:sp modelId="{1000A0BD-A280-451F-B2DE-B5E2CD438ABD}">
      <dsp:nvSpPr>
        <dsp:cNvPr id="0" name=""/>
        <dsp:cNvSpPr/>
      </dsp:nvSpPr>
      <dsp:spPr>
        <a:xfrm rot="7998001">
          <a:off x="1193666" y="2929244"/>
          <a:ext cx="449481" cy="35666"/>
        </a:xfrm>
        <a:custGeom>
          <a:avLst/>
          <a:gdLst/>
          <a:ahLst/>
          <a:cxnLst/>
          <a:rect l="0" t="0" r="0" b="0"/>
          <a:pathLst>
            <a:path>
              <a:moveTo>
                <a:pt x="0" y="17833"/>
              </a:moveTo>
              <a:lnTo>
                <a:pt x="449481"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p>
      </dsp:txBody>
      <dsp:txXfrm rot="10800000">
        <a:off x="1407170" y="2935840"/>
        <a:ext cx="22474" cy="22474"/>
      </dsp:txXfrm>
    </dsp:sp>
    <dsp:sp modelId="{F9F3C20A-DD7A-4D8A-9557-CFFDFBEA29D4}">
      <dsp:nvSpPr>
        <dsp:cNvPr id="0" name=""/>
        <dsp:cNvSpPr/>
      </dsp:nvSpPr>
      <dsp:spPr>
        <a:xfrm>
          <a:off x="557912" y="3051601"/>
          <a:ext cx="899886" cy="662285"/>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7</a:t>
          </a:r>
          <a:endParaRPr lang="pt-BR" sz="3200" b="1" kern="1200" dirty="0"/>
        </a:p>
      </dsp:txBody>
      <dsp:txXfrm>
        <a:off x="689697" y="3148590"/>
        <a:ext cx="636316" cy="468307"/>
      </dsp:txXfrm>
    </dsp:sp>
    <dsp:sp modelId="{3CF8CB89-8532-4140-B89D-2C5C2E5F0185}">
      <dsp:nvSpPr>
        <dsp:cNvPr id="0" name=""/>
        <dsp:cNvSpPr/>
      </dsp:nvSpPr>
      <dsp:spPr>
        <a:xfrm rot="5320806">
          <a:off x="1725950" y="3074070"/>
          <a:ext cx="441147" cy="35666"/>
        </a:xfrm>
        <a:custGeom>
          <a:avLst/>
          <a:gdLst/>
          <a:ahLst/>
          <a:cxnLst/>
          <a:rect l="0" t="0" r="0" b="0"/>
          <a:pathLst>
            <a:path>
              <a:moveTo>
                <a:pt x="0" y="17833"/>
              </a:moveTo>
              <a:lnTo>
                <a:pt x="441147"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p>
      </dsp:txBody>
      <dsp:txXfrm>
        <a:off x="1935495" y="3080874"/>
        <a:ext cx="22057" cy="22057"/>
      </dsp:txXfrm>
    </dsp:sp>
    <dsp:sp modelId="{1D73A716-F3DC-498D-B4CB-362BBA8A7C6C}">
      <dsp:nvSpPr>
        <dsp:cNvPr id="0" name=""/>
        <dsp:cNvSpPr/>
      </dsp:nvSpPr>
      <dsp:spPr>
        <a:xfrm>
          <a:off x="1525794" y="3312367"/>
          <a:ext cx="866878" cy="662285"/>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6</a:t>
          </a:r>
          <a:endParaRPr lang="pt-BR" sz="3200" b="1" kern="1200" dirty="0">
            <a:solidFill>
              <a:schemeClr val="tx1"/>
            </a:solidFill>
          </a:endParaRPr>
        </a:p>
      </dsp:txBody>
      <dsp:txXfrm>
        <a:off x="1652745" y="3409356"/>
        <a:ext cx="612976" cy="468307"/>
      </dsp:txXfrm>
    </dsp:sp>
    <dsp:sp modelId="{49914FCD-91ED-4537-BDEC-EE334FA338E1}">
      <dsp:nvSpPr>
        <dsp:cNvPr id="0" name=""/>
        <dsp:cNvSpPr/>
      </dsp:nvSpPr>
      <dsp:spPr>
        <a:xfrm rot="10117430">
          <a:off x="1233166" y="2515413"/>
          <a:ext cx="105140" cy="35666"/>
        </a:xfrm>
        <a:custGeom>
          <a:avLst/>
          <a:gdLst/>
          <a:ahLst/>
          <a:cxnLst/>
          <a:rect l="0" t="0" r="0" b="0"/>
          <a:pathLst>
            <a:path>
              <a:moveTo>
                <a:pt x="0" y="17833"/>
              </a:moveTo>
              <a:lnTo>
                <a:pt x="105140"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rot="10800000">
        <a:off x="1283107" y="2530618"/>
        <a:ext cx="5257" cy="5257"/>
      </dsp:txXfrm>
    </dsp:sp>
    <dsp:sp modelId="{4AF4F161-3C70-4413-A4D6-B9AAF827A5FE}">
      <dsp:nvSpPr>
        <dsp:cNvPr id="0" name=""/>
        <dsp:cNvSpPr/>
      </dsp:nvSpPr>
      <dsp:spPr>
        <a:xfrm>
          <a:off x="303255" y="2304256"/>
          <a:ext cx="949544" cy="662285"/>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8</a:t>
          </a:r>
          <a:endParaRPr lang="pt-BR" sz="3200" b="1" kern="1200" dirty="0">
            <a:solidFill>
              <a:schemeClr val="tx1"/>
            </a:solidFill>
          </a:endParaRPr>
        </a:p>
      </dsp:txBody>
      <dsp:txXfrm>
        <a:off x="442312" y="2401245"/>
        <a:ext cx="671430" cy="468307"/>
      </dsp:txXfrm>
    </dsp:sp>
    <dsp:sp modelId="{8A43C31E-C25D-4360-94D8-FB605804A2AA}">
      <dsp:nvSpPr>
        <dsp:cNvPr id="0" name=""/>
        <dsp:cNvSpPr/>
      </dsp:nvSpPr>
      <dsp:spPr>
        <a:xfrm rot="12317859">
          <a:off x="1120690" y="2074397"/>
          <a:ext cx="302871" cy="35666"/>
        </a:xfrm>
        <a:custGeom>
          <a:avLst/>
          <a:gdLst/>
          <a:ahLst/>
          <a:cxnLst/>
          <a:rect l="0" t="0" r="0" b="0"/>
          <a:pathLst>
            <a:path>
              <a:moveTo>
                <a:pt x="0" y="17833"/>
              </a:moveTo>
              <a:lnTo>
                <a:pt x="302871"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rot="10800000">
        <a:off x="1264554" y="2084658"/>
        <a:ext cx="15143" cy="15143"/>
      </dsp:txXfrm>
    </dsp:sp>
    <dsp:sp modelId="{EF2C1E93-D1B7-4DDA-810D-49475B82D90A}">
      <dsp:nvSpPr>
        <dsp:cNvPr id="0" name=""/>
        <dsp:cNvSpPr/>
      </dsp:nvSpPr>
      <dsp:spPr>
        <a:xfrm>
          <a:off x="318056" y="1512166"/>
          <a:ext cx="883051" cy="67562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9</a:t>
          </a:r>
          <a:endParaRPr lang="pt-BR" sz="3200" b="1" kern="1200" dirty="0"/>
        </a:p>
      </dsp:txBody>
      <dsp:txXfrm>
        <a:off x="447376" y="1611109"/>
        <a:ext cx="624411" cy="477737"/>
      </dsp:txXfrm>
    </dsp:sp>
    <dsp:sp modelId="{093D7A7D-406D-476E-946A-F3CCDE552920}">
      <dsp:nvSpPr>
        <dsp:cNvPr id="0" name=""/>
        <dsp:cNvSpPr/>
      </dsp:nvSpPr>
      <dsp:spPr>
        <a:xfrm rot="14023597">
          <a:off x="1111568" y="1714184"/>
          <a:ext cx="652662" cy="35666"/>
        </a:xfrm>
        <a:custGeom>
          <a:avLst/>
          <a:gdLst/>
          <a:ahLst/>
          <a:cxnLst/>
          <a:rect l="0" t="0" r="0" b="0"/>
          <a:pathLst>
            <a:path>
              <a:moveTo>
                <a:pt x="0" y="17833"/>
              </a:moveTo>
              <a:lnTo>
                <a:pt x="652662" y="178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10800000">
        <a:off x="1421583" y="1715700"/>
        <a:ext cx="32633" cy="32633"/>
      </dsp:txXfrm>
    </dsp:sp>
    <dsp:sp modelId="{D2D9C7D1-E7A1-4B31-A296-D112AC839C14}">
      <dsp:nvSpPr>
        <dsp:cNvPr id="0" name=""/>
        <dsp:cNvSpPr/>
      </dsp:nvSpPr>
      <dsp:spPr>
        <a:xfrm>
          <a:off x="587140" y="836558"/>
          <a:ext cx="883051" cy="675623"/>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b="1" kern="1200" dirty="0" smtClean="0"/>
            <a:t>10</a:t>
          </a:r>
          <a:endParaRPr lang="pt-BR" sz="3100" b="1" kern="1200" dirty="0"/>
        </a:p>
      </dsp:txBody>
      <dsp:txXfrm>
        <a:off x="716460" y="935501"/>
        <a:ext cx="624411" cy="47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C15A7-A027-4C2D-804B-4780384D275A}">
      <dsp:nvSpPr>
        <dsp:cNvPr id="0" name=""/>
        <dsp:cNvSpPr/>
      </dsp:nvSpPr>
      <dsp:spPr>
        <a:xfrm>
          <a:off x="988095" y="1130352"/>
          <a:ext cx="1886548" cy="1438586"/>
        </a:xfrm>
        <a:prstGeom prst="ellipse">
          <a:avLst/>
        </a:prstGeom>
        <a:solidFill>
          <a:srgbClr val="D9579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t-BR" sz="2800" b="1" kern="1200" dirty="0" smtClean="0"/>
            <a:t>AI</a:t>
          </a:r>
          <a:endParaRPr lang="pt-BR" sz="2800" b="1" kern="1200" dirty="0"/>
        </a:p>
      </dsp:txBody>
      <dsp:txXfrm>
        <a:off x="1264374" y="1341028"/>
        <a:ext cx="1333990" cy="1017234"/>
      </dsp:txXfrm>
    </dsp:sp>
    <dsp:sp modelId="{9AE77B14-FA70-4622-8197-7663A8B0A1FF}">
      <dsp:nvSpPr>
        <dsp:cNvPr id="0" name=""/>
        <dsp:cNvSpPr/>
      </dsp:nvSpPr>
      <dsp:spPr>
        <a:xfrm rot="5082006">
          <a:off x="1790269" y="1186851"/>
          <a:ext cx="164254" cy="54140"/>
        </a:xfrm>
        <a:custGeom>
          <a:avLst/>
          <a:gdLst/>
          <a:ahLst/>
          <a:cxnLst/>
          <a:rect l="0" t="0" r="0" b="0"/>
          <a:pathLst>
            <a:path>
              <a:moveTo>
                <a:pt x="0" y="27070"/>
              </a:moveTo>
              <a:lnTo>
                <a:pt x="164254" y="27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a:off x="1868290" y="1209815"/>
        <a:ext cx="8212" cy="8212"/>
      </dsp:txXfrm>
    </dsp:sp>
    <dsp:sp modelId="{B18D4552-7232-48C9-B970-0E190F65537C}">
      <dsp:nvSpPr>
        <dsp:cNvPr id="0" name=""/>
        <dsp:cNvSpPr/>
      </dsp:nvSpPr>
      <dsp:spPr>
        <a:xfrm>
          <a:off x="674417" y="255747"/>
          <a:ext cx="2314701" cy="1040402"/>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1 </a:t>
          </a:r>
        </a:p>
        <a:p>
          <a:pPr lvl="0" algn="ctr" defTabSz="1422400">
            <a:lnSpc>
              <a:spcPct val="90000"/>
            </a:lnSpc>
            <a:spcBef>
              <a:spcPct val="0"/>
            </a:spcBef>
            <a:spcAft>
              <a:spcPct val="35000"/>
            </a:spcAft>
          </a:pPr>
          <a:endParaRPr lang="pt-BR" sz="1600" b="1" kern="1200" dirty="0"/>
        </a:p>
      </dsp:txBody>
      <dsp:txXfrm>
        <a:off x="1013397" y="408110"/>
        <a:ext cx="1636741" cy="735676"/>
      </dsp:txXfrm>
    </dsp:sp>
    <dsp:sp modelId="{2BBF12CC-79F6-4F98-A744-24FB71F8975A}">
      <dsp:nvSpPr>
        <dsp:cNvPr id="0" name=""/>
        <dsp:cNvSpPr/>
      </dsp:nvSpPr>
      <dsp:spPr>
        <a:xfrm rot="9071528">
          <a:off x="2332025" y="1495429"/>
          <a:ext cx="388453" cy="54140"/>
        </a:xfrm>
        <a:custGeom>
          <a:avLst/>
          <a:gdLst/>
          <a:ahLst/>
          <a:cxnLst/>
          <a:rect l="0" t="0" r="0" b="0"/>
          <a:pathLst>
            <a:path>
              <a:moveTo>
                <a:pt x="0" y="27070"/>
              </a:moveTo>
              <a:lnTo>
                <a:pt x="388453" y="27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rot="10800000">
        <a:off x="2516541" y="1512788"/>
        <a:ext cx="19422" cy="19422"/>
      </dsp:txXfrm>
    </dsp:sp>
    <dsp:sp modelId="{6E1258B8-FE9A-4BD1-B134-9C9228649D96}">
      <dsp:nvSpPr>
        <dsp:cNvPr id="0" name=""/>
        <dsp:cNvSpPr/>
      </dsp:nvSpPr>
      <dsp:spPr>
        <a:xfrm>
          <a:off x="2231429" y="881546"/>
          <a:ext cx="1250183" cy="918655"/>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pt-BR" sz="1200" b="1" kern="1200" dirty="0" smtClean="0">
            <a:solidFill>
              <a:schemeClr val="tx1"/>
            </a:solidFill>
          </a:endParaRPr>
        </a:p>
        <a:p>
          <a:pPr lvl="0" algn="ctr" defTabSz="533400">
            <a:lnSpc>
              <a:spcPct val="90000"/>
            </a:lnSpc>
            <a:spcBef>
              <a:spcPct val="0"/>
            </a:spcBef>
            <a:spcAft>
              <a:spcPct val="35000"/>
            </a:spcAft>
          </a:pPr>
          <a:endParaRPr lang="pt-BR" sz="3200" b="1" kern="1200" dirty="0" smtClean="0">
            <a:solidFill>
              <a:schemeClr val="tx1"/>
            </a:solidFill>
          </a:endParaRPr>
        </a:p>
        <a:p>
          <a:pPr lvl="0" algn="ctr" defTabSz="533400">
            <a:lnSpc>
              <a:spcPct val="90000"/>
            </a:lnSpc>
            <a:spcBef>
              <a:spcPct val="0"/>
            </a:spcBef>
            <a:spcAft>
              <a:spcPct val="35000"/>
            </a:spcAft>
          </a:pPr>
          <a:r>
            <a:rPr lang="pt-BR" sz="3200" b="1" kern="1200" dirty="0" smtClean="0">
              <a:solidFill>
                <a:schemeClr val="tx1"/>
              </a:solidFill>
            </a:rPr>
            <a:t>2</a:t>
          </a:r>
        </a:p>
        <a:p>
          <a:pPr lvl="0" algn="ctr" defTabSz="533400">
            <a:lnSpc>
              <a:spcPct val="90000"/>
            </a:lnSpc>
            <a:spcBef>
              <a:spcPct val="0"/>
            </a:spcBef>
            <a:spcAft>
              <a:spcPct val="35000"/>
            </a:spcAft>
          </a:pPr>
          <a:endParaRPr lang="pt-BR" sz="1200" b="1" kern="1200" dirty="0" smtClean="0">
            <a:solidFill>
              <a:schemeClr val="tx1"/>
            </a:solidFill>
          </a:endParaRPr>
        </a:p>
        <a:p>
          <a:pPr lvl="0" algn="ctr" defTabSz="533400">
            <a:lnSpc>
              <a:spcPct val="90000"/>
            </a:lnSpc>
            <a:spcBef>
              <a:spcPct val="0"/>
            </a:spcBef>
            <a:spcAft>
              <a:spcPct val="35000"/>
            </a:spcAft>
          </a:pPr>
          <a:endParaRPr lang="pt-BR" sz="1200" b="1" kern="1200" dirty="0">
            <a:solidFill>
              <a:schemeClr val="tx1"/>
            </a:solidFill>
          </a:endParaRPr>
        </a:p>
      </dsp:txBody>
      <dsp:txXfrm>
        <a:off x="2414514" y="1016080"/>
        <a:ext cx="884013" cy="649587"/>
      </dsp:txXfrm>
    </dsp:sp>
    <dsp:sp modelId="{DE1D5258-52B0-4782-AD52-FB98FD9B0AFB}">
      <dsp:nvSpPr>
        <dsp:cNvPr id="0" name=""/>
        <dsp:cNvSpPr/>
      </dsp:nvSpPr>
      <dsp:spPr>
        <a:xfrm rot="12186402">
          <a:off x="2268422" y="2074429"/>
          <a:ext cx="506436" cy="54140"/>
        </a:xfrm>
        <a:custGeom>
          <a:avLst/>
          <a:gdLst/>
          <a:ahLst/>
          <a:cxnLst/>
          <a:rect l="0" t="0" r="0" b="0"/>
          <a:pathLst>
            <a:path>
              <a:moveTo>
                <a:pt x="0" y="27070"/>
              </a:moveTo>
              <a:lnTo>
                <a:pt x="506436" y="27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p>
      </dsp:txBody>
      <dsp:txXfrm rot="10800000">
        <a:off x="2508980" y="2088838"/>
        <a:ext cx="25321" cy="25321"/>
      </dsp:txXfrm>
    </dsp:sp>
    <dsp:sp modelId="{D34CE415-AEE5-49AD-8655-2804FB5D8DF0}">
      <dsp:nvSpPr>
        <dsp:cNvPr id="0" name=""/>
        <dsp:cNvSpPr/>
      </dsp:nvSpPr>
      <dsp:spPr>
        <a:xfrm>
          <a:off x="2208577" y="1741547"/>
          <a:ext cx="1295899" cy="1005680"/>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3</a:t>
          </a:r>
          <a:endParaRPr lang="pt-BR" sz="3200" b="1" kern="1200" dirty="0"/>
        </a:p>
      </dsp:txBody>
      <dsp:txXfrm>
        <a:off x="2398357" y="1888825"/>
        <a:ext cx="916339" cy="711124"/>
      </dsp:txXfrm>
    </dsp:sp>
    <dsp:sp modelId="{FB6ED8ED-8D5D-499F-B4D5-19AA63010236}">
      <dsp:nvSpPr>
        <dsp:cNvPr id="0" name=""/>
        <dsp:cNvSpPr/>
      </dsp:nvSpPr>
      <dsp:spPr>
        <a:xfrm rot="15952039">
          <a:off x="1880712" y="2445371"/>
          <a:ext cx="191313" cy="54140"/>
        </a:xfrm>
        <a:custGeom>
          <a:avLst/>
          <a:gdLst/>
          <a:ahLst/>
          <a:cxnLst/>
          <a:rect l="0" t="0" r="0" b="0"/>
          <a:pathLst>
            <a:path>
              <a:moveTo>
                <a:pt x="0" y="27070"/>
              </a:moveTo>
              <a:lnTo>
                <a:pt x="191313" y="27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rot="10800000">
        <a:off x="1971586" y="2467659"/>
        <a:ext cx="9565" cy="9565"/>
      </dsp:txXfrm>
    </dsp:sp>
    <dsp:sp modelId="{D5154A53-CDA6-4ED8-B608-F30126EBD82C}">
      <dsp:nvSpPr>
        <dsp:cNvPr id="0" name=""/>
        <dsp:cNvSpPr/>
      </dsp:nvSpPr>
      <dsp:spPr>
        <a:xfrm>
          <a:off x="1368154" y="2376262"/>
          <a:ext cx="1273820" cy="986634"/>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4</a:t>
          </a:r>
          <a:endParaRPr lang="pt-BR" sz="3200" b="1" kern="1200" dirty="0">
            <a:solidFill>
              <a:schemeClr val="tx1"/>
            </a:solidFill>
          </a:endParaRPr>
        </a:p>
      </dsp:txBody>
      <dsp:txXfrm>
        <a:off x="1554701" y="2520751"/>
        <a:ext cx="900726" cy="697656"/>
      </dsp:txXfrm>
    </dsp:sp>
    <dsp:sp modelId="{B0AD61E5-2101-4D01-AD1D-713EB8496C73}">
      <dsp:nvSpPr>
        <dsp:cNvPr id="0" name=""/>
        <dsp:cNvSpPr/>
      </dsp:nvSpPr>
      <dsp:spPr>
        <a:xfrm rot="19669778">
          <a:off x="1177350" y="2188866"/>
          <a:ext cx="343384" cy="54140"/>
        </a:xfrm>
        <a:custGeom>
          <a:avLst/>
          <a:gdLst/>
          <a:ahLst/>
          <a:cxnLst/>
          <a:rect l="0" t="0" r="0" b="0"/>
          <a:pathLst>
            <a:path>
              <a:moveTo>
                <a:pt x="0" y="27070"/>
              </a:moveTo>
              <a:lnTo>
                <a:pt x="343384" y="27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t-BR" sz="1200" b="1" kern="1200"/>
        </a:p>
      </dsp:txBody>
      <dsp:txXfrm>
        <a:off x="1340457" y="2207352"/>
        <a:ext cx="17169" cy="17169"/>
      </dsp:txXfrm>
    </dsp:sp>
    <dsp:sp modelId="{6288832D-634D-46E0-92C3-521D1CEDC6EB}">
      <dsp:nvSpPr>
        <dsp:cNvPr id="0" name=""/>
        <dsp:cNvSpPr/>
      </dsp:nvSpPr>
      <dsp:spPr>
        <a:xfrm>
          <a:off x="287520" y="1944215"/>
          <a:ext cx="1368663" cy="1017956"/>
        </a:xfrm>
        <a:prstGeom prst="ellips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t>5</a:t>
          </a:r>
          <a:endParaRPr lang="pt-BR" sz="3200" b="1" kern="1200" dirty="0"/>
        </a:p>
      </dsp:txBody>
      <dsp:txXfrm>
        <a:off x="487956" y="2093291"/>
        <a:ext cx="967791" cy="719804"/>
      </dsp:txXfrm>
    </dsp:sp>
    <dsp:sp modelId="{3CF8CB89-8532-4140-B89D-2C5C2E5F0185}">
      <dsp:nvSpPr>
        <dsp:cNvPr id="0" name=""/>
        <dsp:cNvSpPr/>
      </dsp:nvSpPr>
      <dsp:spPr>
        <a:xfrm rot="1380358">
          <a:off x="1089445" y="1560090"/>
          <a:ext cx="447453" cy="54140"/>
        </a:xfrm>
        <a:custGeom>
          <a:avLst/>
          <a:gdLst/>
          <a:ahLst/>
          <a:cxnLst/>
          <a:rect l="0" t="0" r="0" b="0"/>
          <a:pathLst>
            <a:path>
              <a:moveTo>
                <a:pt x="0" y="27070"/>
              </a:moveTo>
              <a:lnTo>
                <a:pt x="447453" y="270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b="1" kern="1200"/>
        </a:p>
      </dsp:txBody>
      <dsp:txXfrm>
        <a:off x="1301986" y="1575974"/>
        <a:ext cx="22372" cy="22372"/>
      </dsp:txXfrm>
    </dsp:sp>
    <dsp:sp modelId="{1D73A716-F3DC-498D-B4CB-362BBA8A7C6C}">
      <dsp:nvSpPr>
        <dsp:cNvPr id="0" name=""/>
        <dsp:cNvSpPr/>
      </dsp:nvSpPr>
      <dsp:spPr>
        <a:xfrm>
          <a:off x="372912" y="936100"/>
          <a:ext cx="1211266" cy="1017956"/>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6</a:t>
          </a:r>
          <a:endParaRPr lang="pt-BR" sz="3200" b="1" kern="1200" dirty="0">
            <a:solidFill>
              <a:schemeClr val="tx1"/>
            </a:solidFill>
          </a:endParaRPr>
        </a:p>
      </dsp:txBody>
      <dsp:txXfrm>
        <a:off x="550298" y="1085176"/>
        <a:ext cx="856494" cy="71980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20312-700B-4755-A1E8-1F51446781B6}" type="datetimeFigureOut">
              <a:rPr lang="pt-BR" smtClean="0"/>
              <a:t>05/04/2022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8C362-952A-45A0-ABB3-4D9ABADBBBC7}" type="slidenum">
              <a:rPr lang="pt-BR" smtClean="0"/>
              <a:t>‹nº›</a:t>
            </a:fld>
            <a:endParaRPr lang="pt-BR"/>
          </a:p>
        </p:txBody>
      </p:sp>
      <p:sp>
        <p:nvSpPr>
          <p:cNvPr id="8" name="Espaço Reservado para Anotações 2"/>
          <p:cNvSpPr txBox="1">
            <a:spLocks/>
          </p:cNvSpPr>
          <p:nvPr/>
        </p:nvSpPr>
        <p:spPr>
          <a:xfrm>
            <a:off x="685800" y="4417640"/>
            <a:ext cx="5486400" cy="4114800"/>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smtClean="0"/>
              <a:t>        ANOTAÇÕES:</a:t>
            </a:r>
            <a:endParaRPr lang="pt-BR" dirty="0"/>
          </a:p>
        </p:txBody>
      </p:sp>
      <p:cxnSp>
        <p:nvCxnSpPr>
          <p:cNvPr id="9" name="Conector reto 8"/>
          <p:cNvCxnSpPr/>
          <p:nvPr/>
        </p:nvCxnSpPr>
        <p:spPr>
          <a:xfrm>
            <a:off x="1052736" y="4862264"/>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1052736" y="5078288"/>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052736" y="5294312"/>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1052736" y="5510336"/>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052736" y="5726360"/>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1052736" y="5942384"/>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1052736" y="6158408"/>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1052736" y="6374432"/>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1052736" y="6590456"/>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1052736" y="6806480"/>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052736" y="7022504"/>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1052736" y="7238528"/>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1052736" y="7454552"/>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1052736" y="7670576"/>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1052736" y="7886600"/>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1052736" y="8102624"/>
            <a:ext cx="4752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2</a:t>
            </a:fld>
            <a:endParaRPr lang="pt-BR"/>
          </a:p>
        </p:txBody>
      </p:sp>
    </p:spTree>
    <p:extLst>
      <p:ext uri="{BB962C8B-B14F-4D97-AF65-F5344CB8AC3E}">
        <p14:creationId xmlns:p14="http://schemas.microsoft.com/office/powerpoint/2010/main" val="97352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14</a:t>
            </a:fld>
            <a:endParaRPr lang="pt-BR"/>
          </a:p>
        </p:txBody>
      </p:sp>
    </p:spTree>
    <p:extLst>
      <p:ext uri="{BB962C8B-B14F-4D97-AF65-F5344CB8AC3E}">
        <p14:creationId xmlns:p14="http://schemas.microsoft.com/office/powerpoint/2010/main" val="397542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15</a:t>
            </a:fld>
            <a:endParaRPr lang="pt-BR"/>
          </a:p>
        </p:txBody>
      </p:sp>
    </p:spTree>
    <p:extLst>
      <p:ext uri="{BB962C8B-B14F-4D97-AF65-F5344CB8AC3E}">
        <p14:creationId xmlns:p14="http://schemas.microsoft.com/office/powerpoint/2010/main" val="299219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16</a:t>
            </a:fld>
            <a:endParaRPr lang="pt-BR"/>
          </a:p>
        </p:txBody>
      </p:sp>
    </p:spTree>
    <p:extLst>
      <p:ext uri="{BB962C8B-B14F-4D97-AF65-F5344CB8AC3E}">
        <p14:creationId xmlns:p14="http://schemas.microsoft.com/office/powerpoint/2010/main" val="301570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0243" name="Espaço Reservado para Anotações 2"/>
          <p:cNvSpPr>
            <a:spLocks noGrp="1"/>
          </p:cNvSpPr>
          <p:nvPr>
            <p:ph type="body" idx="1"/>
          </p:nvPr>
        </p:nvSpPr>
        <p:spPr>
          <a:xfrm>
            <a:off x="685800" y="4343400"/>
            <a:ext cx="5486400" cy="4114800"/>
          </a:xfrm>
          <a:prstGeom prst="rect">
            <a:avLst/>
          </a:prstGeom>
        </p:spPr>
        <p:txBody>
          <a:bodyPr/>
          <a:lstStyle/>
          <a:p>
            <a:pPr>
              <a:spcBef>
                <a:spcPct val="0"/>
              </a:spcBef>
            </a:pPr>
            <a:endParaRPr lang="pt-BR"/>
          </a:p>
        </p:txBody>
      </p:sp>
      <p:sp>
        <p:nvSpPr>
          <p:cNvPr id="27652" name="Espaço Reservado para Número de Slide 3"/>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70C3937-0955-4FD0-8F64-84B90FF7B0A0}" type="slidenum">
              <a:rPr lang="pt-BR" sz="1200">
                <a:latin typeface="Calibri" panose="020F0502020204030204" pitchFamily="34" charset="0"/>
              </a:rPr>
              <a:pPr algn="r"/>
              <a:t>20</a:t>
            </a:fld>
            <a:endParaRPr lang="pt-BR" sz="1200">
              <a:latin typeface="Calibri" panose="020F0502020204030204" pitchFamily="34" charset="0"/>
            </a:endParaRPr>
          </a:p>
        </p:txBody>
      </p:sp>
    </p:spTree>
    <p:extLst>
      <p:ext uri="{BB962C8B-B14F-4D97-AF65-F5344CB8AC3E}">
        <p14:creationId xmlns:p14="http://schemas.microsoft.com/office/powerpoint/2010/main" val="254822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65D1B-FE97-4202-A940-3BA3257C9971}" type="slidenum">
              <a:rPr lang="en-US"/>
              <a:pPr/>
              <a:t>27</a:t>
            </a:fld>
            <a:endParaRPr lang="en-US"/>
          </a:p>
        </p:txBody>
      </p:sp>
      <p:sp>
        <p:nvSpPr>
          <p:cNvPr id="278530" name="Rectangle 2"/>
          <p:cNvSpPr>
            <a:spLocks noGrp="1" noRot="1" noChangeAspect="1" noChangeArrowheads="1" noTextEdit="1"/>
          </p:cNvSpPr>
          <p:nvPr>
            <p:ph type="sldImg"/>
          </p:nvPr>
        </p:nvSpPr>
        <p:spPr>
          <a:xfrm>
            <a:off x="1411288" y="685800"/>
            <a:ext cx="3963987" cy="2971800"/>
          </a:xfrm>
          <a:ln/>
        </p:spPr>
      </p:sp>
      <p:sp>
        <p:nvSpPr>
          <p:cNvPr id="278531" name="Rectangle 3"/>
          <p:cNvSpPr>
            <a:spLocks noGrp="1" noChangeArrowheads="1"/>
          </p:cNvSpPr>
          <p:nvPr>
            <p:ph type="body" idx="1"/>
          </p:nvPr>
        </p:nvSpPr>
        <p:spPr>
          <a:xfrm>
            <a:off x="380466" y="3963181"/>
            <a:ext cx="6097070" cy="4494435"/>
          </a:xfrm>
          <a:prstGeom prst="rect">
            <a:avLst/>
          </a:prstGeom>
        </p:spPr>
        <p:txBody>
          <a:bodyPr lIns="91648" tIns="45823" rIns="91648" bIns="45823"/>
          <a:lstStyle/>
          <a:p>
            <a:r>
              <a:rPr lang="pt-BR" altLang="en-US"/>
              <a:t>We’re also seeing companies of all sizes and industries beginning to deploy risk-related initiatives so that they can obtain better value from risk outcomes.</a:t>
            </a:r>
          </a:p>
          <a:p>
            <a:r>
              <a:rPr lang="pt-BR" altLang="en-US"/>
              <a:t>Such risk initiatives may be embedded in employee training, product launches, deployment of new systems, reward programs, or any of the ongoing activities of the enterprise.</a:t>
            </a:r>
          </a:p>
          <a:p>
            <a:r>
              <a:rPr lang="pt-BR" altLang="en-US">
                <a:solidFill>
                  <a:srgbClr val="FF0000"/>
                </a:solidFill>
              </a:rPr>
              <a:t>For example, a story that came out last week in the press about Mercury Computers …. Many of the employees were given new Porsche Boxters because they accepted and made value from the risks in their business and achieved the goal set for them of raising share value by more than double over a year. In fact, they </a:t>
            </a:r>
            <a:r>
              <a:rPr lang="pt-BR" altLang="en-US" u="sng">
                <a:solidFill>
                  <a:srgbClr val="FF0000"/>
                </a:solidFill>
              </a:rPr>
              <a:t>tripled</a:t>
            </a:r>
            <a:r>
              <a:rPr lang="pt-BR" altLang="en-US">
                <a:solidFill>
                  <a:srgbClr val="FF0000"/>
                </a:solidFill>
              </a:rPr>
              <a:t> the share value.  This is a great visual example embedding the programs into the company and making the reward very visible.</a:t>
            </a:r>
          </a:p>
        </p:txBody>
      </p:sp>
    </p:spTree>
    <p:extLst>
      <p:ext uri="{BB962C8B-B14F-4D97-AF65-F5344CB8AC3E}">
        <p14:creationId xmlns:p14="http://schemas.microsoft.com/office/powerpoint/2010/main" val="405190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5</a:t>
            </a:fld>
            <a:endParaRPr lang="pt-BR"/>
          </a:p>
        </p:txBody>
      </p:sp>
    </p:spTree>
    <p:extLst>
      <p:ext uri="{BB962C8B-B14F-4D97-AF65-F5344CB8AC3E}">
        <p14:creationId xmlns:p14="http://schemas.microsoft.com/office/powerpoint/2010/main" val="322109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6</a:t>
            </a:fld>
            <a:endParaRPr lang="pt-BR"/>
          </a:p>
        </p:txBody>
      </p:sp>
    </p:spTree>
    <p:extLst>
      <p:ext uri="{BB962C8B-B14F-4D97-AF65-F5344CB8AC3E}">
        <p14:creationId xmlns:p14="http://schemas.microsoft.com/office/powerpoint/2010/main" val="49318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7</a:t>
            </a:fld>
            <a:endParaRPr lang="pt-BR"/>
          </a:p>
        </p:txBody>
      </p:sp>
    </p:spTree>
    <p:extLst>
      <p:ext uri="{BB962C8B-B14F-4D97-AF65-F5344CB8AC3E}">
        <p14:creationId xmlns:p14="http://schemas.microsoft.com/office/powerpoint/2010/main" val="408214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8</a:t>
            </a:fld>
            <a:endParaRPr lang="pt-BR"/>
          </a:p>
        </p:txBody>
      </p:sp>
    </p:spTree>
    <p:extLst>
      <p:ext uri="{BB962C8B-B14F-4D97-AF65-F5344CB8AC3E}">
        <p14:creationId xmlns:p14="http://schemas.microsoft.com/office/powerpoint/2010/main" val="236007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9</a:t>
            </a:fld>
            <a:endParaRPr lang="pt-BR"/>
          </a:p>
        </p:txBody>
      </p:sp>
    </p:spTree>
    <p:extLst>
      <p:ext uri="{BB962C8B-B14F-4D97-AF65-F5344CB8AC3E}">
        <p14:creationId xmlns:p14="http://schemas.microsoft.com/office/powerpoint/2010/main" val="66138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685800" y="4343400"/>
            <a:ext cx="5486400" cy="4114800"/>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71C62233-6D09-4A55-A883-3C4CAB52D907}" type="slidenum">
              <a:rPr lang="pt-BR" smtClean="0"/>
              <a:t>10</a:t>
            </a:fld>
            <a:endParaRPr lang="pt-BR"/>
          </a:p>
        </p:txBody>
      </p:sp>
    </p:spTree>
    <p:extLst>
      <p:ext uri="{BB962C8B-B14F-4D97-AF65-F5344CB8AC3E}">
        <p14:creationId xmlns:p14="http://schemas.microsoft.com/office/powerpoint/2010/main" val="184896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12</a:t>
            </a:fld>
            <a:endParaRPr lang="pt-BR"/>
          </a:p>
        </p:txBody>
      </p:sp>
    </p:spTree>
    <p:extLst>
      <p:ext uri="{BB962C8B-B14F-4D97-AF65-F5344CB8AC3E}">
        <p14:creationId xmlns:p14="http://schemas.microsoft.com/office/powerpoint/2010/main" val="115313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C7987-F7E4-485E-A1FB-6CFF69469242}" type="slidenum">
              <a:rPr lang="pt-BR"/>
              <a:pPr eaLnBrk="1" hangingPunct="1"/>
              <a:t>13</a:t>
            </a:fld>
            <a:endParaRPr lang="pt-BR"/>
          </a:p>
        </p:txBody>
      </p:sp>
    </p:spTree>
    <p:extLst>
      <p:ext uri="{BB962C8B-B14F-4D97-AF65-F5344CB8AC3E}">
        <p14:creationId xmlns:p14="http://schemas.microsoft.com/office/powerpoint/2010/main" val="37349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B515E45-B6D5-414B-AEF7-35F1E62AB243}" type="datetimeFigureOut">
              <a:rPr lang="pt-BR" smtClean="0"/>
              <a:t>05/04/2022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D523181-1E89-4B10-8811-0C1CC3C0262C}"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B515E45-B6D5-414B-AEF7-35F1E62AB243}" type="datetimeFigureOut">
              <a:rPr lang="pt-BR" smtClean="0"/>
              <a:t>05/04/2022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D523181-1E89-4B10-8811-0C1CC3C0262C}"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515E45-B6D5-414B-AEF7-35F1E62AB243}" type="datetimeFigureOut">
              <a:rPr lang="pt-BR" smtClean="0"/>
              <a:t>05/04/2022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D523181-1E89-4B10-8811-0C1CC3C0262C}" type="slidenum">
              <a:rPr lang="pt-BR" smtClean="0"/>
              <a:t>‹nº›</a:t>
            </a:fld>
            <a:endParaRPr lang="pt-B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pic>
        <p:nvPicPr>
          <p:cNvPr id="4" name="Picture 2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9" y="188913"/>
            <a:ext cx="23399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lvl1pPr>
              <a:defRPr>
                <a:solidFill>
                  <a:srgbClr val="008000"/>
                </a:solidFill>
              </a:defRPr>
            </a:lvl1pPr>
          </a:lstStyle>
          <a:p>
            <a:r>
              <a:rPr lang="x-none" dirty="0" smtClean="0"/>
              <a:t>Click to edit Master title style</a:t>
            </a:r>
            <a:endParaRPr lang="pt-BR" dirty="0"/>
          </a:p>
        </p:txBody>
      </p:sp>
      <p:sp>
        <p:nvSpPr>
          <p:cNvPr id="7" name="Espaço Reservado para Texto 6"/>
          <p:cNvSpPr>
            <a:spLocks noGrp="1"/>
          </p:cNvSpPr>
          <p:nvPr>
            <p:ph type="body" sz="quarter" idx="13"/>
          </p:nvPr>
        </p:nvSpPr>
        <p:spPr>
          <a:xfrm>
            <a:off x="395288" y="1412875"/>
            <a:ext cx="8353425" cy="467995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Rodapé 3"/>
          <p:cNvSpPr>
            <a:spLocks noGrp="1"/>
          </p:cNvSpPr>
          <p:nvPr>
            <p:ph type="ftr" sz="quarter" idx="14"/>
          </p:nvPr>
        </p:nvSpPr>
        <p:spPr/>
        <p:txBody>
          <a:bodyPr/>
          <a:lstStyle>
            <a:lvl1pPr>
              <a:defRPr/>
            </a:lvl1pPr>
          </a:lstStyle>
          <a:p>
            <a:pPr>
              <a:defRPr/>
            </a:pPr>
            <a:r>
              <a:rPr lang="pt-BR" altLang="pt-BR"/>
              <a:t>Rodapé</a:t>
            </a:r>
          </a:p>
        </p:txBody>
      </p:sp>
      <p:sp>
        <p:nvSpPr>
          <p:cNvPr id="6" name="Espaço Reservado para Número de Slide 4"/>
          <p:cNvSpPr>
            <a:spLocks noGrp="1"/>
          </p:cNvSpPr>
          <p:nvPr>
            <p:ph type="sldNum" sz="quarter" idx="15"/>
          </p:nvPr>
        </p:nvSpPr>
        <p:spPr/>
        <p:txBody>
          <a:bodyPr/>
          <a:lstStyle>
            <a:lvl1pPr>
              <a:defRPr/>
            </a:lvl1pPr>
          </a:lstStyle>
          <a:p>
            <a:fld id="{93B37D7D-A833-44E9-85C0-13DA37163EA7}" type="slidenum">
              <a:rPr lang="pt-BR" altLang="pt-BR"/>
              <a:pPr/>
              <a:t>‹nº›</a:t>
            </a:fld>
            <a:endParaRPr lang="pt-BR" altLang="pt-BR"/>
          </a:p>
        </p:txBody>
      </p:sp>
    </p:spTree>
    <p:extLst>
      <p:ext uri="{BB962C8B-B14F-4D97-AF65-F5344CB8AC3E}">
        <p14:creationId xmlns:p14="http://schemas.microsoft.com/office/powerpoint/2010/main" val="32724923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B515E45-B6D5-414B-AEF7-35F1E62AB243}" type="datetimeFigureOut">
              <a:rPr lang="pt-BR" smtClean="0"/>
              <a:t>05/04/2022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D523181-1E89-4B10-8811-0C1CC3C0262C}" type="slidenum">
              <a:rPr lang="pt-BR" smtClean="0"/>
              <a:t>‹nº›</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B515E45-B6D5-414B-AEF7-35F1E62AB243}" type="datetimeFigureOut">
              <a:rPr lang="pt-BR" smtClean="0"/>
              <a:t>05/04/2022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D523181-1E89-4B10-8811-0C1CC3C0262C}"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5B515E45-B6D5-414B-AEF7-35F1E62AB243}" type="datetimeFigureOut">
              <a:rPr lang="pt-BR" smtClean="0"/>
              <a:t>05/04/2022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D523181-1E89-4B10-8811-0C1CC3C0262C}" type="slidenum">
              <a:rPr lang="pt-BR" smtClean="0"/>
              <a:t>‹nº›</a:t>
            </a:fld>
            <a:endParaRPr lang="pt-BR"/>
          </a:p>
        </p:txBody>
      </p:sp>
      <p:sp>
        <p:nvSpPr>
          <p:cNvPr id="9" name="Content Placeholder 8"/>
          <p:cNvSpPr>
            <a:spLocks noGrp="1"/>
          </p:cNvSpPr>
          <p:nvPr>
            <p:ph sz="quarter" idx="13"/>
          </p:nvPr>
        </p:nvSpPr>
        <p:spPr>
          <a:xfrm>
            <a:off x="676655"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B515E45-B6D5-414B-AEF7-35F1E62AB243}" type="datetimeFigureOut">
              <a:rPr lang="pt-BR" smtClean="0"/>
              <a:t>05/04/2022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D523181-1E89-4B10-8811-0C1CC3C0262C}"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5B515E45-B6D5-414B-AEF7-35F1E62AB243}" type="datetimeFigureOut">
              <a:rPr lang="pt-BR" smtClean="0"/>
              <a:t>05/04/2022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D523181-1E89-4B10-8811-0C1CC3C0262C}"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515E45-B6D5-414B-AEF7-35F1E62AB243}" type="datetimeFigureOut">
              <a:rPr lang="pt-BR" smtClean="0"/>
              <a:t>05/04/2022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D523181-1E89-4B10-8811-0C1CC3C0262C}"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515E45-B6D5-414B-AEF7-35F1E62AB243}" type="datetimeFigureOut">
              <a:rPr lang="pt-BR" smtClean="0"/>
              <a:t>05/04/2022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D523181-1E89-4B10-8811-0C1CC3C0262C}" type="slidenum">
              <a:rPr lang="pt-BR" smtClean="0"/>
              <a:t>‹nº›</a:t>
            </a:fld>
            <a:endParaRPr lang="pt-B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B515E45-B6D5-414B-AEF7-35F1E62AB243}" type="datetimeFigureOut">
              <a:rPr lang="pt-BR" smtClean="0"/>
              <a:t>05/04/2022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D523181-1E89-4B10-8811-0C1CC3C0262C}" type="slidenum">
              <a:rPr lang="pt-BR" smtClean="0"/>
              <a:t>‹nº›</a:t>
            </a:fld>
            <a:endParaRPr lang="pt-B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515E45-B6D5-414B-AEF7-35F1E62AB243}" type="datetimeFigureOut">
              <a:rPr lang="pt-BR" smtClean="0"/>
              <a:t>05/04/2022</a:t>
            </a:fld>
            <a:endParaRPr lang="pt-B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t-B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D523181-1E89-4B10-8811-0C1CC3C0262C}" type="slidenum">
              <a:rPr lang="pt-BR" smtClean="0"/>
              <a:t>‹nº›</a:t>
            </a:fld>
            <a:endParaRPr lang="pt-B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31640" y="1700808"/>
            <a:ext cx="7488832" cy="4832092"/>
          </a:xfrm>
          <a:prstGeom prst="rect">
            <a:avLst/>
          </a:prstGeom>
        </p:spPr>
        <p:txBody>
          <a:bodyPr wrap="square">
            <a:spAutoFit/>
          </a:bodyPr>
          <a:lstStyle/>
          <a:p>
            <a:r>
              <a:rPr lang="pt-BR" sz="2800" b="1" dirty="0"/>
              <a:t>MÓDULO </a:t>
            </a:r>
            <a:r>
              <a:rPr lang="pt-BR" sz="2800" b="1" dirty="0" smtClean="0"/>
              <a:t> 2</a:t>
            </a:r>
            <a:endParaRPr lang="pt-BR" sz="2800" b="1" dirty="0"/>
          </a:p>
          <a:p>
            <a:endParaRPr lang="pt-BR" sz="2800" b="1" dirty="0" smtClean="0"/>
          </a:p>
          <a:p>
            <a:endParaRPr lang="pt-BR" sz="2800" b="1" dirty="0"/>
          </a:p>
          <a:p>
            <a:r>
              <a:rPr lang="pt-BR" sz="2800" b="1" dirty="0" smtClean="0"/>
              <a:t>Planejamento</a:t>
            </a:r>
          </a:p>
          <a:p>
            <a:endParaRPr lang="pt-BR" sz="2800" b="1" dirty="0"/>
          </a:p>
          <a:p>
            <a:r>
              <a:rPr lang="pt-BR" sz="2800" b="1" dirty="0" smtClean="0"/>
              <a:t>Gestão</a:t>
            </a:r>
          </a:p>
          <a:p>
            <a:endParaRPr lang="pt-BR" sz="2800" b="1" dirty="0"/>
          </a:p>
          <a:p>
            <a:r>
              <a:rPr lang="pt-BR" sz="2800" b="1" dirty="0" smtClean="0"/>
              <a:t>Auditoria</a:t>
            </a:r>
          </a:p>
          <a:p>
            <a:endParaRPr lang="pt-BR" sz="2800" b="1" dirty="0"/>
          </a:p>
          <a:p>
            <a:r>
              <a:rPr lang="pt-BR" sz="2800" b="1" dirty="0" smtClean="0"/>
              <a:t>Visão Sistêmica – Gestão de Riscos MS </a:t>
            </a:r>
            <a:endParaRPr lang="pt-BR" sz="2800" b="1" dirty="0"/>
          </a:p>
          <a:p>
            <a:endParaRPr lang="pt-BR" sz="2800" b="1" dirty="0"/>
          </a:p>
        </p:txBody>
      </p:sp>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Tree>
    <p:extLst>
      <p:ext uri="{BB962C8B-B14F-4D97-AF65-F5344CB8AC3E}">
        <p14:creationId xmlns:p14="http://schemas.microsoft.com/office/powerpoint/2010/main" val="386360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512168"/>
            <a:ext cx="8136904" cy="5373216"/>
          </a:xfrm>
          <a:prstGeom prst="rect">
            <a:avLst/>
          </a:prstGeom>
        </p:spPr>
      </p:pic>
      <p:sp>
        <p:nvSpPr>
          <p:cNvPr id="3" name="CaixaDeTexto 2"/>
          <p:cNvSpPr txBox="1"/>
          <p:nvPr/>
        </p:nvSpPr>
        <p:spPr>
          <a:xfrm>
            <a:off x="3101478" y="188640"/>
            <a:ext cx="5766322" cy="1077218"/>
          </a:xfrm>
          <a:prstGeom prst="rect">
            <a:avLst/>
          </a:prstGeom>
          <a:noFill/>
        </p:spPr>
        <p:txBody>
          <a:bodyPr wrap="none" rtlCol="0">
            <a:spAutoFit/>
          </a:bodyPr>
          <a:lstStyle/>
          <a:p>
            <a:pPr algn="r"/>
            <a:r>
              <a:rPr lang="pt-BR" sz="3200" b="1" dirty="0" smtClean="0">
                <a:solidFill>
                  <a:schemeClr val="tx1">
                    <a:lumMod val="75000"/>
                    <a:lumOff val="25000"/>
                  </a:schemeClr>
                </a:solidFill>
              </a:rPr>
              <a:t> Exemplos – MS - 2019</a:t>
            </a:r>
          </a:p>
          <a:p>
            <a:pPr algn="r"/>
            <a:r>
              <a:rPr lang="pt-BR" sz="3200" b="1" dirty="0" smtClean="0">
                <a:solidFill>
                  <a:schemeClr val="tx1">
                    <a:lumMod val="75000"/>
                    <a:lumOff val="25000"/>
                  </a:schemeClr>
                </a:solidFill>
              </a:rPr>
              <a:t>Desastres naturais/ambientais </a:t>
            </a:r>
            <a:endParaRPr lang="pt-BR" sz="3200" b="1" dirty="0">
              <a:solidFill>
                <a:schemeClr val="tx1">
                  <a:lumMod val="75000"/>
                  <a:lumOff val="25000"/>
                </a:schemeClr>
              </a:solidFill>
            </a:endParaRPr>
          </a:p>
        </p:txBody>
      </p:sp>
      <p:sp>
        <p:nvSpPr>
          <p:cNvPr id="4" name="AutoShape 3"/>
          <p:cNvSpPr>
            <a:spLocks noChangeArrowheads="1"/>
          </p:cNvSpPr>
          <p:nvPr/>
        </p:nvSpPr>
        <p:spPr bwMode="auto">
          <a:xfrm>
            <a:off x="251520" y="260648"/>
            <a:ext cx="2448272" cy="936104"/>
          </a:xfrm>
          <a:prstGeom prst="chevron">
            <a:avLst>
              <a:gd name="adj" fmla="val 30165"/>
            </a:avLst>
          </a:prstGeom>
          <a:solidFill>
            <a:schemeClr val="bg1">
              <a:lumMod val="85000"/>
            </a:schemeClr>
          </a:solidFill>
          <a:ln>
            <a:solidFill>
              <a:schemeClr val="accent3">
                <a:lumMod val="60000"/>
                <a:lumOff val="40000"/>
              </a:schemeClr>
            </a:solidFill>
          </a:ln>
          <a:effectLst/>
          <a:extLst/>
        </p:spPr>
        <p:txBody>
          <a:bodyPr wrap="none" anchor="ctr"/>
          <a:lstStyle/>
          <a:p>
            <a:pPr marL="174625" algn="ctr">
              <a:spcBef>
                <a:spcPct val="0"/>
              </a:spcBef>
            </a:pPr>
            <a:r>
              <a:rPr lang="pt-BR" altLang="en-US" sz="2400" b="1" dirty="0" smtClean="0">
                <a:solidFill>
                  <a:schemeClr val="tx1">
                    <a:lumMod val="75000"/>
                    <a:lumOff val="25000"/>
                  </a:schemeClr>
                </a:solidFill>
              </a:rPr>
              <a:t>Riscos</a:t>
            </a:r>
          </a:p>
          <a:p>
            <a:pPr marL="174625" algn="ctr">
              <a:spcBef>
                <a:spcPct val="0"/>
              </a:spcBef>
            </a:pPr>
            <a:r>
              <a:rPr lang="pt-BR" altLang="en-US" sz="2400" b="1" dirty="0" smtClean="0">
                <a:solidFill>
                  <a:schemeClr val="tx1">
                    <a:lumMod val="75000"/>
                    <a:lumOff val="25000"/>
                  </a:schemeClr>
                </a:solidFill>
              </a:rPr>
              <a:t>Materializados</a:t>
            </a:r>
            <a:endParaRPr lang="pt-BR" altLang="en-US" sz="2400" b="1" dirty="0">
              <a:solidFill>
                <a:schemeClr val="tx1">
                  <a:lumMod val="75000"/>
                  <a:lumOff val="25000"/>
                </a:schemeClr>
              </a:solidFill>
            </a:endParaRPr>
          </a:p>
        </p:txBody>
      </p:sp>
      <p:sp>
        <p:nvSpPr>
          <p:cNvPr id="5" name="Retângulo 4"/>
          <p:cNvSpPr/>
          <p:nvPr/>
        </p:nvSpPr>
        <p:spPr>
          <a:xfrm>
            <a:off x="2286000" y="2090172"/>
            <a:ext cx="4572000" cy="2677656"/>
          </a:xfrm>
          <a:prstGeom prst="rect">
            <a:avLst/>
          </a:prstGeom>
        </p:spPr>
        <p:txBody>
          <a:bodyPr>
            <a:spAutoFit/>
          </a:bodyPr>
          <a:lstStyle/>
          <a:p>
            <a:r>
              <a:rPr lang="pt-BR" baseline="30000" dirty="0">
                <a:latin typeface="Times New Roman" panose="02020603050405020304" pitchFamily="18" charset="0"/>
              </a:rPr>
              <a:t> </a:t>
            </a:r>
          </a:p>
          <a:p>
            <a:endParaRPr lang="pt-BR" sz="800" dirty="0">
              <a:latin typeface="Times New Roman" panose="02020603050405020304" pitchFamily="18" charset="0"/>
            </a:endParaRPr>
          </a:p>
          <a:p>
            <a:r>
              <a:rPr lang="pt-BR" dirty="0">
                <a:latin typeface="Times New Roman" panose="02020603050405020304" pitchFamily="18" charset="0"/>
              </a:rPr>
              <a:t> </a:t>
            </a:r>
            <a:r>
              <a:rPr lang="pt-BR" baseline="30000" dirty="0">
                <a:latin typeface="Times New Roman" panose="02020603050405020304" pitchFamily="18" charset="0"/>
              </a:rPr>
              <a:t>   </a:t>
            </a:r>
          </a:p>
          <a:p>
            <a:endParaRPr lang="pt-BR" sz="800" dirty="0">
              <a:latin typeface="Times New Roman" panose="02020603050405020304" pitchFamily="18" charset="0"/>
            </a:endParaRPr>
          </a:p>
          <a:p>
            <a:r>
              <a:rPr lang="pt-BR" dirty="0">
                <a:latin typeface="Times New Roman" panose="02020603050405020304" pitchFamily="18" charset="0"/>
              </a:rPr>
              <a:t> 	 </a:t>
            </a:r>
            <a:endParaRPr lang="pt-BR" baseline="30000" dirty="0">
              <a:latin typeface="Times New Roman" panose="02020603050405020304" pitchFamily="18" charset="0"/>
            </a:endParaRPr>
          </a:p>
          <a:p>
            <a:endParaRPr lang="pt-BR" sz="800" dirty="0">
              <a:latin typeface="Times New Roman" panose="02020603050405020304" pitchFamily="18" charset="0"/>
            </a:endParaRPr>
          </a:p>
          <a:p>
            <a:r>
              <a:rPr lang="pt-BR" dirty="0">
                <a:latin typeface="Times New Roman" panose="02020603050405020304" pitchFamily="18" charset="0"/>
              </a:rPr>
              <a:t> 	 </a:t>
            </a:r>
            <a:endParaRPr lang="pt-BR" baseline="30000" dirty="0">
              <a:latin typeface="Times New Roman" panose="02020603050405020304" pitchFamily="18" charset="0"/>
            </a:endParaRPr>
          </a:p>
          <a:p>
            <a:endParaRPr lang="pt-BR" sz="800" dirty="0">
              <a:latin typeface="Times New Roman" panose="02020603050405020304" pitchFamily="18" charset="0"/>
            </a:endParaRPr>
          </a:p>
          <a:p>
            <a:r>
              <a:rPr lang="pt-BR" dirty="0">
                <a:latin typeface="Times New Roman" panose="02020603050405020304" pitchFamily="18" charset="0"/>
              </a:rPr>
              <a:t> 	 </a:t>
            </a:r>
            <a:endParaRPr lang="pt-BR" baseline="30000" dirty="0">
              <a:latin typeface="Times New Roman" panose="02020603050405020304" pitchFamily="18" charset="0"/>
            </a:endParaRPr>
          </a:p>
          <a:p>
            <a:endParaRPr lang="pt-BR" sz="800" dirty="0">
              <a:latin typeface="Times New Roman" panose="02020603050405020304" pitchFamily="18" charset="0"/>
            </a:endParaRPr>
          </a:p>
          <a:p>
            <a:r>
              <a:rPr lang="pt-BR" dirty="0">
                <a:latin typeface="Times New Roman" panose="02020603050405020304" pitchFamily="18" charset="0"/>
              </a:rPr>
              <a:t> 	</a:t>
            </a:r>
          </a:p>
          <a:p>
            <a:endParaRPr lang="pt-BR" sz="800" dirty="0">
              <a:latin typeface="Times New Roman" panose="02020603050405020304" pitchFamily="18" charset="0"/>
            </a:endParaRPr>
          </a:p>
          <a:p>
            <a:r>
              <a:rPr lang="pt-BR" dirty="0">
                <a:latin typeface="Times New Roman" panose="02020603050405020304" pitchFamily="18" charset="0"/>
              </a:rPr>
              <a:t> 	</a:t>
            </a:r>
            <a:endParaRPr lang="pt-BR" dirty="0"/>
          </a:p>
        </p:txBody>
      </p:sp>
    </p:spTree>
    <p:extLst>
      <p:ext uri="{BB962C8B-B14F-4D97-AF65-F5344CB8AC3E}">
        <p14:creationId xmlns:p14="http://schemas.microsoft.com/office/powerpoint/2010/main" val="2960897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
        <p:nvSpPr>
          <p:cNvPr id="3" name="CaixaDeTexto 2"/>
          <p:cNvSpPr txBox="1"/>
          <p:nvPr/>
        </p:nvSpPr>
        <p:spPr>
          <a:xfrm>
            <a:off x="2771800" y="3140968"/>
            <a:ext cx="3321743" cy="523220"/>
          </a:xfrm>
          <a:prstGeom prst="rect">
            <a:avLst/>
          </a:prstGeom>
          <a:noFill/>
        </p:spPr>
        <p:txBody>
          <a:bodyPr wrap="none" rtlCol="0">
            <a:spAutoFit/>
          </a:bodyPr>
          <a:lstStyle>
            <a:defPPr>
              <a:defRPr lang="pt-BR"/>
            </a:defPPr>
          </a:lstStyle>
          <a:p>
            <a:r>
              <a:rPr lang="pt-BR" sz="2800" b="1" dirty="0"/>
              <a:t>Gestão de Processos</a:t>
            </a:r>
          </a:p>
        </p:txBody>
      </p:sp>
    </p:spTree>
    <p:extLst>
      <p:ext uri="{BB962C8B-B14F-4D97-AF65-F5344CB8AC3E}">
        <p14:creationId xmlns:p14="http://schemas.microsoft.com/office/powerpoint/2010/main" val="816007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1219"/>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corporativos</a:t>
            </a:r>
          </a:p>
          <a:p>
            <a:pPr algn="r"/>
            <a:r>
              <a:rPr lang="pt-BR" sz="2800" b="1" dirty="0" smtClean="0">
                <a:solidFill>
                  <a:srgbClr val="52527A"/>
                </a:solidFill>
                <a:latin typeface="Verdana" pitchFamily="34" charset="0"/>
                <a:cs typeface="Arial" charset="0"/>
              </a:rPr>
              <a:t>Gestão </a:t>
            </a:r>
            <a:endParaRPr lang="pt-BR" sz="2800" b="1" dirty="0">
              <a:solidFill>
                <a:srgbClr val="52527A"/>
              </a:solidFill>
              <a:latin typeface="Verdana" pitchFamily="34" charset="0"/>
              <a:cs typeface="Arial" charset="0"/>
            </a:endParaRPr>
          </a:p>
        </p:txBody>
      </p:sp>
      <p:pic>
        <p:nvPicPr>
          <p:cNvPr id="4" name="Imagem 3" descr="Gráfico, Gráfico de dispersão, Gráfico de bolhas&#10;&#10;Descrição gerada automaticamente"/>
          <p:cNvPicPr/>
          <p:nvPr/>
        </p:nvPicPr>
        <p:blipFill>
          <a:blip r:embed="rId3">
            <a:extLst>
              <a:ext uri="{28A0092B-C50C-407E-A947-70E740481C1C}">
                <a14:useLocalDpi xmlns:a14="http://schemas.microsoft.com/office/drawing/2010/main" val="0"/>
              </a:ext>
            </a:extLst>
          </a:blip>
          <a:stretch>
            <a:fillRect/>
          </a:stretch>
        </p:blipFill>
        <p:spPr>
          <a:xfrm>
            <a:off x="755576" y="1844824"/>
            <a:ext cx="7632847" cy="5013176"/>
          </a:xfrm>
          <a:prstGeom prst="rect">
            <a:avLst/>
          </a:prstGeom>
        </p:spPr>
      </p:pic>
      <p:sp>
        <p:nvSpPr>
          <p:cNvPr id="5" name="CaixaDeTexto 4"/>
          <p:cNvSpPr txBox="1"/>
          <p:nvPr/>
        </p:nvSpPr>
        <p:spPr>
          <a:xfrm>
            <a:off x="1475656" y="254437"/>
            <a:ext cx="1900592" cy="523220"/>
          </a:xfrm>
          <a:prstGeom prst="rect">
            <a:avLst/>
          </a:prstGeom>
          <a:noFill/>
        </p:spPr>
        <p:txBody>
          <a:bodyPr wrap="square" rtlCol="0">
            <a:spAutoFit/>
          </a:bodyPr>
          <a:lstStyle>
            <a:defPPr>
              <a:defRPr lang="pt-BR"/>
            </a:defPPr>
            <a:lvl1pPr>
              <a:defRPr sz="2800" b="1"/>
            </a:lvl1pPr>
          </a:lstStyle>
          <a:p>
            <a:r>
              <a:rPr lang="pt-BR" dirty="0">
                <a:solidFill>
                  <a:srgbClr val="52527A"/>
                </a:solidFill>
                <a:latin typeface="Verdana" pitchFamily="34" charset="0"/>
                <a:cs typeface="Arial" charset="0"/>
              </a:rPr>
              <a:t>MS GÁS</a:t>
            </a:r>
          </a:p>
        </p:txBody>
      </p:sp>
    </p:spTree>
    <p:extLst>
      <p:ext uri="{BB962C8B-B14F-4D97-AF65-F5344CB8AC3E}">
        <p14:creationId xmlns:p14="http://schemas.microsoft.com/office/powerpoint/2010/main" val="1184686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1219"/>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corporativos</a:t>
            </a:r>
          </a:p>
          <a:p>
            <a:pPr algn="r"/>
            <a:r>
              <a:rPr lang="pt-BR" sz="2800" b="1" dirty="0" smtClean="0">
                <a:solidFill>
                  <a:srgbClr val="52527A"/>
                </a:solidFill>
                <a:latin typeface="Verdana" pitchFamily="34" charset="0"/>
                <a:cs typeface="Arial" charset="0"/>
              </a:rPr>
              <a:t>Gestão </a:t>
            </a:r>
            <a:endParaRPr lang="pt-BR" sz="2800" b="1" dirty="0">
              <a:solidFill>
                <a:srgbClr val="52527A"/>
              </a:solidFill>
              <a:latin typeface="Verdana" pitchFamily="34" charset="0"/>
              <a:cs typeface="Arial" charset="0"/>
            </a:endParaRPr>
          </a:p>
        </p:txBody>
      </p:sp>
      <p:sp>
        <p:nvSpPr>
          <p:cNvPr id="5" name="CaixaDeTexto 4"/>
          <p:cNvSpPr txBox="1"/>
          <p:nvPr/>
        </p:nvSpPr>
        <p:spPr>
          <a:xfrm>
            <a:off x="1475656" y="254437"/>
            <a:ext cx="1900592" cy="523220"/>
          </a:xfrm>
          <a:prstGeom prst="rect">
            <a:avLst/>
          </a:prstGeom>
          <a:noFill/>
        </p:spPr>
        <p:txBody>
          <a:bodyPr wrap="square" rtlCol="0">
            <a:spAutoFit/>
          </a:bodyPr>
          <a:lstStyle>
            <a:defPPr>
              <a:defRPr lang="pt-BR"/>
            </a:defPPr>
            <a:lvl1pPr>
              <a:defRPr sz="2800" b="1"/>
            </a:lvl1pPr>
          </a:lstStyle>
          <a:p>
            <a:r>
              <a:rPr lang="pt-BR" dirty="0" smtClean="0">
                <a:solidFill>
                  <a:srgbClr val="52527A"/>
                </a:solidFill>
                <a:latin typeface="Verdana" pitchFamily="34" charset="0"/>
                <a:cs typeface="Arial" charset="0"/>
              </a:rPr>
              <a:t>AGEHAB</a:t>
            </a:r>
            <a:endParaRPr lang="pt-BR" dirty="0">
              <a:solidFill>
                <a:srgbClr val="52527A"/>
              </a:solidFill>
              <a:latin typeface="Verdana" pitchFamily="34" charset="0"/>
              <a:cs typeface="Arial" charset="0"/>
            </a:endParaRPr>
          </a:p>
        </p:txBody>
      </p:sp>
      <p:pic>
        <p:nvPicPr>
          <p:cNvPr id="6" name="Imagem 5"/>
          <p:cNvPicPr/>
          <p:nvPr/>
        </p:nvPicPr>
        <p:blipFill>
          <a:blip r:embed="rId3">
            <a:extLst>
              <a:ext uri="{28A0092B-C50C-407E-A947-70E740481C1C}">
                <a14:useLocalDpi xmlns:a14="http://schemas.microsoft.com/office/drawing/2010/main" val="0"/>
              </a:ext>
            </a:extLst>
          </a:blip>
          <a:stretch>
            <a:fillRect/>
          </a:stretch>
        </p:blipFill>
        <p:spPr>
          <a:xfrm>
            <a:off x="611560" y="1988840"/>
            <a:ext cx="7776863" cy="4869159"/>
          </a:xfrm>
          <a:prstGeom prst="rect">
            <a:avLst/>
          </a:prstGeom>
        </p:spPr>
      </p:pic>
    </p:spTree>
    <p:extLst>
      <p:ext uri="{BB962C8B-B14F-4D97-AF65-F5344CB8AC3E}">
        <p14:creationId xmlns:p14="http://schemas.microsoft.com/office/powerpoint/2010/main" val="1356218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16751" y="1057"/>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corporativos</a:t>
            </a:r>
          </a:p>
          <a:p>
            <a:pPr algn="r"/>
            <a:r>
              <a:rPr lang="pt-BR" sz="2800" b="1" dirty="0" smtClean="0">
                <a:solidFill>
                  <a:srgbClr val="52527A"/>
                </a:solidFill>
                <a:latin typeface="Verdana" pitchFamily="34" charset="0"/>
                <a:cs typeface="Arial" charset="0"/>
              </a:rPr>
              <a:t>Gestão </a:t>
            </a:r>
            <a:endParaRPr lang="pt-BR" sz="2800" b="1" dirty="0">
              <a:solidFill>
                <a:srgbClr val="52527A"/>
              </a:solidFill>
              <a:latin typeface="Verdana" pitchFamily="34" charset="0"/>
              <a:cs typeface="Arial" charset="0"/>
            </a:endParaRPr>
          </a:p>
        </p:txBody>
      </p:sp>
      <p:sp>
        <p:nvSpPr>
          <p:cNvPr id="5" name="CaixaDeTexto 4"/>
          <p:cNvSpPr txBox="1"/>
          <p:nvPr/>
        </p:nvSpPr>
        <p:spPr>
          <a:xfrm>
            <a:off x="1475656" y="254437"/>
            <a:ext cx="1900592" cy="523220"/>
          </a:xfrm>
          <a:prstGeom prst="rect">
            <a:avLst/>
          </a:prstGeom>
          <a:noFill/>
        </p:spPr>
        <p:txBody>
          <a:bodyPr wrap="square" rtlCol="0">
            <a:spAutoFit/>
          </a:bodyPr>
          <a:lstStyle>
            <a:defPPr>
              <a:defRPr lang="pt-BR"/>
            </a:defPPr>
            <a:lvl1pPr>
              <a:defRPr sz="2800" b="1"/>
            </a:lvl1pPr>
          </a:lstStyle>
          <a:p>
            <a:r>
              <a:rPr lang="pt-BR" dirty="0" smtClean="0">
                <a:solidFill>
                  <a:srgbClr val="52527A"/>
                </a:solidFill>
                <a:latin typeface="Verdana" pitchFamily="34" charset="0"/>
                <a:cs typeface="Arial" charset="0"/>
              </a:rPr>
              <a:t>SED</a:t>
            </a:r>
            <a:endParaRPr lang="pt-BR" dirty="0">
              <a:solidFill>
                <a:srgbClr val="52527A"/>
              </a:solidFill>
              <a:latin typeface="Verdana" pitchFamily="34" charset="0"/>
              <a:cs typeface="Arial" charset="0"/>
            </a:endParaRPr>
          </a:p>
        </p:txBody>
      </p:sp>
      <p:sp>
        <p:nvSpPr>
          <p:cNvPr id="7" name="Rectangle 159">
            <a:extLst>
              <a:ext uri="{FF2B5EF4-FFF2-40B4-BE49-F238E27FC236}">
                <a16:creationId xmlns:a16="http://schemas.microsoft.com/office/drawing/2014/main" xmlns="" id="{53F47AF4-A93C-4D62-8B25-4A62BF97C31B}"/>
              </a:ext>
            </a:extLst>
          </p:cNvPr>
          <p:cNvSpPr>
            <a:spLocks noChangeArrowheads="1"/>
          </p:cNvSpPr>
          <p:nvPr/>
        </p:nvSpPr>
        <p:spPr bwMode="auto">
          <a:xfrm>
            <a:off x="530024" y="1247234"/>
            <a:ext cx="1178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000" b="1" dirty="0">
                <a:latin typeface="Times New Roman" pitchFamily="18" charset="0"/>
              </a:rPr>
              <a:t>Magnitude do Impacto</a:t>
            </a:r>
          </a:p>
          <a:p>
            <a:pPr algn="ctr" eaLnBrk="0" hangingPunct="0"/>
            <a:r>
              <a:rPr lang="en-US" sz="1000" b="1" u="sng" dirty="0">
                <a:latin typeface="Times New Roman" pitchFamily="18" charset="0"/>
              </a:rPr>
              <a:t>(R$)</a:t>
            </a:r>
            <a:endParaRPr lang="en-US" sz="1000" b="1" u="sng" dirty="0">
              <a:latin typeface="Univers 45 Light" pitchFamily="2" charset="0"/>
            </a:endParaRPr>
          </a:p>
        </p:txBody>
      </p:sp>
      <p:sp>
        <p:nvSpPr>
          <p:cNvPr id="8" name="Rectangle 545">
            <a:extLst>
              <a:ext uri="{FF2B5EF4-FFF2-40B4-BE49-F238E27FC236}">
                <a16:creationId xmlns:a16="http://schemas.microsoft.com/office/drawing/2014/main" xmlns="" id="{33280AE3-6107-49CB-938A-496FFF557609}"/>
              </a:ext>
            </a:extLst>
          </p:cNvPr>
          <p:cNvSpPr>
            <a:spLocks noChangeArrowheads="1"/>
          </p:cNvSpPr>
          <p:nvPr/>
        </p:nvSpPr>
        <p:spPr bwMode="auto">
          <a:xfrm>
            <a:off x="1009610" y="2228738"/>
            <a:ext cx="235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b="1" dirty="0">
                <a:latin typeface="Times New Roman" pitchFamily="18" charset="0"/>
              </a:rPr>
              <a:t>Alto</a:t>
            </a:r>
            <a:endParaRPr lang="en-US" sz="1000" b="1" dirty="0">
              <a:latin typeface="Univers 45 Light" pitchFamily="2" charset="0"/>
            </a:endParaRPr>
          </a:p>
        </p:txBody>
      </p:sp>
      <p:sp>
        <p:nvSpPr>
          <p:cNvPr id="9" name="Rectangle 548">
            <a:extLst>
              <a:ext uri="{FF2B5EF4-FFF2-40B4-BE49-F238E27FC236}">
                <a16:creationId xmlns:a16="http://schemas.microsoft.com/office/drawing/2014/main" xmlns="" id="{68BCA3C4-7B91-4F15-8DAD-5A7AD8098596}"/>
              </a:ext>
            </a:extLst>
          </p:cNvPr>
          <p:cNvSpPr>
            <a:spLocks noChangeArrowheads="1"/>
          </p:cNvSpPr>
          <p:nvPr/>
        </p:nvSpPr>
        <p:spPr bwMode="auto">
          <a:xfrm>
            <a:off x="573673" y="3309419"/>
            <a:ext cx="5706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b="1" dirty="0">
                <a:latin typeface="Times New Roman" pitchFamily="18" charset="0"/>
              </a:rPr>
              <a:t>Moderado</a:t>
            </a:r>
            <a:endParaRPr lang="en-US" sz="1000" b="1" dirty="0">
              <a:latin typeface="Univers 45 Light" pitchFamily="2" charset="0"/>
            </a:endParaRPr>
          </a:p>
        </p:txBody>
      </p:sp>
      <p:sp>
        <p:nvSpPr>
          <p:cNvPr id="10" name="Rectangle 556">
            <a:extLst>
              <a:ext uri="{FF2B5EF4-FFF2-40B4-BE49-F238E27FC236}">
                <a16:creationId xmlns:a16="http://schemas.microsoft.com/office/drawing/2014/main" xmlns="" id="{9C2F8475-060E-40FB-89D9-4D2FA05A2B46}"/>
              </a:ext>
            </a:extLst>
          </p:cNvPr>
          <p:cNvSpPr>
            <a:spLocks noChangeArrowheads="1"/>
          </p:cNvSpPr>
          <p:nvPr/>
        </p:nvSpPr>
        <p:spPr bwMode="auto">
          <a:xfrm>
            <a:off x="784328" y="5210646"/>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b="1" dirty="0">
                <a:latin typeface="Times New Roman" pitchFamily="18" charset="0"/>
              </a:rPr>
              <a:t>Baixo</a:t>
            </a:r>
            <a:endParaRPr lang="en-US" sz="1000" b="1" dirty="0">
              <a:latin typeface="Univers 45 Light" pitchFamily="2" charset="0"/>
            </a:endParaRPr>
          </a:p>
        </p:txBody>
      </p:sp>
      <p:sp>
        <p:nvSpPr>
          <p:cNvPr id="11" name="Freeform 663">
            <a:extLst>
              <a:ext uri="{FF2B5EF4-FFF2-40B4-BE49-F238E27FC236}">
                <a16:creationId xmlns:a16="http://schemas.microsoft.com/office/drawing/2014/main" xmlns="" id="{4C59AE18-80E9-4B57-82A9-FEC15A1B5A51}"/>
              </a:ext>
            </a:extLst>
          </p:cNvPr>
          <p:cNvSpPr>
            <a:spLocks/>
          </p:cNvSpPr>
          <p:nvPr/>
        </p:nvSpPr>
        <p:spPr bwMode="auto">
          <a:xfrm flipH="1">
            <a:off x="1377538" y="1835084"/>
            <a:ext cx="45719" cy="4627893"/>
          </a:xfrm>
          <a:custGeom>
            <a:avLst/>
            <a:gdLst>
              <a:gd name="T0" fmla="*/ 0 w 43"/>
              <a:gd name="T1" fmla="*/ 1870 h 1870"/>
              <a:gd name="T2" fmla="*/ 42 w 43"/>
              <a:gd name="T3" fmla="*/ 1870 h 1870"/>
              <a:gd name="T4" fmla="*/ 43 w 43"/>
              <a:gd name="T5" fmla="*/ 0 h 1870"/>
              <a:gd name="T6" fmla="*/ 0 w 43"/>
              <a:gd name="T7" fmla="*/ 0 h 1870"/>
              <a:gd name="T8" fmla="*/ 0 w 43"/>
              <a:gd name="T9" fmla="*/ 1870 h 1870"/>
            </a:gdLst>
            <a:ahLst/>
            <a:cxnLst>
              <a:cxn ang="0">
                <a:pos x="T0" y="T1"/>
              </a:cxn>
              <a:cxn ang="0">
                <a:pos x="T2" y="T3"/>
              </a:cxn>
              <a:cxn ang="0">
                <a:pos x="T4" y="T5"/>
              </a:cxn>
              <a:cxn ang="0">
                <a:pos x="T6" y="T7"/>
              </a:cxn>
              <a:cxn ang="0">
                <a:pos x="T8" y="T9"/>
              </a:cxn>
            </a:cxnLst>
            <a:rect l="0" t="0" r="r" b="b"/>
            <a:pathLst>
              <a:path w="43" h="1870">
                <a:moveTo>
                  <a:pt x="0" y="1870"/>
                </a:moveTo>
                <a:lnTo>
                  <a:pt x="42" y="1870"/>
                </a:lnTo>
                <a:lnTo>
                  <a:pt x="43" y="0"/>
                </a:lnTo>
                <a:lnTo>
                  <a:pt x="0" y="0"/>
                </a:lnTo>
                <a:lnTo>
                  <a:pt x="0" y="187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sz="1000" dirty="0"/>
          </a:p>
        </p:txBody>
      </p:sp>
      <p:sp>
        <p:nvSpPr>
          <p:cNvPr id="12" name="Freeform 664">
            <a:extLst>
              <a:ext uri="{FF2B5EF4-FFF2-40B4-BE49-F238E27FC236}">
                <a16:creationId xmlns:a16="http://schemas.microsoft.com/office/drawing/2014/main" xmlns="" id="{7B8998A6-E952-4D9D-A271-7DC009ED0C0B}"/>
              </a:ext>
            </a:extLst>
          </p:cNvPr>
          <p:cNvSpPr>
            <a:spLocks/>
          </p:cNvSpPr>
          <p:nvPr/>
        </p:nvSpPr>
        <p:spPr bwMode="auto">
          <a:xfrm>
            <a:off x="1320038" y="1692962"/>
            <a:ext cx="160718" cy="149123"/>
          </a:xfrm>
          <a:custGeom>
            <a:avLst/>
            <a:gdLst>
              <a:gd name="T0" fmla="*/ 148 w 148"/>
              <a:gd name="T1" fmla="*/ 148 h 148"/>
              <a:gd name="T2" fmla="*/ 74 w 148"/>
              <a:gd name="T3" fmla="*/ 0 h 148"/>
              <a:gd name="T4" fmla="*/ 0 w 148"/>
              <a:gd name="T5" fmla="*/ 148 h 148"/>
              <a:gd name="T6" fmla="*/ 148 w 148"/>
              <a:gd name="T7" fmla="*/ 148 h 148"/>
            </a:gdLst>
            <a:ahLst/>
            <a:cxnLst>
              <a:cxn ang="0">
                <a:pos x="T0" y="T1"/>
              </a:cxn>
              <a:cxn ang="0">
                <a:pos x="T2" y="T3"/>
              </a:cxn>
              <a:cxn ang="0">
                <a:pos x="T4" y="T5"/>
              </a:cxn>
              <a:cxn ang="0">
                <a:pos x="T6" y="T7"/>
              </a:cxn>
            </a:cxnLst>
            <a:rect l="0" t="0" r="r" b="b"/>
            <a:pathLst>
              <a:path w="148" h="148">
                <a:moveTo>
                  <a:pt x="148" y="148"/>
                </a:moveTo>
                <a:lnTo>
                  <a:pt x="74" y="0"/>
                </a:lnTo>
                <a:lnTo>
                  <a:pt x="0" y="148"/>
                </a:lnTo>
                <a:lnTo>
                  <a:pt x="148" y="14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sz="1000" dirty="0"/>
          </a:p>
        </p:txBody>
      </p:sp>
      <p:grpSp>
        <p:nvGrpSpPr>
          <p:cNvPr id="13" name="Group 665">
            <a:extLst>
              <a:ext uri="{FF2B5EF4-FFF2-40B4-BE49-F238E27FC236}">
                <a16:creationId xmlns:a16="http://schemas.microsoft.com/office/drawing/2014/main" xmlns="" id="{F3A686F5-BA3B-47C6-94C4-4F9F77FDE1B6}"/>
              </a:ext>
            </a:extLst>
          </p:cNvPr>
          <p:cNvGrpSpPr>
            <a:grpSpLocks/>
          </p:cNvGrpSpPr>
          <p:nvPr/>
        </p:nvGrpSpPr>
        <p:grpSpPr bwMode="auto">
          <a:xfrm>
            <a:off x="4777790" y="1707520"/>
            <a:ext cx="45719" cy="4753051"/>
            <a:chOff x="2204" y="921"/>
            <a:chExt cx="6" cy="1996"/>
          </a:xfrm>
        </p:grpSpPr>
        <p:sp>
          <p:nvSpPr>
            <p:cNvPr id="14" name="Freeform 666">
              <a:extLst>
                <a:ext uri="{FF2B5EF4-FFF2-40B4-BE49-F238E27FC236}">
                  <a16:creationId xmlns:a16="http://schemas.microsoft.com/office/drawing/2014/main" xmlns="" id="{9816D86E-F939-4D93-AA93-93566018B164}"/>
                </a:ext>
              </a:extLst>
            </p:cNvPr>
            <p:cNvSpPr>
              <a:spLocks/>
            </p:cNvSpPr>
            <p:nvPr/>
          </p:nvSpPr>
          <p:spPr bwMode="auto">
            <a:xfrm>
              <a:off x="2204" y="921"/>
              <a:ext cx="6" cy="33"/>
            </a:xfrm>
            <a:custGeom>
              <a:avLst/>
              <a:gdLst>
                <a:gd name="T0" fmla="*/ 6 w 6"/>
                <a:gd name="T1" fmla="*/ 5 h 33"/>
                <a:gd name="T2" fmla="*/ 6 w 6"/>
                <a:gd name="T3" fmla="*/ 3 h 33"/>
                <a:gd name="T4" fmla="*/ 5 w 6"/>
                <a:gd name="T5" fmla="*/ 2 h 33"/>
                <a:gd name="T6" fmla="*/ 4 w 6"/>
                <a:gd name="T7" fmla="*/ 1 h 33"/>
                <a:gd name="T8" fmla="*/ 3 w 6"/>
                <a:gd name="T9" fmla="*/ 0 h 33"/>
                <a:gd name="T10" fmla="*/ 2 w 6"/>
                <a:gd name="T11" fmla="*/ 1 h 33"/>
                <a:gd name="T12" fmla="*/ 1 w 6"/>
                <a:gd name="T13" fmla="*/ 2 h 33"/>
                <a:gd name="T14" fmla="*/ 0 w 6"/>
                <a:gd name="T15" fmla="*/ 3 h 33"/>
                <a:gd name="T16" fmla="*/ 0 w 6"/>
                <a:gd name="T17" fmla="*/ 29 h 33"/>
                <a:gd name="T18" fmla="*/ 0 w 6"/>
                <a:gd name="T19" fmla="*/ 30 h 33"/>
                <a:gd name="T20" fmla="*/ 1 w 6"/>
                <a:gd name="T21" fmla="*/ 31 h 33"/>
                <a:gd name="T22" fmla="*/ 2 w 6"/>
                <a:gd name="T23" fmla="*/ 32 h 33"/>
                <a:gd name="T24" fmla="*/ 3 w 6"/>
                <a:gd name="T25" fmla="*/ 33 h 33"/>
                <a:gd name="T26" fmla="*/ 4 w 6"/>
                <a:gd name="T27" fmla="*/ 33 h 33"/>
                <a:gd name="T28" fmla="*/ 5 w 6"/>
                <a:gd name="T29" fmla="*/ 32 h 33"/>
                <a:gd name="T30" fmla="*/ 6 w 6"/>
                <a:gd name="T31" fmla="*/ 31 h 33"/>
                <a:gd name="T32" fmla="*/ 6 w 6"/>
                <a:gd name="T33" fmla="*/ 30 h 33"/>
                <a:gd name="T34" fmla="*/ 6 w 6"/>
                <a:gd name="T35"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3">
                  <a:moveTo>
                    <a:pt x="6" y="5"/>
                  </a:moveTo>
                  <a:lnTo>
                    <a:pt x="6" y="3"/>
                  </a:lnTo>
                  <a:lnTo>
                    <a:pt x="5" y="2"/>
                  </a:lnTo>
                  <a:lnTo>
                    <a:pt x="4" y="1"/>
                  </a:lnTo>
                  <a:lnTo>
                    <a:pt x="3" y="0"/>
                  </a:lnTo>
                  <a:lnTo>
                    <a:pt x="2" y="1"/>
                  </a:lnTo>
                  <a:lnTo>
                    <a:pt x="1" y="2"/>
                  </a:lnTo>
                  <a:lnTo>
                    <a:pt x="0" y="3"/>
                  </a:lnTo>
                  <a:lnTo>
                    <a:pt x="0" y="29"/>
                  </a:lnTo>
                  <a:lnTo>
                    <a:pt x="0" y="30"/>
                  </a:lnTo>
                  <a:lnTo>
                    <a:pt x="1" y="31"/>
                  </a:lnTo>
                  <a:lnTo>
                    <a:pt x="2" y="32"/>
                  </a:lnTo>
                  <a:lnTo>
                    <a:pt x="3" y="33"/>
                  </a:lnTo>
                  <a:lnTo>
                    <a:pt x="4" y="33"/>
                  </a:lnTo>
                  <a:lnTo>
                    <a:pt x="5" y="32"/>
                  </a:lnTo>
                  <a:lnTo>
                    <a:pt x="6" y="31"/>
                  </a:lnTo>
                  <a:lnTo>
                    <a:pt x="6" y="30"/>
                  </a:lnTo>
                  <a:lnTo>
                    <a:pt x="6" y="5"/>
                  </a:lnTo>
                  <a:close/>
                </a:path>
              </a:pathLst>
            </a:custGeom>
            <a:solidFill>
              <a:srgbClr val="000000"/>
            </a:solidFill>
            <a:ln w="9525">
              <a:solidFill>
                <a:schemeClr val="tx1"/>
              </a:solidFill>
              <a:round/>
              <a:headEnd/>
              <a:tailEnd/>
            </a:ln>
          </p:spPr>
          <p:txBody>
            <a:bodyPr/>
            <a:lstStyle/>
            <a:p>
              <a:endParaRPr lang="pt-BR" sz="1000" dirty="0"/>
            </a:p>
          </p:txBody>
        </p:sp>
        <p:sp>
          <p:nvSpPr>
            <p:cNvPr id="15" name="Freeform 667">
              <a:extLst>
                <a:ext uri="{FF2B5EF4-FFF2-40B4-BE49-F238E27FC236}">
                  <a16:creationId xmlns:a16="http://schemas.microsoft.com/office/drawing/2014/main" xmlns="" id="{83AD325F-A387-407E-A952-36D06A0717FF}"/>
                </a:ext>
              </a:extLst>
            </p:cNvPr>
            <p:cNvSpPr>
              <a:spLocks/>
            </p:cNvSpPr>
            <p:nvPr/>
          </p:nvSpPr>
          <p:spPr bwMode="auto">
            <a:xfrm>
              <a:off x="2204" y="967"/>
              <a:ext cx="6" cy="33"/>
            </a:xfrm>
            <a:custGeom>
              <a:avLst/>
              <a:gdLst>
                <a:gd name="T0" fmla="*/ 6 w 6"/>
                <a:gd name="T1" fmla="*/ 4 h 33"/>
                <a:gd name="T2" fmla="*/ 6 w 6"/>
                <a:gd name="T3" fmla="*/ 3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1"/>
                  </a:lnTo>
                  <a:lnTo>
                    <a:pt x="5" y="0"/>
                  </a:lnTo>
                  <a:lnTo>
                    <a:pt x="4" y="0"/>
                  </a:lnTo>
                  <a:lnTo>
                    <a:pt x="3" y="0"/>
                  </a:lnTo>
                  <a:lnTo>
                    <a:pt x="2" y="0"/>
                  </a:lnTo>
                  <a:lnTo>
                    <a:pt x="1" y="1"/>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16" name="Freeform 668">
              <a:extLst>
                <a:ext uri="{FF2B5EF4-FFF2-40B4-BE49-F238E27FC236}">
                  <a16:creationId xmlns:a16="http://schemas.microsoft.com/office/drawing/2014/main" xmlns="" id="{28BFECE1-1EE8-441D-B35D-EA280E780EF1}"/>
                </a:ext>
              </a:extLst>
            </p:cNvPr>
            <p:cNvSpPr>
              <a:spLocks/>
            </p:cNvSpPr>
            <p:nvPr/>
          </p:nvSpPr>
          <p:spPr bwMode="auto">
            <a:xfrm>
              <a:off x="2204" y="1013"/>
              <a:ext cx="6" cy="33"/>
            </a:xfrm>
            <a:custGeom>
              <a:avLst/>
              <a:gdLst>
                <a:gd name="T0" fmla="*/ 6 w 6"/>
                <a:gd name="T1" fmla="*/ 4 h 33"/>
                <a:gd name="T2" fmla="*/ 6 w 6"/>
                <a:gd name="T3" fmla="*/ 3 h 33"/>
                <a:gd name="T4" fmla="*/ 6 w 6"/>
                <a:gd name="T5" fmla="*/ 2 h 33"/>
                <a:gd name="T6" fmla="*/ 5 w 6"/>
                <a:gd name="T7" fmla="*/ 0 h 33"/>
                <a:gd name="T8" fmla="*/ 4 w 6"/>
                <a:gd name="T9" fmla="*/ 0 h 33"/>
                <a:gd name="T10" fmla="*/ 3 w 6"/>
                <a:gd name="T11" fmla="*/ 0 h 33"/>
                <a:gd name="T12" fmla="*/ 2 w 6"/>
                <a:gd name="T13" fmla="*/ 0 h 33"/>
                <a:gd name="T14" fmla="*/ 1 w 6"/>
                <a:gd name="T15" fmla="*/ 2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2"/>
                  </a:lnTo>
                  <a:lnTo>
                    <a:pt x="5" y="0"/>
                  </a:lnTo>
                  <a:lnTo>
                    <a:pt x="4" y="0"/>
                  </a:lnTo>
                  <a:lnTo>
                    <a:pt x="3" y="0"/>
                  </a:lnTo>
                  <a:lnTo>
                    <a:pt x="2" y="0"/>
                  </a:lnTo>
                  <a:lnTo>
                    <a:pt x="1" y="2"/>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17" name="Freeform 669">
              <a:extLst>
                <a:ext uri="{FF2B5EF4-FFF2-40B4-BE49-F238E27FC236}">
                  <a16:creationId xmlns:a16="http://schemas.microsoft.com/office/drawing/2014/main" xmlns="" id="{128890F8-D3B3-4377-8738-F80EFA20B34C}"/>
                </a:ext>
              </a:extLst>
            </p:cNvPr>
            <p:cNvSpPr>
              <a:spLocks/>
            </p:cNvSpPr>
            <p:nvPr/>
          </p:nvSpPr>
          <p:spPr bwMode="auto">
            <a:xfrm>
              <a:off x="2204" y="1060"/>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1 h 33"/>
                <a:gd name="T26" fmla="*/ 3 w 6"/>
                <a:gd name="T27" fmla="*/ 33 h 33"/>
                <a:gd name="T28" fmla="*/ 4 w 6"/>
                <a:gd name="T29" fmla="*/ 33 h 33"/>
                <a:gd name="T30" fmla="*/ 5 w 6"/>
                <a:gd name="T31" fmla="*/ 31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3"/>
                  </a:lnTo>
                  <a:lnTo>
                    <a:pt x="4" y="33"/>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18" name="Freeform 670">
              <a:extLst>
                <a:ext uri="{FF2B5EF4-FFF2-40B4-BE49-F238E27FC236}">
                  <a16:creationId xmlns:a16="http://schemas.microsoft.com/office/drawing/2014/main" xmlns="" id="{49E99A34-5ED5-41B9-AE1A-139FF587ED78}"/>
                </a:ext>
              </a:extLst>
            </p:cNvPr>
            <p:cNvSpPr>
              <a:spLocks/>
            </p:cNvSpPr>
            <p:nvPr/>
          </p:nvSpPr>
          <p:spPr bwMode="auto">
            <a:xfrm>
              <a:off x="2204" y="1106"/>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2 h 33"/>
                <a:gd name="T26" fmla="*/ 3 w 6"/>
                <a:gd name="T27" fmla="*/ 33 h 33"/>
                <a:gd name="T28" fmla="*/ 4 w 6"/>
                <a:gd name="T29" fmla="*/ 33 h 33"/>
                <a:gd name="T30" fmla="*/ 5 w 6"/>
                <a:gd name="T31" fmla="*/ 32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2"/>
                  </a:lnTo>
                  <a:lnTo>
                    <a:pt x="3" y="33"/>
                  </a:lnTo>
                  <a:lnTo>
                    <a:pt x="4" y="33"/>
                  </a:lnTo>
                  <a:lnTo>
                    <a:pt x="5" y="32"/>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19" name="Freeform 671">
              <a:extLst>
                <a:ext uri="{FF2B5EF4-FFF2-40B4-BE49-F238E27FC236}">
                  <a16:creationId xmlns:a16="http://schemas.microsoft.com/office/drawing/2014/main" xmlns="" id="{FAFE2883-A2DA-4FFB-942C-CA0612E33CBB}"/>
                </a:ext>
              </a:extLst>
            </p:cNvPr>
            <p:cNvSpPr>
              <a:spLocks/>
            </p:cNvSpPr>
            <p:nvPr/>
          </p:nvSpPr>
          <p:spPr bwMode="auto">
            <a:xfrm>
              <a:off x="2204" y="1152"/>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0" name="Freeform 672">
              <a:extLst>
                <a:ext uri="{FF2B5EF4-FFF2-40B4-BE49-F238E27FC236}">
                  <a16:creationId xmlns:a16="http://schemas.microsoft.com/office/drawing/2014/main" xmlns="" id="{E2ABCF7E-0745-4295-9CCA-93F7FE184C85}"/>
                </a:ext>
              </a:extLst>
            </p:cNvPr>
            <p:cNvSpPr>
              <a:spLocks/>
            </p:cNvSpPr>
            <p:nvPr/>
          </p:nvSpPr>
          <p:spPr bwMode="auto">
            <a:xfrm>
              <a:off x="2204" y="1198"/>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1" name="Freeform 673">
              <a:extLst>
                <a:ext uri="{FF2B5EF4-FFF2-40B4-BE49-F238E27FC236}">
                  <a16:creationId xmlns:a16="http://schemas.microsoft.com/office/drawing/2014/main" xmlns="" id="{A9E8D79F-20CB-4CCF-9E5B-3301055A59D5}"/>
                </a:ext>
              </a:extLst>
            </p:cNvPr>
            <p:cNvSpPr>
              <a:spLocks/>
            </p:cNvSpPr>
            <p:nvPr/>
          </p:nvSpPr>
          <p:spPr bwMode="auto">
            <a:xfrm>
              <a:off x="2204" y="1244"/>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2" name="Freeform 674">
              <a:extLst>
                <a:ext uri="{FF2B5EF4-FFF2-40B4-BE49-F238E27FC236}">
                  <a16:creationId xmlns:a16="http://schemas.microsoft.com/office/drawing/2014/main" xmlns="" id="{A4117921-5D0D-4625-8518-76575F796277}"/>
                </a:ext>
              </a:extLst>
            </p:cNvPr>
            <p:cNvSpPr>
              <a:spLocks/>
            </p:cNvSpPr>
            <p:nvPr/>
          </p:nvSpPr>
          <p:spPr bwMode="auto">
            <a:xfrm>
              <a:off x="2204" y="1290"/>
              <a:ext cx="6" cy="33"/>
            </a:xfrm>
            <a:custGeom>
              <a:avLst/>
              <a:gdLst>
                <a:gd name="T0" fmla="*/ 6 w 6"/>
                <a:gd name="T1" fmla="*/ 4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23" name="Freeform 675">
              <a:extLst>
                <a:ext uri="{FF2B5EF4-FFF2-40B4-BE49-F238E27FC236}">
                  <a16:creationId xmlns:a16="http://schemas.microsoft.com/office/drawing/2014/main" xmlns="" id="{9FA85B66-40B8-4810-9292-26EF4FB5FC6F}"/>
                </a:ext>
              </a:extLst>
            </p:cNvPr>
            <p:cNvSpPr>
              <a:spLocks/>
            </p:cNvSpPr>
            <p:nvPr/>
          </p:nvSpPr>
          <p:spPr bwMode="auto">
            <a:xfrm>
              <a:off x="2204" y="1336"/>
              <a:ext cx="6" cy="33"/>
            </a:xfrm>
            <a:custGeom>
              <a:avLst/>
              <a:gdLst>
                <a:gd name="T0" fmla="*/ 6 w 6"/>
                <a:gd name="T1" fmla="*/ 4 h 33"/>
                <a:gd name="T2" fmla="*/ 6 w 6"/>
                <a:gd name="T3" fmla="*/ 3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1"/>
                  </a:lnTo>
                  <a:lnTo>
                    <a:pt x="5" y="0"/>
                  </a:lnTo>
                  <a:lnTo>
                    <a:pt x="4" y="0"/>
                  </a:lnTo>
                  <a:lnTo>
                    <a:pt x="3" y="0"/>
                  </a:lnTo>
                  <a:lnTo>
                    <a:pt x="2" y="0"/>
                  </a:lnTo>
                  <a:lnTo>
                    <a:pt x="1" y="1"/>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24" name="Freeform 676">
              <a:extLst>
                <a:ext uri="{FF2B5EF4-FFF2-40B4-BE49-F238E27FC236}">
                  <a16:creationId xmlns:a16="http://schemas.microsoft.com/office/drawing/2014/main" xmlns="" id="{162A2FF1-A0A3-4777-9D2B-572AECF12EFF}"/>
                </a:ext>
              </a:extLst>
            </p:cNvPr>
            <p:cNvSpPr>
              <a:spLocks/>
            </p:cNvSpPr>
            <p:nvPr/>
          </p:nvSpPr>
          <p:spPr bwMode="auto">
            <a:xfrm>
              <a:off x="2204" y="1383"/>
              <a:ext cx="6" cy="32"/>
            </a:xfrm>
            <a:custGeom>
              <a:avLst/>
              <a:gdLst>
                <a:gd name="T0" fmla="*/ 6 w 6"/>
                <a:gd name="T1" fmla="*/ 3 h 32"/>
                <a:gd name="T2" fmla="*/ 6 w 6"/>
                <a:gd name="T3" fmla="*/ 2 h 32"/>
                <a:gd name="T4" fmla="*/ 6 w 6"/>
                <a:gd name="T5" fmla="*/ 1 h 32"/>
                <a:gd name="T6" fmla="*/ 5 w 6"/>
                <a:gd name="T7" fmla="*/ 0 h 32"/>
                <a:gd name="T8" fmla="*/ 4 w 6"/>
                <a:gd name="T9" fmla="*/ 0 h 32"/>
                <a:gd name="T10" fmla="*/ 3 w 6"/>
                <a:gd name="T11" fmla="*/ 0 h 32"/>
                <a:gd name="T12" fmla="*/ 2 w 6"/>
                <a:gd name="T13" fmla="*/ 0 h 32"/>
                <a:gd name="T14" fmla="*/ 1 w 6"/>
                <a:gd name="T15" fmla="*/ 1 h 32"/>
                <a:gd name="T16" fmla="*/ 0 w 6"/>
                <a:gd name="T17" fmla="*/ 2 h 32"/>
                <a:gd name="T18" fmla="*/ 0 w 6"/>
                <a:gd name="T19" fmla="*/ 28 h 32"/>
                <a:gd name="T20" fmla="*/ 0 w 6"/>
                <a:gd name="T21" fmla="*/ 29 h 32"/>
                <a:gd name="T22" fmla="*/ 1 w 6"/>
                <a:gd name="T23" fmla="*/ 30 h 32"/>
                <a:gd name="T24" fmla="*/ 2 w 6"/>
                <a:gd name="T25" fmla="*/ 31 h 32"/>
                <a:gd name="T26" fmla="*/ 3 w 6"/>
                <a:gd name="T27" fmla="*/ 32 h 32"/>
                <a:gd name="T28" fmla="*/ 4 w 6"/>
                <a:gd name="T29" fmla="*/ 32 h 32"/>
                <a:gd name="T30" fmla="*/ 5 w 6"/>
                <a:gd name="T31" fmla="*/ 31 h 32"/>
                <a:gd name="T32" fmla="*/ 6 w 6"/>
                <a:gd name="T33" fmla="*/ 30 h 32"/>
                <a:gd name="T34" fmla="*/ 6 w 6"/>
                <a:gd name="T35" fmla="*/ 29 h 32"/>
                <a:gd name="T36" fmla="*/ 6 w 6"/>
                <a:gd name="T3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5" name="Freeform 677">
              <a:extLst>
                <a:ext uri="{FF2B5EF4-FFF2-40B4-BE49-F238E27FC236}">
                  <a16:creationId xmlns:a16="http://schemas.microsoft.com/office/drawing/2014/main" xmlns="" id="{BFF3A3AB-9301-4E46-B3BD-5B792016EDCD}"/>
                </a:ext>
              </a:extLst>
            </p:cNvPr>
            <p:cNvSpPr>
              <a:spLocks/>
            </p:cNvSpPr>
            <p:nvPr/>
          </p:nvSpPr>
          <p:spPr bwMode="auto">
            <a:xfrm>
              <a:off x="2204" y="1429"/>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1 h 33"/>
                <a:gd name="T26" fmla="*/ 3 w 6"/>
                <a:gd name="T27" fmla="*/ 33 h 33"/>
                <a:gd name="T28" fmla="*/ 4 w 6"/>
                <a:gd name="T29" fmla="*/ 33 h 33"/>
                <a:gd name="T30" fmla="*/ 5 w 6"/>
                <a:gd name="T31" fmla="*/ 31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3"/>
                  </a:lnTo>
                  <a:lnTo>
                    <a:pt x="4" y="33"/>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6" name="Freeform 678">
              <a:extLst>
                <a:ext uri="{FF2B5EF4-FFF2-40B4-BE49-F238E27FC236}">
                  <a16:creationId xmlns:a16="http://schemas.microsoft.com/office/drawing/2014/main" xmlns="" id="{EC0A36CD-A789-43A4-B892-CC3E23AB2E5D}"/>
                </a:ext>
              </a:extLst>
            </p:cNvPr>
            <p:cNvSpPr>
              <a:spLocks/>
            </p:cNvSpPr>
            <p:nvPr/>
          </p:nvSpPr>
          <p:spPr bwMode="auto">
            <a:xfrm>
              <a:off x="2204" y="1475"/>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1"/>
                  </a:lnTo>
                  <a:lnTo>
                    <a:pt x="2" y="32"/>
                  </a:lnTo>
                  <a:lnTo>
                    <a:pt x="3" y="33"/>
                  </a:lnTo>
                  <a:lnTo>
                    <a:pt x="4" y="33"/>
                  </a:lnTo>
                  <a:lnTo>
                    <a:pt x="5" y="32"/>
                  </a:lnTo>
                  <a:lnTo>
                    <a:pt x="6" y="31"/>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7" name="Freeform 679">
              <a:extLst>
                <a:ext uri="{FF2B5EF4-FFF2-40B4-BE49-F238E27FC236}">
                  <a16:creationId xmlns:a16="http://schemas.microsoft.com/office/drawing/2014/main" xmlns="" id="{256EF2A4-294B-4F2B-933E-FB401256A1A4}"/>
                </a:ext>
              </a:extLst>
            </p:cNvPr>
            <p:cNvSpPr>
              <a:spLocks/>
            </p:cNvSpPr>
            <p:nvPr/>
          </p:nvSpPr>
          <p:spPr bwMode="auto">
            <a:xfrm>
              <a:off x="2204" y="1521"/>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8" name="Freeform 680">
              <a:extLst>
                <a:ext uri="{FF2B5EF4-FFF2-40B4-BE49-F238E27FC236}">
                  <a16:creationId xmlns:a16="http://schemas.microsoft.com/office/drawing/2014/main" xmlns="" id="{A9F15E2E-919A-420F-AC78-074A567A6D04}"/>
                </a:ext>
              </a:extLst>
            </p:cNvPr>
            <p:cNvSpPr>
              <a:spLocks/>
            </p:cNvSpPr>
            <p:nvPr/>
          </p:nvSpPr>
          <p:spPr bwMode="auto">
            <a:xfrm>
              <a:off x="2204" y="1567"/>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29" name="Freeform 681">
              <a:extLst>
                <a:ext uri="{FF2B5EF4-FFF2-40B4-BE49-F238E27FC236}">
                  <a16:creationId xmlns:a16="http://schemas.microsoft.com/office/drawing/2014/main" xmlns="" id="{F90A7AB3-BF72-4F3A-8BC8-5916138C9886}"/>
                </a:ext>
              </a:extLst>
            </p:cNvPr>
            <p:cNvSpPr>
              <a:spLocks/>
            </p:cNvSpPr>
            <p:nvPr/>
          </p:nvSpPr>
          <p:spPr bwMode="auto">
            <a:xfrm>
              <a:off x="2204" y="1613"/>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30" name="Freeform 682">
              <a:extLst>
                <a:ext uri="{FF2B5EF4-FFF2-40B4-BE49-F238E27FC236}">
                  <a16:creationId xmlns:a16="http://schemas.microsoft.com/office/drawing/2014/main" xmlns="" id="{482A3B20-4B11-474D-8C83-3A36BC53D2B9}"/>
                </a:ext>
              </a:extLst>
            </p:cNvPr>
            <p:cNvSpPr>
              <a:spLocks/>
            </p:cNvSpPr>
            <p:nvPr/>
          </p:nvSpPr>
          <p:spPr bwMode="auto">
            <a:xfrm>
              <a:off x="2204" y="1659"/>
              <a:ext cx="6" cy="33"/>
            </a:xfrm>
            <a:custGeom>
              <a:avLst/>
              <a:gdLst>
                <a:gd name="T0" fmla="*/ 6 w 6"/>
                <a:gd name="T1" fmla="*/ 4 h 33"/>
                <a:gd name="T2" fmla="*/ 6 w 6"/>
                <a:gd name="T3" fmla="*/ 3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1"/>
                  </a:lnTo>
                  <a:lnTo>
                    <a:pt x="5" y="0"/>
                  </a:lnTo>
                  <a:lnTo>
                    <a:pt x="4" y="0"/>
                  </a:lnTo>
                  <a:lnTo>
                    <a:pt x="3" y="0"/>
                  </a:lnTo>
                  <a:lnTo>
                    <a:pt x="2" y="0"/>
                  </a:lnTo>
                  <a:lnTo>
                    <a:pt x="1" y="1"/>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31" name="Freeform 683">
              <a:extLst>
                <a:ext uri="{FF2B5EF4-FFF2-40B4-BE49-F238E27FC236}">
                  <a16:creationId xmlns:a16="http://schemas.microsoft.com/office/drawing/2014/main" xmlns="" id="{FADDD508-0A98-4B5C-BF87-9DF2FCC03D50}"/>
                </a:ext>
              </a:extLst>
            </p:cNvPr>
            <p:cNvSpPr>
              <a:spLocks/>
            </p:cNvSpPr>
            <p:nvPr/>
          </p:nvSpPr>
          <p:spPr bwMode="auto">
            <a:xfrm>
              <a:off x="2204" y="1705"/>
              <a:ext cx="6" cy="33"/>
            </a:xfrm>
            <a:custGeom>
              <a:avLst/>
              <a:gdLst>
                <a:gd name="T0" fmla="*/ 6 w 6"/>
                <a:gd name="T1" fmla="*/ 4 h 33"/>
                <a:gd name="T2" fmla="*/ 6 w 6"/>
                <a:gd name="T3" fmla="*/ 3 h 33"/>
                <a:gd name="T4" fmla="*/ 6 w 6"/>
                <a:gd name="T5" fmla="*/ 2 h 33"/>
                <a:gd name="T6" fmla="*/ 5 w 6"/>
                <a:gd name="T7" fmla="*/ 0 h 33"/>
                <a:gd name="T8" fmla="*/ 4 w 6"/>
                <a:gd name="T9" fmla="*/ 0 h 33"/>
                <a:gd name="T10" fmla="*/ 3 w 6"/>
                <a:gd name="T11" fmla="*/ 0 h 33"/>
                <a:gd name="T12" fmla="*/ 2 w 6"/>
                <a:gd name="T13" fmla="*/ 0 h 33"/>
                <a:gd name="T14" fmla="*/ 1 w 6"/>
                <a:gd name="T15" fmla="*/ 2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2"/>
                  </a:lnTo>
                  <a:lnTo>
                    <a:pt x="5" y="0"/>
                  </a:lnTo>
                  <a:lnTo>
                    <a:pt x="4" y="0"/>
                  </a:lnTo>
                  <a:lnTo>
                    <a:pt x="3" y="0"/>
                  </a:lnTo>
                  <a:lnTo>
                    <a:pt x="2" y="0"/>
                  </a:lnTo>
                  <a:lnTo>
                    <a:pt x="1" y="2"/>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32" name="Freeform 684">
              <a:extLst>
                <a:ext uri="{FF2B5EF4-FFF2-40B4-BE49-F238E27FC236}">
                  <a16:creationId xmlns:a16="http://schemas.microsoft.com/office/drawing/2014/main" xmlns="" id="{DADB0B47-07A2-41E2-8295-55B3FD3E95D4}"/>
                </a:ext>
              </a:extLst>
            </p:cNvPr>
            <p:cNvSpPr>
              <a:spLocks/>
            </p:cNvSpPr>
            <p:nvPr/>
          </p:nvSpPr>
          <p:spPr bwMode="auto">
            <a:xfrm>
              <a:off x="2204" y="1752"/>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1 h 33"/>
                <a:gd name="T26" fmla="*/ 3 w 6"/>
                <a:gd name="T27" fmla="*/ 33 h 33"/>
                <a:gd name="T28" fmla="*/ 4 w 6"/>
                <a:gd name="T29" fmla="*/ 33 h 33"/>
                <a:gd name="T30" fmla="*/ 5 w 6"/>
                <a:gd name="T31" fmla="*/ 31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3"/>
                  </a:lnTo>
                  <a:lnTo>
                    <a:pt x="4" y="33"/>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33" name="Freeform 685">
              <a:extLst>
                <a:ext uri="{FF2B5EF4-FFF2-40B4-BE49-F238E27FC236}">
                  <a16:creationId xmlns:a16="http://schemas.microsoft.com/office/drawing/2014/main" xmlns="" id="{1F683F7F-51E6-4C7D-8D57-1A9F8B58BA62}"/>
                </a:ext>
              </a:extLst>
            </p:cNvPr>
            <p:cNvSpPr>
              <a:spLocks/>
            </p:cNvSpPr>
            <p:nvPr/>
          </p:nvSpPr>
          <p:spPr bwMode="auto">
            <a:xfrm>
              <a:off x="2204" y="1798"/>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2 h 33"/>
                <a:gd name="T26" fmla="*/ 3 w 6"/>
                <a:gd name="T27" fmla="*/ 33 h 33"/>
                <a:gd name="T28" fmla="*/ 4 w 6"/>
                <a:gd name="T29" fmla="*/ 33 h 33"/>
                <a:gd name="T30" fmla="*/ 5 w 6"/>
                <a:gd name="T31" fmla="*/ 32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2"/>
                  </a:lnTo>
                  <a:lnTo>
                    <a:pt x="3" y="33"/>
                  </a:lnTo>
                  <a:lnTo>
                    <a:pt x="4" y="33"/>
                  </a:lnTo>
                  <a:lnTo>
                    <a:pt x="5" y="32"/>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34" name="Freeform 686">
              <a:extLst>
                <a:ext uri="{FF2B5EF4-FFF2-40B4-BE49-F238E27FC236}">
                  <a16:creationId xmlns:a16="http://schemas.microsoft.com/office/drawing/2014/main" xmlns="" id="{DC77C967-6434-4ED5-A29B-5220031E2E7D}"/>
                </a:ext>
              </a:extLst>
            </p:cNvPr>
            <p:cNvSpPr>
              <a:spLocks/>
            </p:cNvSpPr>
            <p:nvPr/>
          </p:nvSpPr>
          <p:spPr bwMode="auto">
            <a:xfrm>
              <a:off x="2204" y="1844"/>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1"/>
                  </a:lnTo>
                  <a:lnTo>
                    <a:pt x="2" y="32"/>
                  </a:lnTo>
                  <a:lnTo>
                    <a:pt x="3" y="33"/>
                  </a:lnTo>
                  <a:lnTo>
                    <a:pt x="4" y="33"/>
                  </a:lnTo>
                  <a:lnTo>
                    <a:pt x="5" y="32"/>
                  </a:lnTo>
                  <a:lnTo>
                    <a:pt x="6" y="31"/>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35" name="Freeform 687">
              <a:extLst>
                <a:ext uri="{FF2B5EF4-FFF2-40B4-BE49-F238E27FC236}">
                  <a16:creationId xmlns:a16="http://schemas.microsoft.com/office/drawing/2014/main" xmlns="" id="{6937F653-4597-44C9-A9C0-3DD3CF1037FC}"/>
                </a:ext>
              </a:extLst>
            </p:cNvPr>
            <p:cNvSpPr>
              <a:spLocks/>
            </p:cNvSpPr>
            <p:nvPr/>
          </p:nvSpPr>
          <p:spPr bwMode="auto">
            <a:xfrm>
              <a:off x="2204" y="1890"/>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36" name="Freeform 688">
              <a:extLst>
                <a:ext uri="{FF2B5EF4-FFF2-40B4-BE49-F238E27FC236}">
                  <a16:creationId xmlns:a16="http://schemas.microsoft.com/office/drawing/2014/main" xmlns="" id="{B759693B-F7AD-49F1-ABA2-9645E65D2440}"/>
                </a:ext>
              </a:extLst>
            </p:cNvPr>
            <p:cNvSpPr>
              <a:spLocks/>
            </p:cNvSpPr>
            <p:nvPr/>
          </p:nvSpPr>
          <p:spPr bwMode="auto">
            <a:xfrm>
              <a:off x="2204" y="1936"/>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37" name="Freeform 689">
              <a:extLst>
                <a:ext uri="{FF2B5EF4-FFF2-40B4-BE49-F238E27FC236}">
                  <a16:creationId xmlns:a16="http://schemas.microsoft.com/office/drawing/2014/main" xmlns="" id="{9E24CC2A-2B75-47E6-BB30-7CCDA567D378}"/>
                </a:ext>
              </a:extLst>
            </p:cNvPr>
            <p:cNvSpPr>
              <a:spLocks/>
            </p:cNvSpPr>
            <p:nvPr/>
          </p:nvSpPr>
          <p:spPr bwMode="auto">
            <a:xfrm>
              <a:off x="2204" y="1982"/>
              <a:ext cx="6" cy="33"/>
            </a:xfrm>
            <a:custGeom>
              <a:avLst/>
              <a:gdLst>
                <a:gd name="T0" fmla="*/ 6 w 6"/>
                <a:gd name="T1" fmla="*/ 4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38" name="Freeform 690">
              <a:extLst>
                <a:ext uri="{FF2B5EF4-FFF2-40B4-BE49-F238E27FC236}">
                  <a16:creationId xmlns:a16="http://schemas.microsoft.com/office/drawing/2014/main" xmlns="" id="{8D68F831-521E-426A-B3F1-0CE877BBB2E3}"/>
                </a:ext>
              </a:extLst>
            </p:cNvPr>
            <p:cNvSpPr>
              <a:spLocks/>
            </p:cNvSpPr>
            <p:nvPr/>
          </p:nvSpPr>
          <p:spPr bwMode="auto">
            <a:xfrm>
              <a:off x="2204" y="2028"/>
              <a:ext cx="6" cy="33"/>
            </a:xfrm>
            <a:custGeom>
              <a:avLst/>
              <a:gdLst>
                <a:gd name="T0" fmla="*/ 6 w 6"/>
                <a:gd name="T1" fmla="*/ 4 h 33"/>
                <a:gd name="T2" fmla="*/ 6 w 6"/>
                <a:gd name="T3" fmla="*/ 3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1"/>
                  </a:lnTo>
                  <a:lnTo>
                    <a:pt x="5" y="0"/>
                  </a:lnTo>
                  <a:lnTo>
                    <a:pt x="4" y="0"/>
                  </a:lnTo>
                  <a:lnTo>
                    <a:pt x="3" y="0"/>
                  </a:lnTo>
                  <a:lnTo>
                    <a:pt x="2" y="0"/>
                  </a:lnTo>
                  <a:lnTo>
                    <a:pt x="1" y="1"/>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39" name="Freeform 691">
              <a:extLst>
                <a:ext uri="{FF2B5EF4-FFF2-40B4-BE49-F238E27FC236}">
                  <a16:creationId xmlns:a16="http://schemas.microsoft.com/office/drawing/2014/main" xmlns="" id="{B41DCCEC-383D-478F-829C-E1FA3C577B2F}"/>
                </a:ext>
              </a:extLst>
            </p:cNvPr>
            <p:cNvSpPr>
              <a:spLocks/>
            </p:cNvSpPr>
            <p:nvPr/>
          </p:nvSpPr>
          <p:spPr bwMode="auto">
            <a:xfrm>
              <a:off x="2204" y="2074"/>
              <a:ext cx="6" cy="33"/>
            </a:xfrm>
            <a:custGeom>
              <a:avLst/>
              <a:gdLst>
                <a:gd name="T0" fmla="*/ 6 w 6"/>
                <a:gd name="T1" fmla="*/ 4 h 33"/>
                <a:gd name="T2" fmla="*/ 6 w 6"/>
                <a:gd name="T3" fmla="*/ 3 h 33"/>
                <a:gd name="T4" fmla="*/ 6 w 6"/>
                <a:gd name="T5" fmla="*/ 2 h 33"/>
                <a:gd name="T6" fmla="*/ 5 w 6"/>
                <a:gd name="T7" fmla="*/ 0 h 33"/>
                <a:gd name="T8" fmla="*/ 4 w 6"/>
                <a:gd name="T9" fmla="*/ 0 h 33"/>
                <a:gd name="T10" fmla="*/ 3 w 6"/>
                <a:gd name="T11" fmla="*/ 0 h 33"/>
                <a:gd name="T12" fmla="*/ 2 w 6"/>
                <a:gd name="T13" fmla="*/ 0 h 33"/>
                <a:gd name="T14" fmla="*/ 1 w 6"/>
                <a:gd name="T15" fmla="*/ 2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2"/>
                  </a:lnTo>
                  <a:lnTo>
                    <a:pt x="5" y="0"/>
                  </a:lnTo>
                  <a:lnTo>
                    <a:pt x="4" y="0"/>
                  </a:lnTo>
                  <a:lnTo>
                    <a:pt x="3" y="0"/>
                  </a:lnTo>
                  <a:lnTo>
                    <a:pt x="2" y="0"/>
                  </a:lnTo>
                  <a:lnTo>
                    <a:pt x="1" y="2"/>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40" name="Freeform 692">
              <a:extLst>
                <a:ext uri="{FF2B5EF4-FFF2-40B4-BE49-F238E27FC236}">
                  <a16:creationId xmlns:a16="http://schemas.microsoft.com/office/drawing/2014/main" xmlns="" id="{A877B165-E339-4634-90B5-EA1093FB21DD}"/>
                </a:ext>
              </a:extLst>
            </p:cNvPr>
            <p:cNvSpPr>
              <a:spLocks/>
            </p:cNvSpPr>
            <p:nvPr/>
          </p:nvSpPr>
          <p:spPr bwMode="auto">
            <a:xfrm>
              <a:off x="2204" y="2121"/>
              <a:ext cx="6" cy="31"/>
            </a:xfrm>
            <a:custGeom>
              <a:avLst/>
              <a:gdLst>
                <a:gd name="T0" fmla="*/ 6 w 6"/>
                <a:gd name="T1" fmla="*/ 3 h 31"/>
                <a:gd name="T2" fmla="*/ 6 w 6"/>
                <a:gd name="T3" fmla="*/ 2 h 31"/>
                <a:gd name="T4" fmla="*/ 6 w 6"/>
                <a:gd name="T5" fmla="*/ 1 h 31"/>
                <a:gd name="T6" fmla="*/ 5 w 6"/>
                <a:gd name="T7" fmla="*/ 0 h 31"/>
                <a:gd name="T8" fmla="*/ 4 w 6"/>
                <a:gd name="T9" fmla="*/ 0 h 31"/>
                <a:gd name="T10" fmla="*/ 3 w 6"/>
                <a:gd name="T11" fmla="*/ 0 h 31"/>
                <a:gd name="T12" fmla="*/ 2 w 6"/>
                <a:gd name="T13" fmla="*/ 0 h 31"/>
                <a:gd name="T14" fmla="*/ 1 w 6"/>
                <a:gd name="T15" fmla="*/ 1 h 31"/>
                <a:gd name="T16" fmla="*/ 0 w 6"/>
                <a:gd name="T17" fmla="*/ 2 h 31"/>
                <a:gd name="T18" fmla="*/ 0 w 6"/>
                <a:gd name="T19" fmla="*/ 27 h 31"/>
                <a:gd name="T20" fmla="*/ 0 w 6"/>
                <a:gd name="T21" fmla="*/ 28 h 31"/>
                <a:gd name="T22" fmla="*/ 1 w 6"/>
                <a:gd name="T23" fmla="*/ 29 h 31"/>
                <a:gd name="T24" fmla="*/ 2 w 6"/>
                <a:gd name="T25" fmla="*/ 30 h 31"/>
                <a:gd name="T26" fmla="*/ 3 w 6"/>
                <a:gd name="T27" fmla="*/ 31 h 31"/>
                <a:gd name="T28" fmla="*/ 4 w 6"/>
                <a:gd name="T29" fmla="*/ 31 h 31"/>
                <a:gd name="T30" fmla="*/ 5 w 6"/>
                <a:gd name="T31" fmla="*/ 30 h 31"/>
                <a:gd name="T32" fmla="*/ 6 w 6"/>
                <a:gd name="T33" fmla="*/ 29 h 31"/>
                <a:gd name="T34" fmla="*/ 6 w 6"/>
                <a:gd name="T35" fmla="*/ 28 h 31"/>
                <a:gd name="T36" fmla="*/ 6 w 6"/>
                <a:gd name="T3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1">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0"/>
                  </a:lnTo>
                  <a:lnTo>
                    <a:pt x="3" y="31"/>
                  </a:lnTo>
                  <a:lnTo>
                    <a:pt x="4" y="31"/>
                  </a:lnTo>
                  <a:lnTo>
                    <a:pt x="5" y="30"/>
                  </a:lnTo>
                  <a:lnTo>
                    <a:pt x="6" y="29"/>
                  </a:lnTo>
                  <a:lnTo>
                    <a:pt x="6" y="28"/>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1" name="Freeform 693">
              <a:extLst>
                <a:ext uri="{FF2B5EF4-FFF2-40B4-BE49-F238E27FC236}">
                  <a16:creationId xmlns:a16="http://schemas.microsoft.com/office/drawing/2014/main" xmlns="" id="{E34E0512-DFCD-4A80-A724-D22CBFC660C0}"/>
                </a:ext>
              </a:extLst>
            </p:cNvPr>
            <p:cNvSpPr>
              <a:spLocks/>
            </p:cNvSpPr>
            <p:nvPr/>
          </p:nvSpPr>
          <p:spPr bwMode="auto">
            <a:xfrm>
              <a:off x="2204" y="2166"/>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2 h 33"/>
                <a:gd name="T26" fmla="*/ 3 w 6"/>
                <a:gd name="T27" fmla="*/ 33 h 33"/>
                <a:gd name="T28" fmla="*/ 4 w 6"/>
                <a:gd name="T29" fmla="*/ 33 h 33"/>
                <a:gd name="T30" fmla="*/ 5 w 6"/>
                <a:gd name="T31" fmla="*/ 32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2"/>
                  </a:lnTo>
                  <a:lnTo>
                    <a:pt x="3" y="33"/>
                  </a:lnTo>
                  <a:lnTo>
                    <a:pt x="4" y="33"/>
                  </a:lnTo>
                  <a:lnTo>
                    <a:pt x="5" y="32"/>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2" name="Freeform 694">
              <a:extLst>
                <a:ext uri="{FF2B5EF4-FFF2-40B4-BE49-F238E27FC236}">
                  <a16:creationId xmlns:a16="http://schemas.microsoft.com/office/drawing/2014/main" xmlns="" id="{FF2C6727-4C30-4AC7-B7D6-E41CB535320B}"/>
                </a:ext>
              </a:extLst>
            </p:cNvPr>
            <p:cNvSpPr>
              <a:spLocks/>
            </p:cNvSpPr>
            <p:nvPr/>
          </p:nvSpPr>
          <p:spPr bwMode="auto">
            <a:xfrm>
              <a:off x="2204" y="2212"/>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1"/>
                  </a:lnTo>
                  <a:lnTo>
                    <a:pt x="2" y="32"/>
                  </a:lnTo>
                  <a:lnTo>
                    <a:pt x="3" y="33"/>
                  </a:lnTo>
                  <a:lnTo>
                    <a:pt x="4" y="33"/>
                  </a:lnTo>
                  <a:lnTo>
                    <a:pt x="5" y="32"/>
                  </a:lnTo>
                  <a:lnTo>
                    <a:pt x="6" y="31"/>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3" name="Freeform 695">
              <a:extLst>
                <a:ext uri="{FF2B5EF4-FFF2-40B4-BE49-F238E27FC236}">
                  <a16:creationId xmlns:a16="http://schemas.microsoft.com/office/drawing/2014/main" xmlns="" id="{AE92EF93-CBC2-4C00-A19E-11C6CA6BA7D9}"/>
                </a:ext>
              </a:extLst>
            </p:cNvPr>
            <p:cNvSpPr>
              <a:spLocks/>
            </p:cNvSpPr>
            <p:nvPr/>
          </p:nvSpPr>
          <p:spPr bwMode="auto">
            <a:xfrm>
              <a:off x="2204" y="2258"/>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4" name="Freeform 696">
              <a:extLst>
                <a:ext uri="{FF2B5EF4-FFF2-40B4-BE49-F238E27FC236}">
                  <a16:creationId xmlns:a16="http://schemas.microsoft.com/office/drawing/2014/main" xmlns="" id="{9112AACA-108E-491B-A4BA-0040E2EA817C}"/>
                </a:ext>
              </a:extLst>
            </p:cNvPr>
            <p:cNvSpPr>
              <a:spLocks/>
            </p:cNvSpPr>
            <p:nvPr/>
          </p:nvSpPr>
          <p:spPr bwMode="auto">
            <a:xfrm>
              <a:off x="2204" y="2304"/>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5" name="Freeform 697">
              <a:extLst>
                <a:ext uri="{FF2B5EF4-FFF2-40B4-BE49-F238E27FC236}">
                  <a16:creationId xmlns:a16="http://schemas.microsoft.com/office/drawing/2014/main" xmlns="" id="{B7B60E60-868A-40DF-B543-0A8F4F6B5975}"/>
                </a:ext>
              </a:extLst>
            </p:cNvPr>
            <p:cNvSpPr>
              <a:spLocks/>
            </p:cNvSpPr>
            <p:nvPr/>
          </p:nvSpPr>
          <p:spPr bwMode="auto">
            <a:xfrm>
              <a:off x="2204" y="2350"/>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6" name="Freeform 698">
              <a:extLst>
                <a:ext uri="{FF2B5EF4-FFF2-40B4-BE49-F238E27FC236}">
                  <a16:creationId xmlns:a16="http://schemas.microsoft.com/office/drawing/2014/main" xmlns="" id="{5BFD0967-B65E-4458-9DB3-35B1676E1DEA}"/>
                </a:ext>
              </a:extLst>
            </p:cNvPr>
            <p:cNvSpPr>
              <a:spLocks/>
            </p:cNvSpPr>
            <p:nvPr/>
          </p:nvSpPr>
          <p:spPr bwMode="auto">
            <a:xfrm>
              <a:off x="2204" y="2396"/>
              <a:ext cx="6" cy="33"/>
            </a:xfrm>
            <a:custGeom>
              <a:avLst/>
              <a:gdLst>
                <a:gd name="T0" fmla="*/ 6 w 6"/>
                <a:gd name="T1" fmla="*/ 4 h 33"/>
                <a:gd name="T2" fmla="*/ 6 w 6"/>
                <a:gd name="T3" fmla="*/ 3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1"/>
                  </a:lnTo>
                  <a:lnTo>
                    <a:pt x="5" y="0"/>
                  </a:lnTo>
                  <a:lnTo>
                    <a:pt x="4" y="0"/>
                  </a:lnTo>
                  <a:lnTo>
                    <a:pt x="3" y="0"/>
                  </a:lnTo>
                  <a:lnTo>
                    <a:pt x="2" y="0"/>
                  </a:lnTo>
                  <a:lnTo>
                    <a:pt x="1" y="1"/>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47" name="Freeform 699">
              <a:extLst>
                <a:ext uri="{FF2B5EF4-FFF2-40B4-BE49-F238E27FC236}">
                  <a16:creationId xmlns:a16="http://schemas.microsoft.com/office/drawing/2014/main" xmlns="" id="{E5783B48-3B29-484C-95E2-CE96287BEA0F}"/>
                </a:ext>
              </a:extLst>
            </p:cNvPr>
            <p:cNvSpPr>
              <a:spLocks/>
            </p:cNvSpPr>
            <p:nvPr/>
          </p:nvSpPr>
          <p:spPr bwMode="auto">
            <a:xfrm>
              <a:off x="2204" y="2442"/>
              <a:ext cx="6" cy="33"/>
            </a:xfrm>
            <a:custGeom>
              <a:avLst/>
              <a:gdLst>
                <a:gd name="T0" fmla="*/ 6 w 6"/>
                <a:gd name="T1" fmla="*/ 4 h 33"/>
                <a:gd name="T2" fmla="*/ 6 w 6"/>
                <a:gd name="T3" fmla="*/ 3 h 33"/>
                <a:gd name="T4" fmla="*/ 6 w 6"/>
                <a:gd name="T5" fmla="*/ 2 h 33"/>
                <a:gd name="T6" fmla="*/ 5 w 6"/>
                <a:gd name="T7" fmla="*/ 0 h 33"/>
                <a:gd name="T8" fmla="*/ 4 w 6"/>
                <a:gd name="T9" fmla="*/ 0 h 33"/>
                <a:gd name="T10" fmla="*/ 3 w 6"/>
                <a:gd name="T11" fmla="*/ 0 h 33"/>
                <a:gd name="T12" fmla="*/ 2 w 6"/>
                <a:gd name="T13" fmla="*/ 0 h 33"/>
                <a:gd name="T14" fmla="*/ 1 w 6"/>
                <a:gd name="T15" fmla="*/ 2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2"/>
                  </a:lnTo>
                  <a:lnTo>
                    <a:pt x="5" y="0"/>
                  </a:lnTo>
                  <a:lnTo>
                    <a:pt x="4" y="0"/>
                  </a:lnTo>
                  <a:lnTo>
                    <a:pt x="3" y="0"/>
                  </a:lnTo>
                  <a:lnTo>
                    <a:pt x="2" y="0"/>
                  </a:lnTo>
                  <a:lnTo>
                    <a:pt x="1" y="2"/>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48" name="Freeform 700">
              <a:extLst>
                <a:ext uri="{FF2B5EF4-FFF2-40B4-BE49-F238E27FC236}">
                  <a16:creationId xmlns:a16="http://schemas.microsoft.com/office/drawing/2014/main" xmlns="" id="{3CE02842-2815-4D80-8B12-5175B4D22FC4}"/>
                </a:ext>
              </a:extLst>
            </p:cNvPr>
            <p:cNvSpPr>
              <a:spLocks/>
            </p:cNvSpPr>
            <p:nvPr/>
          </p:nvSpPr>
          <p:spPr bwMode="auto">
            <a:xfrm>
              <a:off x="2204" y="2489"/>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1 h 33"/>
                <a:gd name="T26" fmla="*/ 3 w 6"/>
                <a:gd name="T27" fmla="*/ 33 h 33"/>
                <a:gd name="T28" fmla="*/ 4 w 6"/>
                <a:gd name="T29" fmla="*/ 33 h 33"/>
                <a:gd name="T30" fmla="*/ 5 w 6"/>
                <a:gd name="T31" fmla="*/ 31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3"/>
                  </a:lnTo>
                  <a:lnTo>
                    <a:pt x="4" y="33"/>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49" name="Freeform 701">
              <a:extLst>
                <a:ext uri="{FF2B5EF4-FFF2-40B4-BE49-F238E27FC236}">
                  <a16:creationId xmlns:a16="http://schemas.microsoft.com/office/drawing/2014/main" xmlns="" id="{53FCC727-CC8E-4EC5-8551-4824C5239B50}"/>
                </a:ext>
              </a:extLst>
            </p:cNvPr>
            <p:cNvSpPr>
              <a:spLocks/>
            </p:cNvSpPr>
            <p:nvPr/>
          </p:nvSpPr>
          <p:spPr bwMode="auto">
            <a:xfrm>
              <a:off x="2204" y="2535"/>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2 h 33"/>
                <a:gd name="T26" fmla="*/ 3 w 6"/>
                <a:gd name="T27" fmla="*/ 33 h 33"/>
                <a:gd name="T28" fmla="*/ 4 w 6"/>
                <a:gd name="T29" fmla="*/ 33 h 33"/>
                <a:gd name="T30" fmla="*/ 5 w 6"/>
                <a:gd name="T31" fmla="*/ 32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2"/>
                  </a:lnTo>
                  <a:lnTo>
                    <a:pt x="3" y="33"/>
                  </a:lnTo>
                  <a:lnTo>
                    <a:pt x="4" y="33"/>
                  </a:lnTo>
                  <a:lnTo>
                    <a:pt x="5" y="32"/>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50" name="Freeform 702">
              <a:extLst>
                <a:ext uri="{FF2B5EF4-FFF2-40B4-BE49-F238E27FC236}">
                  <a16:creationId xmlns:a16="http://schemas.microsoft.com/office/drawing/2014/main" xmlns="" id="{5A48C5EA-C890-4E5E-8B4F-B6DECB5E285C}"/>
                </a:ext>
              </a:extLst>
            </p:cNvPr>
            <p:cNvSpPr>
              <a:spLocks/>
            </p:cNvSpPr>
            <p:nvPr/>
          </p:nvSpPr>
          <p:spPr bwMode="auto">
            <a:xfrm>
              <a:off x="2204" y="2581"/>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1"/>
                  </a:lnTo>
                  <a:lnTo>
                    <a:pt x="2" y="32"/>
                  </a:lnTo>
                  <a:lnTo>
                    <a:pt x="3" y="33"/>
                  </a:lnTo>
                  <a:lnTo>
                    <a:pt x="4" y="33"/>
                  </a:lnTo>
                  <a:lnTo>
                    <a:pt x="5" y="32"/>
                  </a:lnTo>
                  <a:lnTo>
                    <a:pt x="6" y="31"/>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51" name="Freeform 703">
              <a:extLst>
                <a:ext uri="{FF2B5EF4-FFF2-40B4-BE49-F238E27FC236}">
                  <a16:creationId xmlns:a16="http://schemas.microsoft.com/office/drawing/2014/main" xmlns="" id="{310E1219-55A6-4264-A2BD-80B4DCE2E247}"/>
                </a:ext>
              </a:extLst>
            </p:cNvPr>
            <p:cNvSpPr>
              <a:spLocks/>
            </p:cNvSpPr>
            <p:nvPr/>
          </p:nvSpPr>
          <p:spPr bwMode="auto">
            <a:xfrm>
              <a:off x="2204" y="2627"/>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52" name="Freeform 704">
              <a:extLst>
                <a:ext uri="{FF2B5EF4-FFF2-40B4-BE49-F238E27FC236}">
                  <a16:creationId xmlns:a16="http://schemas.microsoft.com/office/drawing/2014/main" xmlns="" id="{7CD7B733-B3AE-448E-9851-3B686686CD50}"/>
                </a:ext>
              </a:extLst>
            </p:cNvPr>
            <p:cNvSpPr>
              <a:spLocks/>
            </p:cNvSpPr>
            <p:nvPr/>
          </p:nvSpPr>
          <p:spPr bwMode="auto">
            <a:xfrm>
              <a:off x="2204" y="2673"/>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53" name="Freeform 705">
              <a:extLst>
                <a:ext uri="{FF2B5EF4-FFF2-40B4-BE49-F238E27FC236}">
                  <a16:creationId xmlns:a16="http://schemas.microsoft.com/office/drawing/2014/main" xmlns="" id="{EE78AFA1-C65D-459D-9C63-BE6264CDD76B}"/>
                </a:ext>
              </a:extLst>
            </p:cNvPr>
            <p:cNvSpPr>
              <a:spLocks/>
            </p:cNvSpPr>
            <p:nvPr/>
          </p:nvSpPr>
          <p:spPr bwMode="auto">
            <a:xfrm>
              <a:off x="2204" y="2719"/>
              <a:ext cx="6" cy="33"/>
            </a:xfrm>
            <a:custGeom>
              <a:avLst/>
              <a:gdLst>
                <a:gd name="T0" fmla="*/ 6 w 6"/>
                <a:gd name="T1" fmla="*/ 4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2"/>
                  </a:lnTo>
                  <a:lnTo>
                    <a:pt x="6" y="1"/>
                  </a:lnTo>
                  <a:lnTo>
                    <a:pt x="5" y="0"/>
                  </a:lnTo>
                  <a:lnTo>
                    <a:pt x="4" y="0"/>
                  </a:lnTo>
                  <a:lnTo>
                    <a:pt x="3" y="0"/>
                  </a:lnTo>
                  <a:lnTo>
                    <a:pt x="2" y="0"/>
                  </a:lnTo>
                  <a:lnTo>
                    <a:pt x="1" y="1"/>
                  </a:lnTo>
                  <a:lnTo>
                    <a:pt x="0" y="2"/>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54" name="Freeform 706">
              <a:extLst>
                <a:ext uri="{FF2B5EF4-FFF2-40B4-BE49-F238E27FC236}">
                  <a16:creationId xmlns:a16="http://schemas.microsoft.com/office/drawing/2014/main" xmlns="" id="{54108FF9-CA26-4B09-B7F1-A4D64E32E008}"/>
                </a:ext>
              </a:extLst>
            </p:cNvPr>
            <p:cNvSpPr>
              <a:spLocks/>
            </p:cNvSpPr>
            <p:nvPr/>
          </p:nvSpPr>
          <p:spPr bwMode="auto">
            <a:xfrm>
              <a:off x="2204" y="2765"/>
              <a:ext cx="6" cy="33"/>
            </a:xfrm>
            <a:custGeom>
              <a:avLst/>
              <a:gdLst>
                <a:gd name="T0" fmla="*/ 6 w 6"/>
                <a:gd name="T1" fmla="*/ 4 h 33"/>
                <a:gd name="T2" fmla="*/ 6 w 6"/>
                <a:gd name="T3" fmla="*/ 3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3 h 33"/>
                <a:gd name="T18" fmla="*/ 0 w 6"/>
                <a:gd name="T19" fmla="*/ 29 h 33"/>
                <a:gd name="T20" fmla="*/ 0 w 6"/>
                <a:gd name="T21" fmla="*/ 30 h 33"/>
                <a:gd name="T22" fmla="*/ 1 w 6"/>
                <a:gd name="T23" fmla="*/ 31 h 33"/>
                <a:gd name="T24" fmla="*/ 2 w 6"/>
                <a:gd name="T25" fmla="*/ 32 h 33"/>
                <a:gd name="T26" fmla="*/ 3 w 6"/>
                <a:gd name="T27" fmla="*/ 33 h 33"/>
                <a:gd name="T28" fmla="*/ 4 w 6"/>
                <a:gd name="T29" fmla="*/ 33 h 33"/>
                <a:gd name="T30" fmla="*/ 5 w 6"/>
                <a:gd name="T31" fmla="*/ 32 h 33"/>
                <a:gd name="T32" fmla="*/ 6 w 6"/>
                <a:gd name="T33" fmla="*/ 31 h 33"/>
                <a:gd name="T34" fmla="*/ 6 w 6"/>
                <a:gd name="T35" fmla="*/ 30 h 33"/>
                <a:gd name="T36" fmla="*/ 6 w 6"/>
                <a:gd name="T3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4"/>
                  </a:moveTo>
                  <a:lnTo>
                    <a:pt x="6" y="3"/>
                  </a:lnTo>
                  <a:lnTo>
                    <a:pt x="6" y="1"/>
                  </a:lnTo>
                  <a:lnTo>
                    <a:pt x="5" y="0"/>
                  </a:lnTo>
                  <a:lnTo>
                    <a:pt x="4" y="0"/>
                  </a:lnTo>
                  <a:lnTo>
                    <a:pt x="3" y="0"/>
                  </a:lnTo>
                  <a:lnTo>
                    <a:pt x="2" y="0"/>
                  </a:lnTo>
                  <a:lnTo>
                    <a:pt x="1" y="1"/>
                  </a:lnTo>
                  <a:lnTo>
                    <a:pt x="0" y="3"/>
                  </a:lnTo>
                  <a:lnTo>
                    <a:pt x="0" y="29"/>
                  </a:lnTo>
                  <a:lnTo>
                    <a:pt x="0" y="30"/>
                  </a:lnTo>
                  <a:lnTo>
                    <a:pt x="1" y="31"/>
                  </a:lnTo>
                  <a:lnTo>
                    <a:pt x="2" y="32"/>
                  </a:lnTo>
                  <a:lnTo>
                    <a:pt x="3" y="33"/>
                  </a:lnTo>
                  <a:lnTo>
                    <a:pt x="4" y="33"/>
                  </a:lnTo>
                  <a:lnTo>
                    <a:pt x="5" y="32"/>
                  </a:lnTo>
                  <a:lnTo>
                    <a:pt x="6" y="31"/>
                  </a:lnTo>
                  <a:lnTo>
                    <a:pt x="6" y="30"/>
                  </a:lnTo>
                  <a:lnTo>
                    <a:pt x="6" y="4"/>
                  </a:lnTo>
                  <a:close/>
                </a:path>
              </a:pathLst>
            </a:custGeom>
            <a:solidFill>
              <a:srgbClr val="000000"/>
            </a:solidFill>
            <a:ln w="9525">
              <a:solidFill>
                <a:schemeClr val="tx1"/>
              </a:solidFill>
              <a:round/>
              <a:headEnd/>
              <a:tailEnd/>
            </a:ln>
          </p:spPr>
          <p:txBody>
            <a:bodyPr/>
            <a:lstStyle/>
            <a:p>
              <a:endParaRPr lang="pt-BR" sz="1000" dirty="0"/>
            </a:p>
          </p:txBody>
        </p:sp>
        <p:sp>
          <p:nvSpPr>
            <p:cNvPr id="55" name="Freeform 707">
              <a:extLst>
                <a:ext uri="{FF2B5EF4-FFF2-40B4-BE49-F238E27FC236}">
                  <a16:creationId xmlns:a16="http://schemas.microsoft.com/office/drawing/2014/main" xmlns="" id="{3E570CD4-0133-45DE-AFEF-C7860D46D53F}"/>
                </a:ext>
              </a:extLst>
            </p:cNvPr>
            <p:cNvSpPr>
              <a:spLocks/>
            </p:cNvSpPr>
            <p:nvPr/>
          </p:nvSpPr>
          <p:spPr bwMode="auto">
            <a:xfrm>
              <a:off x="2204" y="2812"/>
              <a:ext cx="6" cy="32"/>
            </a:xfrm>
            <a:custGeom>
              <a:avLst/>
              <a:gdLst>
                <a:gd name="T0" fmla="*/ 6 w 6"/>
                <a:gd name="T1" fmla="*/ 3 h 32"/>
                <a:gd name="T2" fmla="*/ 6 w 6"/>
                <a:gd name="T3" fmla="*/ 2 h 32"/>
                <a:gd name="T4" fmla="*/ 6 w 6"/>
                <a:gd name="T5" fmla="*/ 1 h 32"/>
                <a:gd name="T6" fmla="*/ 5 w 6"/>
                <a:gd name="T7" fmla="*/ 0 h 32"/>
                <a:gd name="T8" fmla="*/ 4 w 6"/>
                <a:gd name="T9" fmla="*/ 0 h 32"/>
                <a:gd name="T10" fmla="*/ 3 w 6"/>
                <a:gd name="T11" fmla="*/ 0 h 32"/>
                <a:gd name="T12" fmla="*/ 2 w 6"/>
                <a:gd name="T13" fmla="*/ 0 h 32"/>
                <a:gd name="T14" fmla="*/ 1 w 6"/>
                <a:gd name="T15" fmla="*/ 1 h 32"/>
                <a:gd name="T16" fmla="*/ 0 w 6"/>
                <a:gd name="T17" fmla="*/ 2 h 32"/>
                <a:gd name="T18" fmla="*/ 0 w 6"/>
                <a:gd name="T19" fmla="*/ 28 h 32"/>
                <a:gd name="T20" fmla="*/ 0 w 6"/>
                <a:gd name="T21" fmla="*/ 29 h 32"/>
                <a:gd name="T22" fmla="*/ 1 w 6"/>
                <a:gd name="T23" fmla="*/ 30 h 32"/>
                <a:gd name="T24" fmla="*/ 2 w 6"/>
                <a:gd name="T25" fmla="*/ 31 h 32"/>
                <a:gd name="T26" fmla="*/ 3 w 6"/>
                <a:gd name="T27" fmla="*/ 32 h 32"/>
                <a:gd name="T28" fmla="*/ 4 w 6"/>
                <a:gd name="T29" fmla="*/ 32 h 32"/>
                <a:gd name="T30" fmla="*/ 5 w 6"/>
                <a:gd name="T31" fmla="*/ 31 h 32"/>
                <a:gd name="T32" fmla="*/ 6 w 6"/>
                <a:gd name="T33" fmla="*/ 30 h 32"/>
                <a:gd name="T34" fmla="*/ 6 w 6"/>
                <a:gd name="T35" fmla="*/ 29 h 32"/>
                <a:gd name="T36" fmla="*/ 6 w 6"/>
                <a:gd name="T3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56" name="Freeform 708">
              <a:extLst>
                <a:ext uri="{FF2B5EF4-FFF2-40B4-BE49-F238E27FC236}">
                  <a16:creationId xmlns:a16="http://schemas.microsoft.com/office/drawing/2014/main" xmlns="" id="{4FBB7DB6-35D0-403D-B5C0-1607283F1744}"/>
                </a:ext>
              </a:extLst>
            </p:cNvPr>
            <p:cNvSpPr>
              <a:spLocks/>
            </p:cNvSpPr>
            <p:nvPr/>
          </p:nvSpPr>
          <p:spPr bwMode="auto">
            <a:xfrm>
              <a:off x="2204" y="2858"/>
              <a:ext cx="6" cy="33"/>
            </a:xfrm>
            <a:custGeom>
              <a:avLst/>
              <a:gdLst>
                <a:gd name="T0" fmla="*/ 6 w 6"/>
                <a:gd name="T1" fmla="*/ 3 h 33"/>
                <a:gd name="T2" fmla="*/ 6 w 6"/>
                <a:gd name="T3" fmla="*/ 2 h 33"/>
                <a:gd name="T4" fmla="*/ 6 w 6"/>
                <a:gd name="T5" fmla="*/ 1 h 33"/>
                <a:gd name="T6" fmla="*/ 5 w 6"/>
                <a:gd name="T7" fmla="*/ 0 h 33"/>
                <a:gd name="T8" fmla="*/ 4 w 6"/>
                <a:gd name="T9" fmla="*/ 0 h 33"/>
                <a:gd name="T10" fmla="*/ 3 w 6"/>
                <a:gd name="T11" fmla="*/ 0 h 33"/>
                <a:gd name="T12" fmla="*/ 2 w 6"/>
                <a:gd name="T13" fmla="*/ 0 h 33"/>
                <a:gd name="T14" fmla="*/ 1 w 6"/>
                <a:gd name="T15" fmla="*/ 1 h 33"/>
                <a:gd name="T16" fmla="*/ 0 w 6"/>
                <a:gd name="T17" fmla="*/ 2 h 33"/>
                <a:gd name="T18" fmla="*/ 0 w 6"/>
                <a:gd name="T19" fmla="*/ 28 h 33"/>
                <a:gd name="T20" fmla="*/ 0 w 6"/>
                <a:gd name="T21" fmla="*/ 29 h 33"/>
                <a:gd name="T22" fmla="*/ 1 w 6"/>
                <a:gd name="T23" fmla="*/ 30 h 33"/>
                <a:gd name="T24" fmla="*/ 2 w 6"/>
                <a:gd name="T25" fmla="*/ 31 h 33"/>
                <a:gd name="T26" fmla="*/ 3 w 6"/>
                <a:gd name="T27" fmla="*/ 33 h 33"/>
                <a:gd name="T28" fmla="*/ 4 w 6"/>
                <a:gd name="T29" fmla="*/ 33 h 33"/>
                <a:gd name="T30" fmla="*/ 5 w 6"/>
                <a:gd name="T31" fmla="*/ 31 h 33"/>
                <a:gd name="T32" fmla="*/ 6 w 6"/>
                <a:gd name="T33" fmla="*/ 30 h 33"/>
                <a:gd name="T34" fmla="*/ 6 w 6"/>
                <a:gd name="T35" fmla="*/ 29 h 33"/>
                <a:gd name="T36" fmla="*/ 6 w 6"/>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3">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3"/>
                  </a:lnTo>
                  <a:lnTo>
                    <a:pt x="4" y="33"/>
                  </a:lnTo>
                  <a:lnTo>
                    <a:pt x="5" y="31"/>
                  </a:lnTo>
                  <a:lnTo>
                    <a:pt x="6" y="30"/>
                  </a:lnTo>
                  <a:lnTo>
                    <a:pt x="6" y="29"/>
                  </a:lnTo>
                  <a:lnTo>
                    <a:pt x="6" y="3"/>
                  </a:lnTo>
                  <a:close/>
                </a:path>
              </a:pathLst>
            </a:custGeom>
            <a:solidFill>
              <a:srgbClr val="000000"/>
            </a:solidFill>
            <a:ln w="9525">
              <a:solidFill>
                <a:schemeClr val="tx1"/>
              </a:solidFill>
              <a:round/>
              <a:headEnd/>
              <a:tailEnd/>
            </a:ln>
          </p:spPr>
          <p:txBody>
            <a:bodyPr/>
            <a:lstStyle/>
            <a:p>
              <a:endParaRPr lang="pt-BR" sz="1000" dirty="0"/>
            </a:p>
          </p:txBody>
        </p:sp>
        <p:sp>
          <p:nvSpPr>
            <p:cNvPr id="57" name="Freeform 709">
              <a:extLst>
                <a:ext uri="{FF2B5EF4-FFF2-40B4-BE49-F238E27FC236}">
                  <a16:creationId xmlns:a16="http://schemas.microsoft.com/office/drawing/2014/main" xmlns="" id="{1D7BB7F7-3D2D-4A8F-84AB-B5D4DBEE04D4}"/>
                </a:ext>
              </a:extLst>
            </p:cNvPr>
            <p:cNvSpPr>
              <a:spLocks/>
            </p:cNvSpPr>
            <p:nvPr/>
          </p:nvSpPr>
          <p:spPr bwMode="auto">
            <a:xfrm>
              <a:off x="2204" y="2904"/>
              <a:ext cx="6" cy="13"/>
            </a:xfrm>
            <a:custGeom>
              <a:avLst/>
              <a:gdLst>
                <a:gd name="T0" fmla="*/ 6 w 6"/>
                <a:gd name="T1" fmla="*/ 3 h 13"/>
                <a:gd name="T2" fmla="*/ 6 w 6"/>
                <a:gd name="T3" fmla="*/ 2 h 13"/>
                <a:gd name="T4" fmla="*/ 6 w 6"/>
                <a:gd name="T5" fmla="*/ 1 h 13"/>
                <a:gd name="T6" fmla="*/ 5 w 6"/>
                <a:gd name="T7" fmla="*/ 0 h 13"/>
                <a:gd name="T8" fmla="*/ 4 w 6"/>
                <a:gd name="T9" fmla="*/ 0 h 13"/>
                <a:gd name="T10" fmla="*/ 3 w 6"/>
                <a:gd name="T11" fmla="*/ 0 h 13"/>
                <a:gd name="T12" fmla="*/ 2 w 6"/>
                <a:gd name="T13" fmla="*/ 0 h 13"/>
                <a:gd name="T14" fmla="*/ 1 w 6"/>
                <a:gd name="T15" fmla="*/ 1 h 13"/>
                <a:gd name="T16" fmla="*/ 0 w 6"/>
                <a:gd name="T17" fmla="*/ 2 h 13"/>
                <a:gd name="T18" fmla="*/ 0 w 6"/>
                <a:gd name="T19" fmla="*/ 10 h 13"/>
                <a:gd name="T20" fmla="*/ 1 w 6"/>
                <a:gd name="T21" fmla="*/ 11 h 13"/>
                <a:gd name="T22" fmla="*/ 2 w 6"/>
                <a:gd name="T23" fmla="*/ 12 h 13"/>
                <a:gd name="T24" fmla="*/ 3 w 6"/>
                <a:gd name="T25" fmla="*/ 13 h 13"/>
                <a:gd name="T26" fmla="*/ 4 w 6"/>
                <a:gd name="T27" fmla="*/ 12 h 13"/>
                <a:gd name="T28" fmla="*/ 5 w 6"/>
                <a:gd name="T29" fmla="*/ 11 h 13"/>
                <a:gd name="T30" fmla="*/ 6 w 6"/>
                <a:gd name="T31" fmla="*/ 11 h 13"/>
                <a:gd name="T32" fmla="*/ 6 w 6"/>
                <a:gd name="T3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3">
                  <a:moveTo>
                    <a:pt x="6" y="3"/>
                  </a:moveTo>
                  <a:lnTo>
                    <a:pt x="6" y="2"/>
                  </a:lnTo>
                  <a:lnTo>
                    <a:pt x="6" y="1"/>
                  </a:lnTo>
                  <a:lnTo>
                    <a:pt x="5" y="0"/>
                  </a:lnTo>
                  <a:lnTo>
                    <a:pt x="4" y="0"/>
                  </a:lnTo>
                  <a:lnTo>
                    <a:pt x="3" y="0"/>
                  </a:lnTo>
                  <a:lnTo>
                    <a:pt x="2" y="0"/>
                  </a:lnTo>
                  <a:lnTo>
                    <a:pt x="1" y="1"/>
                  </a:lnTo>
                  <a:lnTo>
                    <a:pt x="0" y="2"/>
                  </a:lnTo>
                  <a:lnTo>
                    <a:pt x="0" y="10"/>
                  </a:lnTo>
                  <a:lnTo>
                    <a:pt x="1" y="11"/>
                  </a:lnTo>
                  <a:lnTo>
                    <a:pt x="2" y="12"/>
                  </a:lnTo>
                  <a:lnTo>
                    <a:pt x="3" y="13"/>
                  </a:lnTo>
                  <a:lnTo>
                    <a:pt x="4" y="12"/>
                  </a:lnTo>
                  <a:lnTo>
                    <a:pt x="5" y="11"/>
                  </a:lnTo>
                  <a:lnTo>
                    <a:pt x="6" y="11"/>
                  </a:lnTo>
                  <a:lnTo>
                    <a:pt x="6" y="3"/>
                  </a:lnTo>
                  <a:close/>
                </a:path>
              </a:pathLst>
            </a:custGeom>
            <a:solidFill>
              <a:srgbClr val="000000"/>
            </a:solidFill>
            <a:ln w="9525">
              <a:solidFill>
                <a:schemeClr val="tx1"/>
              </a:solidFill>
              <a:round/>
              <a:headEnd/>
              <a:tailEnd/>
            </a:ln>
          </p:spPr>
          <p:txBody>
            <a:bodyPr/>
            <a:lstStyle/>
            <a:p>
              <a:endParaRPr lang="pt-BR" sz="1000" dirty="0"/>
            </a:p>
          </p:txBody>
        </p:sp>
      </p:grpSp>
      <p:grpSp>
        <p:nvGrpSpPr>
          <p:cNvPr id="58" name="Group 710">
            <a:extLst>
              <a:ext uri="{FF2B5EF4-FFF2-40B4-BE49-F238E27FC236}">
                <a16:creationId xmlns:a16="http://schemas.microsoft.com/office/drawing/2014/main" xmlns="" id="{F61A558C-5F1F-4C02-AD00-875CCB72BFBA}"/>
              </a:ext>
            </a:extLst>
          </p:cNvPr>
          <p:cNvGrpSpPr>
            <a:grpSpLocks/>
          </p:cNvGrpSpPr>
          <p:nvPr/>
        </p:nvGrpSpPr>
        <p:grpSpPr bwMode="auto">
          <a:xfrm>
            <a:off x="1411758" y="3921429"/>
            <a:ext cx="6928288" cy="45719"/>
            <a:chOff x="1156" y="1897"/>
            <a:chExt cx="2294" cy="6"/>
          </a:xfrm>
        </p:grpSpPr>
        <p:sp>
          <p:nvSpPr>
            <p:cNvPr id="59" name="Freeform 711">
              <a:extLst>
                <a:ext uri="{FF2B5EF4-FFF2-40B4-BE49-F238E27FC236}">
                  <a16:creationId xmlns:a16="http://schemas.microsoft.com/office/drawing/2014/main" xmlns="" id="{1E2CDE61-0098-4322-8ED9-D4A1A21F4522}"/>
                </a:ext>
              </a:extLst>
            </p:cNvPr>
            <p:cNvSpPr>
              <a:spLocks/>
            </p:cNvSpPr>
            <p:nvPr/>
          </p:nvSpPr>
          <p:spPr bwMode="auto">
            <a:xfrm>
              <a:off x="1156" y="1897"/>
              <a:ext cx="33" cy="6"/>
            </a:xfrm>
            <a:custGeom>
              <a:avLst/>
              <a:gdLst>
                <a:gd name="T0" fmla="*/ 4 w 33"/>
                <a:gd name="T1" fmla="*/ 0 h 6"/>
                <a:gd name="T2" fmla="*/ 3 w 33"/>
                <a:gd name="T3" fmla="*/ 0 h 6"/>
                <a:gd name="T4" fmla="*/ 2 w 33"/>
                <a:gd name="T5" fmla="*/ 1 h 6"/>
                <a:gd name="T6" fmla="*/ 1 w 33"/>
                <a:gd name="T7" fmla="*/ 2 h 6"/>
                <a:gd name="T8" fmla="*/ 0 w 33"/>
                <a:gd name="T9" fmla="*/ 3 h 6"/>
                <a:gd name="T10" fmla="*/ 1 w 33"/>
                <a:gd name="T11" fmla="*/ 4 h 6"/>
                <a:gd name="T12" fmla="*/ 2 w 33"/>
                <a:gd name="T13" fmla="*/ 5 h 6"/>
                <a:gd name="T14" fmla="*/ 3 w 33"/>
                <a:gd name="T15" fmla="*/ 6 h 6"/>
                <a:gd name="T16" fmla="*/ 28 w 33"/>
                <a:gd name="T17" fmla="*/ 6 h 6"/>
                <a:gd name="T18" fmla="*/ 29 w 33"/>
                <a:gd name="T19" fmla="*/ 6 h 6"/>
                <a:gd name="T20" fmla="*/ 30 w 33"/>
                <a:gd name="T21" fmla="*/ 6 h 6"/>
                <a:gd name="T22" fmla="*/ 32 w 33"/>
                <a:gd name="T23" fmla="*/ 5 h 6"/>
                <a:gd name="T24" fmla="*/ 33 w 33"/>
                <a:gd name="T25" fmla="*/ 4 h 6"/>
                <a:gd name="T26" fmla="*/ 33 w 33"/>
                <a:gd name="T27" fmla="*/ 3 h 6"/>
                <a:gd name="T28" fmla="*/ 32 w 33"/>
                <a:gd name="T29" fmla="*/ 2 h 6"/>
                <a:gd name="T30" fmla="*/ 30 w 33"/>
                <a:gd name="T31" fmla="*/ 1 h 6"/>
                <a:gd name="T32" fmla="*/ 29 w 33"/>
                <a:gd name="T33" fmla="*/ 0 h 6"/>
                <a:gd name="T34" fmla="*/ 4 w 33"/>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
                  <a:moveTo>
                    <a:pt x="4" y="0"/>
                  </a:moveTo>
                  <a:lnTo>
                    <a:pt x="3" y="0"/>
                  </a:lnTo>
                  <a:lnTo>
                    <a:pt x="2" y="1"/>
                  </a:lnTo>
                  <a:lnTo>
                    <a:pt x="1" y="2"/>
                  </a:lnTo>
                  <a:lnTo>
                    <a:pt x="0" y="3"/>
                  </a:lnTo>
                  <a:lnTo>
                    <a:pt x="1" y="4"/>
                  </a:lnTo>
                  <a:lnTo>
                    <a:pt x="2" y="5"/>
                  </a:lnTo>
                  <a:lnTo>
                    <a:pt x="3" y="6"/>
                  </a:lnTo>
                  <a:lnTo>
                    <a:pt x="28" y="6"/>
                  </a:lnTo>
                  <a:lnTo>
                    <a:pt x="29" y="6"/>
                  </a:lnTo>
                  <a:lnTo>
                    <a:pt x="30" y="6"/>
                  </a:lnTo>
                  <a:lnTo>
                    <a:pt x="32" y="5"/>
                  </a:lnTo>
                  <a:lnTo>
                    <a:pt x="33" y="4"/>
                  </a:lnTo>
                  <a:lnTo>
                    <a:pt x="33" y="3"/>
                  </a:lnTo>
                  <a:lnTo>
                    <a:pt x="32" y="2"/>
                  </a:lnTo>
                  <a:lnTo>
                    <a:pt x="30" y="1"/>
                  </a:lnTo>
                  <a:lnTo>
                    <a:pt x="29"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60" name="Freeform 712">
              <a:extLst>
                <a:ext uri="{FF2B5EF4-FFF2-40B4-BE49-F238E27FC236}">
                  <a16:creationId xmlns:a16="http://schemas.microsoft.com/office/drawing/2014/main" xmlns="" id="{509BA665-AA2D-4FC7-A83E-2C81074C1342}"/>
                </a:ext>
              </a:extLst>
            </p:cNvPr>
            <p:cNvSpPr>
              <a:spLocks/>
            </p:cNvSpPr>
            <p:nvPr/>
          </p:nvSpPr>
          <p:spPr bwMode="auto">
            <a:xfrm>
              <a:off x="1202"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1" y="6"/>
                  </a:lnTo>
                  <a:lnTo>
                    <a:pt x="32" y="5"/>
                  </a:lnTo>
                  <a:lnTo>
                    <a:pt x="33" y="4"/>
                  </a:lnTo>
                  <a:lnTo>
                    <a:pt x="33" y="3"/>
                  </a:lnTo>
                  <a:lnTo>
                    <a:pt x="32" y="2"/>
                  </a:lnTo>
                  <a:lnTo>
                    <a:pt x="31"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1" name="Freeform 713">
              <a:extLst>
                <a:ext uri="{FF2B5EF4-FFF2-40B4-BE49-F238E27FC236}">
                  <a16:creationId xmlns:a16="http://schemas.microsoft.com/office/drawing/2014/main" xmlns="" id="{00E614FF-3B91-4B01-B7C7-969D6ADCBA47}"/>
                </a:ext>
              </a:extLst>
            </p:cNvPr>
            <p:cNvSpPr>
              <a:spLocks/>
            </p:cNvSpPr>
            <p:nvPr/>
          </p:nvSpPr>
          <p:spPr bwMode="auto">
            <a:xfrm>
              <a:off x="1248"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2" name="Freeform 714">
              <a:extLst>
                <a:ext uri="{FF2B5EF4-FFF2-40B4-BE49-F238E27FC236}">
                  <a16:creationId xmlns:a16="http://schemas.microsoft.com/office/drawing/2014/main" xmlns="" id="{26C7B1A9-C8A6-41AB-9551-5301DC93A763}"/>
                </a:ext>
              </a:extLst>
            </p:cNvPr>
            <p:cNvSpPr>
              <a:spLocks/>
            </p:cNvSpPr>
            <p:nvPr/>
          </p:nvSpPr>
          <p:spPr bwMode="auto">
            <a:xfrm>
              <a:off x="1294"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3" name="Freeform 715">
              <a:extLst>
                <a:ext uri="{FF2B5EF4-FFF2-40B4-BE49-F238E27FC236}">
                  <a16:creationId xmlns:a16="http://schemas.microsoft.com/office/drawing/2014/main" xmlns="" id="{6696AB7A-A9E4-4A90-8C77-D3D3A38DCC65}"/>
                </a:ext>
              </a:extLst>
            </p:cNvPr>
            <p:cNvSpPr>
              <a:spLocks/>
            </p:cNvSpPr>
            <p:nvPr/>
          </p:nvSpPr>
          <p:spPr bwMode="auto">
            <a:xfrm>
              <a:off x="1340" y="1897"/>
              <a:ext cx="33" cy="6"/>
            </a:xfrm>
            <a:custGeom>
              <a:avLst/>
              <a:gdLst>
                <a:gd name="T0" fmla="*/ 4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64" name="Freeform 716">
              <a:extLst>
                <a:ext uri="{FF2B5EF4-FFF2-40B4-BE49-F238E27FC236}">
                  <a16:creationId xmlns:a16="http://schemas.microsoft.com/office/drawing/2014/main" xmlns="" id="{55FD375F-BCA2-477C-BF3E-FEE9D40B9D7A}"/>
                </a:ext>
              </a:extLst>
            </p:cNvPr>
            <p:cNvSpPr>
              <a:spLocks/>
            </p:cNvSpPr>
            <p:nvPr/>
          </p:nvSpPr>
          <p:spPr bwMode="auto">
            <a:xfrm>
              <a:off x="1386" y="1897"/>
              <a:ext cx="33" cy="6"/>
            </a:xfrm>
            <a:custGeom>
              <a:avLst/>
              <a:gdLst>
                <a:gd name="T0" fmla="*/ 4 w 33"/>
                <a:gd name="T1" fmla="*/ 0 h 6"/>
                <a:gd name="T2" fmla="*/ 3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1" y="1"/>
                  </a:lnTo>
                  <a:lnTo>
                    <a:pt x="0" y="2"/>
                  </a:lnTo>
                  <a:lnTo>
                    <a:pt x="0" y="3"/>
                  </a:lnTo>
                  <a:lnTo>
                    <a:pt x="0" y="4"/>
                  </a:lnTo>
                  <a:lnTo>
                    <a:pt x="0" y="5"/>
                  </a:lnTo>
                  <a:lnTo>
                    <a:pt x="1"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65" name="Freeform 717">
              <a:extLst>
                <a:ext uri="{FF2B5EF4-FFF2-40B4-BE49-F238E27FC236}">
                  <a16:creationId xmlns:a16="http://schemas.microsoft.com/office/drawing/2014/main" xmlns="" id="{AC0F924F-113F-4746-8B0E-71508780CB4F}"/>
                </a:ext>
              </a:extLst>
            </p:cNvPr>
            <p:cNvSpPr>
              <a:spLocks/>
            </p:cNvSpPr>
            <p:nvPr/>
          </p:nvSpPr>
          <p:spPr bwMode="auto">
            <a:xfrm>
              <a:off x="1433" y="1897"/>
              <a:ext cx="32" cy="6"/>
            </a:xfrm>
            <a:custGeom>
              <a:avLst/>
              <a:gdLst>
                <a:gd name="T0" fmla="*/ 3 w 32"/>
                <a:gd name="T1" fmla="*/ 0 h 6"/>
                <a:gd name="T2" fmla="*/ 2 w 32"/>
                <a:gd name="T3" fmla="*/ 0 h 6"/>
                <a:gd name="T4" fmla="*/ 1 w 32"/>
                <a:gd name="T5" fmla="*/ 1 h 6"/>
                <a:gd name="T6" fmla="*/ 0 w 32"/>
                <a:gd name="T7" fmla="*/ 2 h 6"/>
                <a:gd name="T8" fmla="*/ 0 w 32"/>
                <a:gd name="T9" fmla="*/ 3 h 6"/>
                <a:gd name="T10" fmla="*/ 0 w 32"/>
                <a:gd name="T11" fmla="*/ 4 h 6"/>
                <a:gd name="T12" fmla="*/ 0 w 32"/>
                <a:gd name="T13" fmla="*/ 5 h 6"/>
                <a:gd name="T14" fmla="*/ 1 w 32"/>
                <a:gd name="T15" fmla="*/ 6 h 6"/>
                <a:gd name="T16" fmla="*/ 2 w 32"/>
                <a:gd name="T17" fmla="*/ 6 h 6"/>
                <a:gd name="T18" fmla="*/ 28 w 32"/>
                <a:gd name="T19" fmla="*/ 6 h 6"/>
                <a:gd name="T20" fmla="*/ 29 w 32"/>
                <a:gd name="T21" fmla="*/ 6 h 6"/>
                <a:gd name="T22" fmla="*/ 30 w 32"/>
                <a:gd name="T23" fmla="*/ 6 h 6"/>
                <a:gd name="T24" fmla="*/ 31 w 32"/>
                <a:gd name="T25" fmla="*/ 5 h 6"/>
                <a:gd name="T26" fmla="*/ 32 w 32"/>
                <a:gd name="T27" fmla="*/ 4 h 6"/>
                <a:gd name="T28" fmla="*/ 32 w 32"/>
                <a:gd name="T29" fmla="*/ 3 h 6"/>
                <a:gd name="T30" fmla="*/ 31 w 32"/>
                <a:gd name="T31" fmla="*/ 2 h 6"/>
                <a:gd name="T32" fmla="*/ 30 w 32"/>
                <a:gd name="T33" fmla="*/ 1 h 6"/>
                <a:gd name="T34" fmla="*/ 29 w 32"/>
                <a:gd name="T35" fmla="*/ 0 h 6"/>
                <a:gd name="T36" fmla="*/ 3 w 32"/>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2" y="4"/>
                  </a:lnTo>
                  <a:lnTo>
                    <a:pt x="32"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6" name="Freeform 718">
              <a:extLst>
                <a:ext uri="{FF2B5EF4-FFF2-40B4-BE49-F238E27FC236}">
                  <a16:creationId xmlns:a16="http://schemas.microsoft.com/office/drawing/2014/main" xmlns="" id="{1EDBE2B7-7015-4EC6-9A35-50E8162D5B40}"/>
                </a:ext>
              </a:extLst>
            </p:cNvPr>
            <p:cNvSpPr>
              <a:spLocks/>
            </p:cNvSpPr>
            <p:nvPr/>
          </p:nvSpPr>
          <p:spPr bwMode="auto">
            <a:xfrm>
              <a:off x="1479"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2 w 33"/>
                <a:gd name="T25" fmla="*/ 5 h 6"/>
                <a:gd name="T26" fmla="*/ 33 w 33"/>
                <a:gd name="T27" fmla="*/ 4 h 6"/>
                <a:gd name="T28" fmla="*/ 33 w 33"/>
                <a:gd name="T29" fmla="*/ 3 h 6"/>
                <a:gd name="T30" fmla="*/ 32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2" y="5"/>
                  </a:lnTo>
                  <a:lnTo>
                    <a:pt x="33" y="4"/>
                  </a:lnTo>
                  <a:lnTo>
                    <a:pt x="33" y="3"/>
                  </a:lnTo>
                  <a:lnTo>
                    <a:pt x="32"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7" name="Freeform 719">
              <a:extLst>
                <a:ext uri="{FF2B5EF4-FFF2-40B4-BE49-F238E27FC236}">
                  <a16:creationId xmlns:a16="http://schemas.microsoft.com/office/drawing/2014/main" xmlns="" id="{70BC3EEB-4E69-40F7-93D1-7DCF483BEC09}"/>
                </a:ext>
              </a:extLst>
            </p:cNvPr>
            <p:cNvSpPr>
              <a:spLocks/>
            </p:cNvSpPr>
            <p:nvPr/>
          </p:nvSpPr>
          <p:spPr bwMode="auto">
            <a:xfrm>
              <a:off x="1525"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8" name="Freeform 720">
              <a:extLst>
                <a:ext uri="{FF2B5EF4-FFF2-40B4-BE49-F238E27FC236}">
                  <a16:creationId xmlns:a16="http://schemas.microsoft.com/office/drawing/2014/main" xmlns="" id="{64BD4276-6555-4DE6-A2FF-627DFD1FAF40}"/>
                </a:ext>
              </a:extLst>
            </p:cNvPr>
            <p:cNvSpPr>
              <a:spLocks/>
            </p:cNvSpPr>
            <p:nvPr/>
          </p:nvSpPr>
          <p:spPr bwMode="auto">
            <a:xfrm>
              <a:off x="1571"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69" name="Freeform 721">
              <a:extLst>
                <a:ext uri="{FF2B5EF4-FFF2-40B4-BE49-F238E27FC236}">
                  <a16:creationId xmlns:a16="http://schemas.microsoft.com/office/drawing/2014/main" xmlns="" id="{91251141-C9EF-47AC-9FFA-97F33D44B146}"/>
                </a:ext>
              </a:extLst>
            </p:cNvPr>
            <p:cNvSpPr>
              <a:spLocks/>
            </p:cNvSpPr>
            <p:nvPr/>
          </p:nvSpPr>
          <p:spPr bwMode="auto">
            <a:xfrm>
              <a:off x="1617"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70" name="Freeform 722">
              <a:extLst>
                <a:ext uri="{FF2B5EF4-FFF2-40B4-BE49-F238E27FC236}">
                  <a16:creationId xmlns:a16="http://schemas.microsoft.com/office/drawing/2014/main" xmlns="" id="{A2BAA777-1776-4576-B68E-2131F8D3980F}"/>
                </a:ext>
              </a:extLst>
            </p:cNvPr>
            <p:cNvSpPr>
              <a:spLocks/>
            </p:cNvSpPr>
            <p:nvPr/>
          </p:nvSpPr>
          <p:spPr bwMode="auto">
            <a:xfrm>
              <a:off x="1663" y="1897"/>
              <a:ext cx="33" cy="6"/>
            </a:xfrm>
            <a:custGeom>
              <a:avLst/>
              <a:gdLst>
                <a:gd name="T0" fmla="*/ 4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71" name="Freeform 723">
              <a:extLst>
                <a:ext uri="{FF2B5EF4-FFF2-40B4-BE49-F238E27FC236}">
                  <a16:creationId xmlns:a16="http://schemas.microsoft.com/office/drawing/2014/main" xmlns="" id="{90EDC99F-D1FA-4CE0-951D-8E31D2A759D1}"/>
                </a:ext>
              </a:extLst>
            </p:cNvPr>
            <p:cNvSpPr>
              <a:spLocks/>
            </p:cNvSpPr>
            <p:nvPr/>
          </p:nvSpPr>
          <p:spPr bwMode="auto">
            <a:xfrm>
              <a:off x="1709" y="1897"/>
              <a:ext cx="33" cy="6"/>
            </a:xfrm>
            <a:custGeom>
              <a:avLst/>
              <a:gdLst>
                <a:gd name="T0" fmla="*/ 4 w 33"/>
                <a:gd name="T1" fmla="*/ 0 h 6"/>
                <a:gd name="T2" fmla="*/ 3 w 33"/>
                <a:gd name="T3" fmla="*/ 0 h 6"/>
                <a:gd name="T4" fmla="*/ 2 w 33"/>
                <a:gd name="T5" fmla="*/ 1 h 6"/>
                <a:gd name="T6" fmla="*/ 0 w 33"/>
                <a:gd name="T7" fmla="*/ 2 h 6"/>
                <a:gd name="T8" fmla="*/ 0 w 33"/>
                <a:gd name="T9" fmla="*/ 3 h 6"/>
                <a:gd name="T10" fmla="*/ 0 w 33"/>
                <a:gd name="T11" fmla="*/ 4 h 6"/>
                <a:gd name="T12" fmla="*/ 0 w 33"/>
                <a:gd name="T13" fmla="*/ 5 h 6"/>
                <a:gd name="T14" fmla="*/ 2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2" y="1"/>
                  </a:lnTo>
                  <a:lnTo>
                    <a:pt x="0" y="2"/>
                  </a:lnTo>
                  <a:lnTo>
                    <a:pt x="0" y="3"/>
                  </a:lnTo>
                  <a:lnTo>
                    <a:pt x="0" y="4"/>
                  </a:lnTo>
                  <a:lnTo>
                    <a:pt x="0" y="5"/>
                  </a:lnTo>
                  <a:lnTo>
                    <a:pt x="2"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72" name="Freeform 724">
              <a:extLst>
                <a:ext uri="{FF2B5EF4-FFF2-40B4-BE49-F238E27FC236}">
                  <a16:creationId xmlns:a16="http://schemas.microsoft.com/office/drawing/2014/main" xmlns="" id="{2B899FD5-572A-479A-923F-3F88E59AD0FA}"/>
                </a:ext>
              </a:extLst>
            </p:cNvPr>
            <p:cNvSpPr>
              <a:spLocks/>
            </p:cNvSpPr>
            <p:nvPr/>
          </p:nvSpPr>
          <p:spPr bwMode="auto">
            <a:xfrm>
              <a:off x="1756"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1 w 33"/>
                <a:gd name="T25" fmla="*/ 5 h 6"/>
                <a:gd name="T26" fmla="*/ 33 w 33"/>
                <a:gd name="T27" fmla="*/ 4 h 6"/>
                <a:gd name="T28" fmla="*/ 33 w 33"/>
                <a:gd name="T29" fmla="*/ 3 h 6"/>
                <a:gd name="T30" fmla="*/ 31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3" y="4"/>
                  </a:lnTo>
                  <a:lnTo>
                    <a:pt x="33"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73" name="Freeform 725">
              <a:extLst>
                <a:ext uri="{FF2B5EF4-FFF2-40B4-BE49-F238E27FC236}">
                  <a16:creationId xmlns:a16="http://schemas.microsoft.com/office/drawing/2014/main" xmlns="" id="{69D804FB-05CE-42E4-94E2-D3D896947652}"/>
                </a:ext>
              </a:extLst>
            </p:cNvPr>
            <p:cNvSpPr>
              <a:spLocks/>
            </p:cNvSpPr>
            <p:nvPr/>
          </p:nvSpPr>
          <p:spPr bwMode="auto">
            <a:xfrm>
              <a:off x="1802"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2 w 33"/>
                <a:gd name="T25" fmla="*/ 5 h 6"/>
                <a:gd name="T26" fmla="*/ 33 w 33"/>
                <a:gd name="T27" fmla="*/ 4 h 6"/>
                <a:gd name="T28" fmla="*/ 33 w 33"/>
                <a:gd name="T29" fmla="*/ 3 h 6"/>
                <a:gd name="T30" fmla="*/ 32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2" y="5"/>
                  </a:lnTo>
                  <a:lnTo>
                    <a:pt x="33" y="4"/>
                  </a:lnTo>
                  <a:lnTo>
                    <a:pt x="33" y="3"/>
                  </a:lnTo>
                  <a:lnTo>
                    <a:pt x="32"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74" name="Freeform 726">
              <a:extLst>
                <a:ext uri="{FF2B5EF4-FFF2-40B4-BE49-F238E27FC236}">
                  <a16:creationId xmlns:a16="http://schemas.microsoft.com/office/drawing/2014/main" xmlns="" id="{452E79BF-A736-4FA8-BDAA-3AA551FB0917}"/>
                </a:ext>
              </a:extLst>
            </p:cNvPr>
            <p:cNvSpPr>
              <a:spLocks/>
            </p:cNvSpPr>
            <p:nvPr/>
          </p:nvSpPr>
          <p:spPr bwMode="auto">
            <a:xfrm>
              <a:off x="1848"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75" name="Freeform 727">
              <a:extLst>
                <a:ext uri="{FF2B5EF4-FFF2-40B4-BE49-F238E27FC236}">
                  <a16:creationId xmlns:a16="http://schemas.microsoft.com/office/drawing/2014/main" xmlns="" id="{634B6708-0081-4346-8D6E-C9B1E569A4AE}"/>
                </a:ext>
              </a:extLst>
            </p:cNvPr>
            <p:cNvSpPr>
              <a:spLocks/>
            </p:cNvSpPr>
            <p:nvPr/>
          </p:nvSpPr>
          <p:spPr bwMode="auto">
            <a:xfrm>
              <a:off x="1894"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76" name="Freeform 728">
              <a:extLst>
                <a:ext uri="{FF2B5EF4-FFF2-40B4-BE49-F238E27FC236}">
                  <a16:creationId xmlns:a16="http://schemas.microsoft.com/office/drawing/2014/main" xmlns="" id="{2938B5DD-CD9C-4D53-A07A-5CDDCC6329BD}"/>
                </a:ext>
              </a:extLst>
            </p:cNvPr>
            <p:cNvSpPr>
              <a:spLocks/>
            </p:cNvSpPr>
            <p:nvPr/>
          </p:nvSpPr>
          <p:spPr bwMode="auto">
            <a:xfrm>
              <a:off x="1940"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77" name="Freeform 729">
              <a:extLst>
                <a:ext uri="{FF2B5EF4-FFF2-40B4-BE49-F238E27FC236}">
                  <a16:creationId xmlns:a16="http://schemas.microsoft.com/office/drawing/2014/main" xmlns="" id="{80DE3E75-1CB5-49A1-931B-AF5773F42FB4}"/>
                </a:ext>
              </a:extLst>
            </p:cNvPr>
            <p:cNvSpPr>
              <a:spLocks/>
            </p:cNvSpPr>
            <p:nvPr/>
          </p:nvSpPr>
          <p:spPr bwMode="auto">
            <a:xfrm>
              <a:off x="1986" y="1897"/>
              <a:ext cx="33" cy="6"/>
            </a:xfrm>
            <a:custGeom>
              <a:avLst/>
              <a:gdLst>
                <a:gd name="T0" fmla="*/ 4 w 33"/>
                <a:gd name="T1" fmla="*/ 0 h 6"/>
                <a:gd name="T2" fmla="*/ 3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1" y="1"/>
                  </a:lnTo>
                  <a:lnTo>
                    <a:pt x="0" y="2"/>
                  </a:lnTo>
                  <a:lnTo>
                    <a:pt x="0" y="3"/>
                  </a:lnTo>
                  <a:lnTo>
                    <a:pt x="0" y="4"/>
                  </a:lnTo>
                  <a:lnTo>
                    <a:pt x="0" y="5"/>
                  </a:lnTo>
                  <a:lnTo>
                    <a:pt x="1"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78" name="Freeform 730">
              <a:extLst>
                <a:ext uri="{FF2B5EF4-FFF2-40B4-BE49-F238E27FC236}">
                  <a16:creationId xmlns:a16="http://schemas.microsoft.com/office/drawing/2014/main" xmlns="" id="{16048AF0-188B-43CA-960F-D4013AC38FB3}"/>
                </a:ext>
              </a:extLst>
            </p:cNvPr>
            <p:cNvSpPr>
              <a:spLocks/>
            </p:cNvSpPr>
            <p:nvPr/>
          </p:nvSpPr>
          <p:spPr bwMode="auto">
            <a:xfrm>
              <a:off x="2032" y="1897"/>
              <a:ext cx="33" cy="6"/>
            </a:xfrm>
            <a:custGeom>
              <a:avLst/>
              <a:gdLst>
                <a:gd name="T0" fmla="*/ 4 w 33"/>
                <a:gd name="T1" fmla="*/ 0 h 6"/>
                <a:gd name="T2" fmla="*/ 3 w 33"/>
                <a:gd name="T3" fmla="*/ 0 h 6"/>
                <a:gd name="T4" fmla="*/ 2 w 33"/>
                <a:gd name="T5" fmla="*/ 1 h 6"/>
                <a:gd name="T6" fmla="*/ 0 w 33"/>
                <a:gd name="T7" fmla="*/ 2 h 6"/>
                <a:gd name="T8" fmla="*/ 0 w 33"/>
                <a:gd name="T9" fmla="*/ 3 h 6"/>
                <a:gd name="T10" fmla="*/ 0 w 33"/>
                <a:gd name="T11" fmla="*/ 4 h 6"/>
                <a:gd name="T12" fmla="*/ 0 w 33"/>
                <a:gd name="T13" fmla="*/ 5 h 6"/>
                <a:gd name="T14" fmla="*/ 2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2" y="1"/>
                  </a:lnTo>
                  <a:lnTo>
                    <a:pt x="0" y="2"/>
                  </a:lnTo>
                  <a:lnTo>
                    <a:pt x="0" y="3"/>
                  </a:lnTo>
                  <a:lnTo>
                    <a:pt x="0" y="4"/>
                  </a:lnTo>
                  <a:lnTo>
                    <a:pt x="0" y="5"/>
                  </a:lnTo>
                  <a:lnTo>
                    <a:pt x="2"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79" name="Freeform 731">
              <a:extLst>
                <a:ext uri="{FF2B5EF4-FFF2-40B4-BE49-F238E27FC236}">
                  <a16:creationId xmlns:a16="http://schemas.microsoft.com/office/drawing/2014/main" xmlns="" id="{F5681AC2-9B6F-49B1-9FE5-B8881A9F29E7}"/>
                </a:ext>
              </a:extLst>
            </p:cNvPr>
            <p:cNvSpPr>
              <a:spLocks/>
            </p:cNvSpPr>
            <p:nvPr/>
          </p:nvSpPr>
          <p:spPr bwMode="auto">
            <a:xfrm>
              <a:off x="2079"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1 w 33"/>
                <a:gd name="T25" fmla="*/ 5 h 6"/>
                <a:gd name="T26" fmla="*/ 33 w 33"/>
                <a:gd name="T27" fmla="*/ 4 h 6"/>
                <a:gd name="T28" fmla="*/ 33 w 33"/>
                <a:gd name="T29" fmla="*/ 3 h 6"/>
                <a:gd name="T30" fmla="*/ 31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3" y="4"/>
                  </a:lnTo>
                  <a:lnTo>
                    <a:pt x="33"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0" name="Freeform 732">
              <a:extLst>
                <a:ext uri="{FF2B5EF4-FFF2-40B4-BE49-F238E27FC236}">
                  <a16:creationId xmlns:a16="http://schemas.microsoft.com/office/drawing/2014/main" xmlns="" id="{9CA2FAF9-539B-4982-A56C-922E656BB78B}"/>
                </a:ext>
              </a:extLst>
            </p:cNvPr>
            <p:cNvSpPr>
              <a:spLocks/>
            </p:cNvSpPr>
            <p:nvPr/>
          </p:nvSpPr>
          <p:spPr bwMode="auto">
            <a:xfrm>
              <a:off x="2125"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1" y="6"/>
                  </a:lnTo>
                  <a:lnTo>
                    <a:pt x="32" y="5"/>
                  </a:lnTo>
                  <a:lnTo>
                    <a:pt x="33" y="4"/>
                  </a:lnTo>
                  <a:lnTo>
                    <a:pt x="33" y="3"/>
                  </a:lnTo>
                  <a:lnTo>
                    <a:pt x="32" y="2"/>
                  </a:lnTo>
                  <a:lnTo>
                    <a:pt x="31"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1" name="Freeform 733">
              <a:extLst>
                <a:ext uri="{FF2B5EF4-FFF2-40B4-BE49-F238E27FC236}">
                  <a16:creationId xmlns:a16="http://schemas.microsoft.com/office/drawing/2014/main" xmlns="" id="{49C3D8BE-198A-45A9-9BDD-9B2FA95B9825}"/>
                </a:ext>
              </a:extLst>
            </p:cNvPr>
            <p:cNvSpPr>
              <a:spLocks/>
            </p:cNvSpPr>
            <p:nvPr/>
          </p:nvSpPr>
          <p:spPr bwMode="auto">
            <a:xfrm>
              <a:off x="2171"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2" name="Freeform 734">
              <a:extLst>
                <a:ext uri="{FF2B5EF4-FFF2-40B4-BE49-F238E27FC236}">
                  <a16:creationId xmlns:a16="http://schemas.microsoft.com/office/drawing/2014/main" xmlns="" id="{0B431EBD-E853-4A21-A5BF-0D781E6491FD}"/>
                </a:ext>
              </a:extLst>
            </p:cNvPr>
            <p:cNvSpPr>
              <a:spLocks/>
            </p:cNvSpPr>
            <p:nvPr/>
          </p:nvSpPr>
          <p:spPr bwMode="auto">
            <a:xfrm>
              <a:off x="2217"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3" name="Freeform 735">
              <a:extLst>
                <a:ext uri="{FF2B5EF4-FFF2-40B4-BE49-F238E27FC236}">
                  <a16:creationId xmlns:a16="http://schemas.microsoft.com/office/drawing/2014/main" xmlns="" id="{CDDC28D2-5250-4B2F-9A1A-A6F97BDB19EC}"/>
                </a:ext>
              </a:extLst>
            </p:cNvPr>
            <p:cNvSpPr>
              <a:spLocks/>
            </p:cNvSpPr>
            <p:nvPr/>
          </p:nvSpPr>
          <p:spPr bwMode="auto">
            <a:xfrm>
              <a:off x="2263" y="1897"/>
              <a:ext cx="33" cy="6"/>
            </a:xfrm>
            <a:custGeom>
              <a:avLst/>
              <a:gdLst>
                <a:gd name="T0" fmla="*/ 4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84" name="Freeform 736">
              <a:extLst>
                <a:ext uri="{FF2B5EF4-FFF2-40B4-BE49-F238E27FC236}">
                  <a16:creationId xmlns:a16="http://schemas.microsoft.com/office/drawing/2014/main" xmlns="" id="{C6706E71-55BE-497E-8235-A629FBEE0E07}"/>
                </a:ext>
              </a:extLst>
            </p:cNvPr>
            <p:cNvSpPr>
              <a:spLocks/>
            </p:cNvSpPr>
            <p:nvPr/>
          </p:nvSpPr>
          <p:spPr bwMode="auto">
            <a:xfrm>
              <a:off x="2309" y="1897"/>
              <a:ext cx="33" cy="6"/>
            </a:xfrm>
            <a:custGeom>
              <a:avLst/>
              <a:gdLst>
                <a:gd name="T0" fmla="*/ 4 w 33"/>
                <a:gd name="T1" fmla="*/ 0 h 6"/>
                <a:gd name="T2" fmla="*/ 3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1" y="1"/>
                  </a:lnTo>
                  <a:lnTo>
                    <a:pt x="0" y="2"/>
                  </a:lnTo>
                  <a:lnTo>
                    <a:pt x="0" y="3"/>
                  </a:lnTo>
                  <a:lnTo>
                    <a:pt x="0" y="4"/>
                  </a:lnTo>
                  <a:lnTo>
                    <a:pt x="0" y="5"/>
                  </a:lnTo>
                  <a:lnTo>
                    <a:pt x="1"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85" name="Freeform 737">
              <a:extLst>
                <a:ext uri="{FF2B5EF4-FFF2-40B4-BE49-F238E27FC236}">
                  <a16:creationId xmlns:a16="http://schemas.microsoft.com/office/drawing/2014/main" xmlns="" id="{ADD33C99-F07F-40D5-9DC8-4CE34C6B899C}"/>
                </a:ext>
              </a:extLst>
            </p:cNvPr>
            <p:cNvSpPr>
              <a:spLocks/>
            </p:cNvSpPr>
            <p:nvPr/>
          </p:nvSpPr>
          <p:spPr bwMode="auto">
            <a:xfrm>
              <a:off x="2356" y="1897"/>
              <a:ext cx="32" cy="6"/>
            </a:xfrm>
            <a:custGeom>
              <a:avLst/>
              <a:gdLst>
                <a:gd name="T0" fmla="*/ 3 w 32"/>
                <a:gd name="T1" fmla="*/ 0 h 6"/>
                <a:gd name="T2" fmla="*/ 2 w 32"/>
                <a:gd name="T3" fmla="*/ 0 h 6"/>
                <a:gd name="T4" fmla="*/ 1 w 32"/>
                <a:gd name="T5" fmla="*/ 1 h 6"/>
                <a:gd name="T6" fmla="*/ 0 w 32"/>
                <a:gd name="T7" fmla="*/ 2 h 6"/>
                <a:gd name="T8" fmla="*/ 0 w 32"/>
                <a:gd name="T9" fmla="*/ 3 h 6"/>
                <a:gd name="T10" fmla="*/ 0 w 32"/>
                <a:gd name="T11" fmla="*/ 4 h 6"/>
                <a:gd name="T12" fmla="*/ 0 w 32"/>
                <a:gd name="T13" fmla="*/ 5 h 6"/>
                <a:gd name="T14" fmla="*/ 1 w 32"/>
                <a:gd name="T15" fmla="*/ 6 h 6"/>
                <a:gd name="T16" fmla="*/ 2 w 32"/>
                <a:gd name="T17" fmla="*/ 6 h 6"/>
                <a:gd name="T18" fmla="*/ 28 w 32"/>
                <a:gd name="T19" fmla="*/ 6 h 6"/>
                <a:gd name="T20" fmla="*/ 29 w 32"/>
                <a:gd name="T21" fmla="*/ 6 h 6"/>
                <a:gd name="T22" fmla="*/ 30 w 32"/>
                <a:gd name="T23" fmla="*/ 6 h 6"/>
                <a:gd name="T24" fmla="*/ 31 w 32"/>
                <a:gd name="T25" fmla="*/ 5 h 6"/>
                <a:gd name="T26" fmla="*/ 32 w 32"/>
                <a:gd name="T27" fmla="*/ 4 h 6"/>
                <a:gd name="T28" fmla="*/ 32 w 32"/>
                <a:gd name="T29" fmla="*/ 3 h 6"/>
                <a:gd name="T30" fmla="*/ 31 w 32"/>
                <a:gd name="T31" fmla="*/ 2 h 6"/>
                <a:gd name="T32" fmla="*/ 30 w 32"/>
                <a:gd name="T33" fmla="*/ 1 h 6"/>
                <a:gd name="T34" fmla="*/ 29 w 32"/>
                <a:gd name="T35" fmla="*/ 0 h 6"/>
                <a:gd name="T36" fmla="*/ 3 w 32"/>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2" y="4"/>
                  </a:lnTo>
                  <a:lnTo>
                    <a:pt x="32"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6" name="Freeform 738">
              <a:extLst>
                <a:ext uri="{FF2B5EF4-FFF2-40B4-BE49-F238E27FC236}">
                  <a16:creationId xmlns:a16="http://schemas.microsoft.com/office/drawing/2014/main" xmlns="" id="{9E843AB3-3967-4E96-805A-17EE78A71C7E}"/>
                </a:ext>
              </a:extLst>
            </p:cNvPr>
            <p:cNvSpPr>
              <a:spLocks/>
            </p:cNvSpPr>
            <p:nvPr/>
          </p:nvSpPr>
          <p:spPr bwMode="auto">
            <a:xfrm>
              <a:off x="2402"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2 w 33"/>
                <a:gd name="T25" fmla="*/ 5 h 6"/>
                <a:gd name="T26" fmla="*/ 33 w 33"/>
                <a:gd name="T27" fmla="*/ 4 h 6"/>
                <a:gd name="T28" fmla="*/ 33 w 33"/>
                <a:gd name="T29" fmla="*/ 3 h 6"/>
                <a:gd name="T30" fmla="*/ 32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2" y="5"/>
                  </a:lnTo>
                  <a:lnTo>
                    <a:pt x="33" y="4"/>
                  </a:lnTo>
                  <a:lnTo>
                    <a:pt x="33" y="3"/>
                  </a:lnTo>
                  <a:lnTo>
                    <a:pt x="32"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7" name="Freeform 739">
              <a:extLst>
                <a:ext uri="{FF2B5EF4-FFF2-40B4-BE49-F238E27FC236}">
                  <a16:creationId xmlns:a16="http://schemas.microsoft.com/office/drawing/2014/main" xmlns="" id="{26172006-7397-4605-863A-40312ACF03B3}"/>
                </a:ext>
              </a:extLst>
            </p:cNvPr>
            <p:cNvSpPr>
              <a:spLocks/>
            </p:cNvSpPr>
            <p:nvPr/>
          </p:nvSpPr>
          <p:spPr bwMode="auto">
            <a:xfrm>
              <a:off x="2448"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1" y="6"/>
                  </a:lnTo>
                  <a:lnTo>
                    <a:pt x="32" y="5"/>
                  </a:lnTo>
                  <a:lnTo>
                    <a:pt x="33" y="4"/>
                  </a:lnTo>
                  <a:lnTo>
                    <a:pt x="33" y="3"/>
                  </a:lnTo>
                  <a:lnTo>
                    <a:pt x="32" y="2"/>
                  </a:lnTo>
                  <a:lnTo>
                    <a:pt x="31"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8" name="Freeform 740">
              <a:extLst>
                <a:ext uri="{FF2B5EF4-FFF2-40B4-BE49-F238E27FC236}">
                  <a16:creationId xmlns:a16="http://schemas.microsoft.com/office/drawing/2014/main" xmlns="" id="{2305C434-1446-477C-A43E-D6766F6B03FE}"/>
                </a:ext>
              </a:extLst>
            </p:cNvPr>
            <p:cNvSpPr>
              <a:spLocks/>
            </p:cNvSpPr>
            <p:nvPr/>
          </p:nvSpPr>
          <p:spPr bwMode="auto">
            <a:xfrm>
              <a:off x="2494"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89" name="Freeform 741">
              <a:extLst>
                <a:ext uri="{FF2B5EF4-FFF2-40B4-BE49-F238E27FC236}">
                  <a16:creationId xmlns:a16="http://schemas.microsoft.com/office/drawing/2014/main" xmlns="" id="{4C1C3116-26C4-4F55-BA78-58C2C267AD46}"/>
                </a:ext>
              </a:extLst>
            </p:cNvPr>
            <p:cNvSpPr>
              <a:spLocks/>
            </p:cNvSpPr>
            <p:nvPr/>
          </p:nvSpPr>
          <p:spPr bwMode="auto">
            <a:xfrm>
              <a:off x="2540"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90" name="Freeform 742">
              <a:extLst>
                <a:ext uri="{FF2B5EF4-FFF2-40B4-BE49-F238E27FC236}">
                  <a16:creationId xmlns:a16="http://schemas.microsoft.com/office/drawing/2014/main" xmlns="" id="{94D6EFDB-0125-43A5-A973-A25540DAAE23}"/>
                </a:ext>
              </a:extLst>
            </p:cNvPr>
            <p:cNvSpPr>
              <a:spLocks/>
            </p:cNvSpPr>
            <p:nvPr/>
          </p:nvSpPr>
          <p:spPr bwMode="auto">
            <a:xfrm>
              <a:off x="2586" y="1897"/>
              <a:ext cx="33" cy="6"/>
            </a:xfrm>
            <a:custGeom>
              <a:avLst/>
              <a:gdLst>
                <a:gd name="T0" fmla="*/ 4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91" name="Freeform 743">
              <a:extLst>
                <a:ext uri="{FF2B5EF4-FFF2-40B4-BE49-F238E27FC236}">
                  <a16:creationId xmlns:a16="http://schemas.microsoft.com/office/drawing/2014/main" xmlns="" id="{806899D0-A62A-4EE1-9DBC-61B364190A56}"/>
                </a:ext>
              </a:extLst>
            </p:cNvPr>
            <p:cNvSpPr>
              <a:spLocks/>
            </p:cNvSpPr>
            <p:nvPr/>
          </p:nvSpPr>
          <p:spPr bwMode="auto">
            <a:xfrm>
              <a:off x="2632" y="1897"/>
              <a:ext cx="33" cy="6"/>
            </a:xfrm>
            <a:custGeom>
              <a:avLst/>
              <a:gdLst>
                <a:gd name="T0" fmla="*/ 4 w 33"/>
                <a:gd name="T1" fmla="*/ 0 h 6"/>
                <a:gd name="T2" fmla="*/ 3 w 33"/>
                <a:gd name="T3" fmla="*/ 0 h 6"/>
                <a:gd name="T4" fmla="*/ 2 w 33"/>
                <a:gd name="T5" fmla="*/ 1 h 6"/>
                <a:gd name="T6" fmla="*/ 0 w 33"/>
                <a:gd name="T7" fmla="*/ 2 h 6"/>
                <a:gd name="T8" fmla="*/ 0 w 33"/>
                <a:gd name="T9" fmla="*/ 3 h 6"/>
                <a:gd name="T10" fmla="*/ 0 w 33"/>
                <a:gd name="T11" fmla="*/ 4 h 6"/>
                <a:gd name="T12" fmla="*/ 0 w 33"/>
                <a:gd name="T13" fmla="*/ 5 h 6"/>
                <a:gd name="T14" fmla="*/ 2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2" y="1"/>
                  </a:lnTo>
                  <a:lnTo>
                    <a:pt x="0" y="2"/>
                  </a:lnTo>
                  <a:lnTo>
                    <a:pt x="0" y="3"/>
                  </a:lnTo>
                  <a:lnTo>
                    <a:pt x="0" y="4"/>
                  </a:lnTo>
                  <a:lnTo>
                    <a:pt x="0" y="5"/>
                  </a:lnTo>
                  <a:lnTo>
                    <a:pt x="2"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92" name="Freeform 744">
              <a:extLst>
                <a:ext uri="{FF2B5EF4-FFF2-40B4-BE49-F238E27FC236}">
                  <a16:creationId xmlns:a16="http://schemas.microsoft.com/office/drawing/2014/main" xmlns="" id="{16AFE783-2B18-4C9C-A01E-091AEFC8D7C0}"/>
                </a:ext>
              </a:extLst>
            </p:cNvPr>
            <p:cNvSpPr>
              <a:spLocks/>
            </p:cNvSpPr>
            <p:nvPr/>
          </p:nvSpPr>
          <p:spPr bwMode="auto">
            <a:xfrm>
              <a:off x="2679"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1 w 33"/>
                <a:gd name="T25" fmla="*/ 5 h 6"/>
                <a:gd name="T26" fmla="*/ 33 w 33"/>
                <a:gd name="T27" fmla="*/ 4 h 6"/>
                <a:gd name="T28" fmla="*/ 33 w 33"/>
                <a:gd name="T29" fmla="*/ 3 h 6"/>
                <a:gd name="T30" fmla="*/ 31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3" y="4"/>
                  </a:lnTo>
                  <a:lnTo>
                    <a:pt x="33"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93" name="Freeform 745">
              <a:extLst>
                <a:ext uri="{FF2B5EF4-FFF2-40B4-BE49-F238E27FC236}">
                  <a16:creationId xmlns:a16="http://schemas.microsoft.com/office/drawing/2014/main" xmlns="" id="{FC4586E5-BC36-4258-8A4B-097C571EF4BA}"/>
                </a:ext>
              </a:extLst>
            </p:cNvPr>
            <p:cNvSpPr>
              <a:spLocks/>
            </p:cNvSpPr>
            <p:nvPr/>
          </p:nvSpPr>
          <p:spPr bwMode="auto">
            <a:xfrm>
              <a:off x="2725"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2 w 33"/>
                <a:gd name="T25" fmla="*/ 5 h 6"/>
                <a:gd name="T26" fmla="*/ 33 w 33"/>
                <a:gd name="T27" fmla="*/ 4 h 6"/>
                <a:gd name="T28" fmla="*/ 33 w 33"/>
                <a:gd name="T29" fmla="*/ 3 h 6"/>
                <a:gd name="T30" fmla="*/ 32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2" y="5"/>
                  </a:lnTo>
                  <a:lnTo>
                    <a:pt x="33" y="4"/>
                  </a:lnTo>
                  <a:lnTo>
                    <a:pt x="33" y="3"/>
                  </a:lnTo>
                  <a:lnTo>
                    <a:pt x="32"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94" name="Freeform 746">
              <a:extLst>
                <a:ext uri="{FF2B5EF4-FFF2-40B4-BE49-F238E27FC236}">
                  <a16:creationId xmlns:a16="http://schemas.microsoft.com/office/drawing/2014/main" xmlns="" id="{AA10BF6F-5EE2-45A2-B1B6-D294EA3CE16C}"/>
                </a:ext>
              </a:extLst>
            </p:cNvPr>
            <p:cNvSpPr>
              <a:spLocks/>
            </p:cNvSpPr>
            <p:nvPr/>
          </p:nvSpPr>
          <p:spPr bwMode="auto">
            <a:xfrm>
              <a:off x="2771"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95" name="Freeform 747">
              <a:extLst>
                <a:ext uri="{FF2B5EF4-FFF2-40B4-BE49-F238E27FC236}">
                  <a16:creationId xmlns:a16="http://schemas.microsoft.com/office/drawing/2014/main" xmlns="" id="{7981D01A-028B-4CCE-9D8D-6A301D92772D}"/>
                </a:ext>
              </a:extLst>
            </p:cNvPr>
            <p:cNvSpPr>
              <a:spLocks/>
            </p:cNvSpPr>
            <p:nvPr/>
          </p:nvSpPr>
          <p:spPr bwMode="auto">
            <a:xfrm>
              <a:off x="2817"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96" name="Freeform 748">
              <a:extLst>
                <a:ext uri="{FF2B5EF4-FFF2-40B4-BE49-F238E27FC236}">
                  <a16:creationId xmlns:a16="http://schemas.microsoft.com/office/drawing/2014/main" xmlns="" id="{04B8D50A-3064-4B8E-B69A-52C511CCF8FF}"/>
                </a:ext>
              </a:extLst>
            </p:cNvPr>
            <p:cNvSpPr>
              <a:spLocks/>
            </p:cNvSpPr>
            <p:nvPr/>
          </p:nvSpPr>
          <p:spPr bwMode="auto">
            <a:xfrm>
              <a:off x="2863"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97" name="Freeform 749">
              <a:extLst>
                <a:ext uri="{FF2B5EF4-FFF2-40B4-BE49-F238E27FC236}">
                  <a16:creationId xmlns:a16="http://schemas.microsoft.com/office/drawing/2014/main" xmlns="" id="{9451A459-5DB9-4AD7-AA65-48D66C751E16}"/>
                </a:ext>
              </a:extLst>
            </p:cNvPr>
            <p:cNvSpPr>
              <a:spLocks/>
            </p:cNvSpPr>
            <p:nvPr/>
          </p:nvSpPr>
          <p:spPr bwMode="auto">
            <a:xfrm>
              <a:off x="2909" y="1897"/>
              <a:ext cx="33" cy="6"/>
            </a:xfrm>
            <a:custGeom>
              <a:avLst/>
              <a:gdLst>
                <a:gd name="T0" fmla="*/ 4 w 33"/>
                <a:gd name="T1" fmla="*/ 0 h 6"/>
                <a:gd name="T2" fmla="*/ 3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1" y="1"/>
                  </a:lnTo>
                  <a:lnTo>
                    <a:pt x="0" y="2"/>
                  </a:lnTo>
                  <a:lnTo>
                    <a:pt x="0" y="3"/>
                  </a:lnTo>
                  <a:lnTo>
                    <a:pt x="0" y="4"/>
                  </a:lnTo>
                  <a:lnTo>
                    <a:pt x="0" y="5"/>
                  </a:lnTo>
                  <a:lnTo>
                    <a:pt x="1"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98" name="Freeform 750">
              <a:extLst>
                <a:ext uri="{FF2B5EF4-FFF2-40B4-BE49-F238E27FC236}">
                  <a16:creationId xmlns:a16="http://schemas.microsoft.com/office/drawing/2014/main" xmlns="" id="{873F0B6F-5F54-46A2-9653-2722181D209F}"/>
                </a:ext>
              </a:extLst>
            </p:cNvPr>
            <p:cNvSpPr>
              <a:spLocks/>
            </p:cNvSpPr>
            <p:nvPr/>
          </p:nvSpPr>
          <p:spPr bwMode="auto">
            <a:xfrm>
              <a:off x="2955" y="1897"/>
              <a:ext cx="33" cy="6"/>
            </a:xfrm>
            <a:custGeom>
              <a:avLst/>
              <a:gdLst>
                <a:gd name="T0" fmla="*/ 4 w 33"/>
                <a:gd name="T1" fmla="*/ 0 h 6"/>
                <a:gd name="T2" fmla="*/ 3 w 33"/>
                <a:gd name="T3" fmla="*/ 0 h 6"/>
                <a:gd name="T4" fmla="*/ 2 w 33"/>
                <a:gd name="T5" fmla="*/ 1 h 6"/>
                <a:gd name="T6" fmla="*/ 0 w 33"/>
                <a:gd name="T7" fmla="*/ 2 h 6"/>
                <a:gd name="T8" fmla="*/ 0 w 33"/>
                <a:gd name="T9" fmla="*/ 3 h 6"/>
                <a:gd name="T10" fmla="*/ 0 w 33"/>
                <a:gd name="T11" fmla="*/ 4 h 6"/>
                <a:gd name="T12" fmla="*/ 0 w 33"/>
                <a:gd name="T13" fmla="*/ 5 h 6"/>
                <a:gd name="T14" fmla="*/ 2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2" y="1"/>
                  </a:lnTo>
                  <a:lnTo>
                    <a:pt x="0" y="2"/>
                  </a:lnTo>
                  <a:lnTo>
                    <a:pt x="0" y="3"/>
                  </a:lnTo>
                  <a:lnTo>
                    <a:pt x="0" y="4"/>
                  </a:lnTo>
                  <a:lnTo>
                    <a:pt x="0" y="5"/>
                  </a:lnTo>
                  <a:lnTo>
                    <a:pt x="2"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99" name="Freeform 751">
              <a:extLst>
                <a:ext uri="{FF2B5EF4-FFF2-40B4-BE49-F238E27FC236}">
                  <a16:creationId xmlns:a16="http://schemas.microsoft.com/office/drawing/2014/main" xmlns="" id="{250995EA-0ABB-40CA-BB41-67FA985DC5E5}"/>
                </a:ext>
              </a:extLst>
            </p:cNvPr>
            <p:cNvSpPr>
              <a:spLocks/>
            </p:cNvSpPr>
            <p:nvPr/>
          </p:nvSpPr>
          <p:spPr bwMode="auto">
            <a:xfrm>
              <a:off x="3002"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1 w 33"/>
                <a:gd name="T25" fmla="*/ 5 h 6"/>
                <a:gd name="T26" fmla="*/ 33 w 33"/>
                <a:gd name="T27" fmla="*/ 4 h 6"/>
                <a:gd name="T28" fmla="*/ 33 w 33"/>
                <a:gd name="T29" fmla="*/ 3 h 6"/>
                <a:gd name="T30" fmla="*/ 31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3" y="4"/>
                  </a:lnTo>
                  <a:lnTo>
                    <a:pt x="33"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0" name="Freeform 752">
              <a:extLst>
                <a:ext uri="{FF2B5EF4-FFF2-40B4-BE49-F238E27FC236}">
                  <a16:creationId xmlns:a16="http://schemas.microsoft.com/office/drawing/2014/main" xmlns="" id="{FB629985-8E3A-4750-A498-5BE5D41AE848}"/>
                </a:ext>
              </a:extLst>
            </p:cNvPr>
            <p:cNvSpPr>
              <a:spLocks/>
            </p:cNvSpPr>
            <p:nvPr/>
          </p:nvSpPr>
          <p:spPr bwMode="auto">
            <a:xfrm>
              <a:off x="3048"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1" y="6"/>
                  </a:lnTo>
                  <a:lnTo>
                    <a:pt x="32" y="5"/>
                  </a:lnTo>
                  <a:lnTo>
                    <a:pt x="33" y="4"/>
                  </a:lnTo>
                  <a:lnTo>
                    <a:pt x="33" y="3"/>
                  </a:lnTo>
                  <a:lnTo>
                    <a:pt x="32" y="2"/>
                  </a:lnTo>
                  <a:lnTo>
                    <a:pt x="31"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1" name="Freeform 753">
              <a:extLst>
                <a:ext uri="{FF2B5EF4-FFF2-40B4-BE49-F238E27FC236}">
                  <a16:creationId xmlns:a16="http://schemas.microsoft.com/office/drawing/2014/main" xmlns="" id="{AF0A7E7E-6E0A-4BC9-BF0E-4C318940A85D}"/>
                </a:ext>
              </a:extLst>
            </p:cNvPr>
            <p:cNvSpPr>
              <a:spLocks/>
            </p:cNvSpPr>
            <p:nvPr/>
          </p:nvSpPr>
          <p:spPr bwMode="auto">
            <a:xfrm>
              <a:off x="3094"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2" name="Freeform 754">
              <a:extLst>
                <a:ext uri="{FF2B5EF4-FFF2-40B4-BE49-F238E27FC236}">
                  <a16:creationId xmlns:a16="http://schemas.microsoft.com/office/drawing/2014/main" xmlns="" id="{F991EEA9-C4CD-4511-8A3E-219CE5B570BE}"/>
                </a:ext>
              </a:extLst>
            </p:cNvPr>
            <p:cNvSpPr>
              <a:spLocks/>
            </p:cNvSpPr>
            <p:nvPr/>
          </p:nvSpPr>
          <p:spPr bwMode="auto">
            <a:xfrm>
              <a:off x="3140"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3" name="Freeform 755">
              <a:extLst>
                <a:ext uri="{FF2B5EF4-FFF2-40B4-BE49-F238E27FC236}">
                  <a16:creationId xmlns:a16="http://schemas.microsoft.com/office/drawing/2014/main" xmlns="" id="{0F994CE7-E9D1-4FBF-A942-3F7C06375184}"/>
                </a:ext>
              </a:extLst>
            </p:cNvPr>
            <p:cNvSpPr>
              <a:spLocks/>
            </p:cNvSpPr>
            <p:nvPr/>
          </p:nvSpPr>
          <p:spPr bwMode="auto">
            <a:xfrm>
              <a:off x="3186" y="1897"/>
              <a:ext cx="33" cy="6"/>
            </a:xfrm>
            <a:custGeom>
              <a:avLst/>
              <a:gdLst>
                <a:gd name="T0" fmla="*/ 4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104" name="Freeform 756">
              <a:extLst>
                <a:ext uri="{FF2B5EF4-FFF2-40B4-BE49-F238E27FC236}">
                  <a16:creationId xmlns:a16="http://schemas.microsoft.com/office/drawing/2014/main" xmlns="" id="{1E6710FC-E578-499D-A37D-D7CFA2E9A425}"/>
                </a:ext>
              </a:extLst>
            </p:cNvPr>
            <p:cNvSpPr>
              <a:spLocks/>
            </p:cNvSpPr>
            <p:nvPr/>
          </p:nvSpPr>
          <p:spPr bwMode="auto">
            <a:xfrm>
              <a:off x="3232" y="1897"/>
              <a:ext cx="33" cy="6"/>
            </a:xfrm>
            <a:custGeom>
              <a:avLst/>
              <a:gdLst>
                <a:gd name="T0" fmla="*/ 4 w 33"/>
                <a:gd name="T1" fmla="*/ 0 h 6"/>
                <a:gd name="T2" fmla="*/ 3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3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4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4" y="0"/>
                  </a:moveTo>
                  <a:lnTo>
                    <a:pt x="3" y="0"/>
                  </a:lnTo>
                  <a:lnTo>
                    <a:pt x="1" y="1"/>
                  </a:lnTo>
                  <a:lnTo>
                    <a:pt x="0" y="2"/>
                  </a:lnTo>
                  <a:lnTo>
                    <a:pt x="0" y="3"/>
                  </a:lnTo>
                  <a:lnTo>
                    <a:pt x="0" y="4"/>
                  </a:lnTo>
                  <a:lnTo>
                    <a:pt x="0" y="5"/>
                  </a:lnTo>
                  <a:lnTo>
                    <a:pt x="1" y="6"/>
                  </a:lnTo>
                  <a:lnTo>
                    <a:pt x="3" y="6"/>
                  </a:lnTo>
                  <a:lnTo>
                    <a:pt x="29" y="6"/>
                  </a:lnTo>
                  <a:lnTo>
                    <a:pt x="30" y="6"/>
                  </a:lnTo>
                  <a:lnTo>
                    <a:pt x="31" y="6"/>
                  </a:lnTo>
                  <a:lnTo>
                    <a:pt x="32" y="5"/>
                  </a:lnTo>
                  <a:lnTo>
                    <a:pt x="33" y="4"/>
                  </a:lnTo>
                  <a:lnTo>
                    <a:pt x="33" y="3"/>
                  </a:lnTo>
                  <a:lnTo>
                    <a:pt x="32" y="2"/>
                  </a:lnTo>
                  <a:lnTo>
                    <a:pt x="31" y="1"/>
                  </a:lnTo>
                  <a:lnTo>
                    <a:pt x="30" y="0"/>
                  </a:lnTo>
                  <a:lnTo>
                    <a:pt x="4" y="0"/>
                  </a:lnTo>
                  <a:close/>
                </a:path>
              </a:pathLst>
            </a:custGeom>
            <a:solidFill>
              <a:srgbClr val="000000"/>
            </a:solidFill>
            <a:ln w="9525">
              <a:solidFill>
                <a:schemeClr val="tx1"/>
              </a:solidFill>
              <a:round/>
              <a:headEnd/>
              <a:tailEnd/>
            </a:ln>
          </p:spPr>
          <p:txBody>
            <a:bodyPr/>
            <a:lstStyle/>
            <a:p>
              <a:endParaRPr lang="pt-BR" sz="1000" dirty="0"/>
            </a:p>
          </p:txBody>
        </p:sp>
        <p:sp>
          <p:nvSpPr>
            <p:cNvPr id="105" name="Freeform 757">
              <a:extLst>
                <a:ext uri="{FF2B5EF4-FFF2-40B4-BE49-F238E27FC236}">
                  <a16:creationId xmlns:a16="http://schemas.microsoft.com/office/drawing/2014/main" xmlns="" id="{61B43850-49CB-4302-ABAE-C39C1615FCBE}"/>
                </a:ext>
              </a:extLst>
            </p:cNvPr>
            <p:cNvSpPr>
              <a:spLocks/>
            </p:cNvSpPr>
            <p:nvPr/>
          </p:nvSpPr>
          <p:spPr bwMode="auto">
            <a:xfrm>
              <a:off x="3279" y="1897"/>
              <a:ext cx="32" cy="6"/>
            </a:xfrm>
            <a:custGeom>
              <a:avLst/>
              <a:gdLst>
                <a:gd name="T0" fmla="*/ 3 w 32"/>
                <a:gd name="T1" fmla="*/ 0 h 6"/>
                <a:gd name="T2" fmla="*/ 2 w 32"/>
                <a:gd name="T3" fmla="*/ 0 h 6"/>
                <a:gd name="T4" fmla="*/ 1 w 32"/>
                <a:gd name="T5" fmla="*/ 1 h 6"/>
                <a:gd name="T6" fmla="*/ 0 w 32"/>
                <a:gd name="T7" fmla="*/ 2 h 6"/>
                <a:gd name="T8" fmla="*/ 0 w 32"/>
                <a:gd name="T9" fmla="*/ 3 h 6"/>
                <a:gd name="T10" fmla="*/ 0 w 32"/>
                <a:gd name="T11" fmla="*/ 4 h 6"/>
                <a:gd name="T12" fmla="*/ 0 w 32"/>
                <a:gd name="T13" fmla="*/ 5 h 6"/>
                <a:gd name="T14" fmla="*/ 1 w 32"/>
                <a:gd name="T15" fmla="*/ 6 h 6"/>
                <a:gd name="T16" fmla="*/ 2 w 32"/>
                <a:gd name="T17" fmla="*/ 6 h 6"/>
                <a:gd name="T18" fmla="*/ 28 w 32"/>
                <a:gd name="T19" fmla="*/ 6 h 6"/>
                <a:gd name="T20" fmla="*/ 29 w 32"/>
                <a:gd name="T21" fmla="*/ 6 h 6"/>
                <a:gd name="T22" fmla="*/ 30 w 32"/>
                <a:gd name="T23" fmla="*/ 6 h 6"/>
                <a:gd name="T24" fmla="*/ 31 w 32"/>
                <a:gd name="T25" fmla="*/ 5 h 6"/>
                <a:gd name="T26" fmla="*/ 32 w 32"/>
                <a:gd name="T27" fmla="*/ 4 h 6"/>
                <a:gd name="T28" fmla="*/ 32 w 32"/>
                <a:gd name="T29" fmla="*/ 3 h 6"/>
                <a:gd name="T30" fmla="*/ 31 w 32"/>
                <a:gd name="T31" fmla="*/ 2 h 6"/>
                <a:gd name="T32" fmla="*/ 30 w 32"/>
                <a:gd name="T33" fmla="*/ 1 h 6"/>
                <a:gd name="T34" fmla="*/ 29 w 32"/>
                <a:gd name="T35" fmla="*/ 0 h 6"/>
                <a:gd name="T36" fmla="*/ 3 w 32"/>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1" y="5"/>
                  </a:lnTo>
                  <a:lnTo>
                    <a:pt x="32" y="4"/>
                  </a:lnTo>
                  <a:lnTo>
                    <a:pt x="32" y="3"/>
                  </a:lnTo>
                  <a:lnTo>
                    <a:pt x="31"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6" name="Freeform 758">
              <a:extLst>
                <a:ext uri="{FF2B5EF4-FFF2-40B4-BE49-F238E27FC236}">
                  <a16:creationId xmlns:a16="http://schemas.microsoft.com/office/drawing/2014/main" xmlns="" id="{32D41162-7450-4060-BE12-B90699F229F0}"/>
                </a:ext>
              </a:extLst>
            </p:cNvPr>
            <p:cNvSpPr>
              <a:spLocks/>
            </p:cNvSpPr>
            <p:nvPr/>
          </p:nvSpPr>
          <p:spPr bwMode="auto">
            <a:xfrm>
              <a:off x="3325"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0 w 33"/>
                <a:gd name="T23" fmla="*/ 6 h 6"/>
                <a:gd name="T24" fmla="*/ 32 w 33"/>
                <a:gd name="T25" fmla="*/ 5 h 6"/>
                <a:gd name="T26" fmla="*/ 33 w 33"/>
                <a:gd name="T27" fmla="*/ 4 h 6"/>
                <a:gd name="T28" fmla="*/ 33 w 33"/>
                <a:gd name="T29" fmla="*/ 3 h 6"/>
                <a:gd name="T30" fmla="*/ 32 w 33"/>
                <a:gd name="T31" fmla="*/ 2 h 6"/>
                <a:gd name="T32" fmla="*/ 30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0" y="6"/>
                  </a:lnTo>
                  <a:lnTo>
                    <a:pt x="32" y="5"/>
                  </a:lnTo>
                  <a:lnTo>
                    <a:pt x="33" y="4"/>
                  </a:lnTo>
                  <a:lnTo>
                    <a:pt x="33" y="3"/>
                  </a:lnTo>
                  <a:lnTo>
                    <a:pt x="32" y="2"/>
                  </a:lnTo>
                  <a:lnTo>
                    <a:pt x="30"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7" name="Freeform 759">
              <a:extLst>
                <a:ext uri="{FF2B5EF4-FFF2-40B4-BE49-F238E27FC236}">
                  <a16:creationId xmlns:a16="http://schemas.microsoft.com/office/drawing/2014/main" xmlns="" id="{B0CC71FB-A022-45AC-A62D-2F630B26874A}"/>
                </a:ext>
              </a:extLst>
            </p:cNvPr>
            <p:cNvSpPr>
              <a:spLocks/>
            </p:cNvSpPr>
            <p:nvPr/>
          </p:nvSpPr>
          <p:spPr bwMode="auto">
            <a:xfrm>
              <a:off x="3371"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8 w 33"/>
                <a:gd name="T19" fmla="*/ 6 h 6"/>
                <a:gd name="T20" fmla="*/ 29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29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8" y="6"/>
                  </a:lnTo>
                  <a:lnTo>
                    <a:pt x="29" y="6"/>
                  </a:lnTo>
                  <a:lnTo>
                    <a:pt x="31" y="6"/>
                  </a:lnTo>
                  <a:lnTo>
                    <a:pt x="32" y="5"/>
                  </a:lnTo>
                  <a:lnTo>
                    <a:pt x="33" y="4"/>
                  </a:lnTo>
                  <a:lnTo>
                    <a:pt x="33" y="3"/>
                  </a:lnTo>
                  <a:lnTo>
                    <a:pt x="32" y="2"/>
                  </a:lnTo>
                  <a:lnTo>
                    <a:pt x="31" y="1"/>
                  </a:lnTo>
                  <a:lnTo>
                    <a:pt x="29" y="0"/>
                  </a:lnTo>
                  <a:lnTo>
                    <a:pt x="3" y="0"/>
                  </a:lnTo>
                  <a:close/>
                </a:path>
              </a:pathLst>
            </a:custGeom>
            <a:solidFill>
              <a:srgbClr val="000000"/>
            </a:solidFill>
            <a:ln w="9525">
              <a:solidFill>
                <a:schemeClr val="tx1"/>
              </a:solidFill>
              <a:round/>
              <a:headEnd/>
              <a:tailEnd/>
            </a:ln>
          </p:spPr>
          <p:txBody>
            <a:bodyPr/>
            <a:lstStyle/>
            <a:p>
              <a:endParaRPr lang="pt-BR" sz="1000" dirty="0"/>
            </a:p>
          </p:txBody>
        </p:sp>
        <p:sp>
          <p:nvSpPr>
            <p:cNvPr id="108" name="Freeform 760">
              <a:extLst>
                <a:ext uri="{FF2B5EF4-FFF2-40B4-BE49-F238E27FC236}">
                  <a16:creationId xmlns:a16="http://schemas.microsoft.com/office/drawing/2014/main" xmlns="" id="{ECEE821D-C9B2-42BF-8A94-70FAD0F6602E}"/>
                </a:ext>
              </a:extLst>
            </p:cNvPr>
            <p:cNvSpPr>
              <a:spLocks/>
            </p:cNvSpPr>
            <p:nvPr/>
          </p:nvSpPr>
          <p:spPr bwMode="auto">
            <a:xfrm>
              <a:off x="3417" y="1897"/>
              <a:ext cx="33" cy="6"/>
            </a:xfrm>
            <a:custGeom>
              <a:avLst/>
              <a:gdLst>
                <a:gd name="T0" fmla="*/ 3 w 33"/>
                <a:gd name="T1" fmla="*/ 0 h 6"/>
                <a:gd name="T2" fmla="*/ 2 w 33"/>
                <a:gd name="T3" fmla="*/ 0 h 6"/>
                <a:gd name="T4" fmla="*/ 1 w 33"/>
                <a:gd name="T5" fmla="*/ 1 h 6"/>
                <a:gd name="T6" fmla="*/ 0 w 33"/>
                <a:gd name="T7" fmla="*/ 2 h 6"/>
                <a:gd name="T8" fmla="*/ 0 w 33"/>
                <a:gd name="T9" fmla="*/ 3 h 6"/>
                <a:gd name="T10" fmla="*/ 0 w 33"/>
                <a:gd name="T11" fmla="*/ 4 h 6"/>
                <a:gd name="T12" fmla="*/ 0 w 33"/>
                <a:gd name="T13" fmla="*/ 5 h 6"/>
                <a:gd name="T14" fmla="*/ 1 w 33"/>
                <a:gd name="T15" fmla="*/ 6 h 6"/>
                <a:gd name="T16" fmla="*/ 2 w 33"/>
                <a:gd name="T17" fmla="*/ 6 h 6"/>
                <a:gd name="T18" fmla="*/ 29 w 33"/>
                <a:gd name="T19" fmla="*/ 6 h 6"/>
                <a:gd name="T20" fmla="*/ 30 w 33"/>
                <a:gd name="T21" fmla="*/ 6 h 6"/>
                <a:gd name="T22" fmla="*/ 31 w 33"/>
                <a:gd name="T23" fmla="*/ 6 h 6"/>
                <a:gd name="T24" fmla="*/ 32 w 33"/>
                <a:gd name="T25" fmla="*/ 5 h 6"/>
                <a:gd name="T26" fmla="*/ 33 w 33"/>
                <a:gd name="T27" fmla="*/ 4 h 6"/>
                <a:gd name="T28" fmla="*/ 33 w 33"/>
                <a:gd name="T29" fmla="*/ 3 h 6"/>
                <a:gd name="T30" fmla="*/ 32 w 33"/>
                <a:gd name="T31" fmla="*/ 2 h 6"/>
                <a:gd name="T32" fmla="*/ 31 w 33"/>
                <a:gd name="T33" fmla="*/ 1 h 6"/>
                <a:gd name="T34" fmla="*/ 30 w 33"/>
                <a:gd name="T35" fmla="*/ 0 h 6"/>
                <a:gd name="T36" fmla="*/ 3 w 3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solidFill>
                <a:schemeClr val="tx1"/>
              </a:solidFill>
              <a:round/>
              <a:headEnd/>
              <a:tailEnd/>
            </a:ln>
          </p:spPr>
          <p:txBody>
            <a:bodyPr/>
            <a:lstStyle/>
            <a:p>
              <a:endParaRPr lang="pt-BR" sz="1000" dirty="0"/>
            </a:p>
          </p:txBody>
        </p:sp>
      </p:grpSp>
      <p:sp>
        <p:nvSpPr>
          <p:cNvPr id="109" name="Rectangle 659">
            <a:extLst>
              <a:ext uri="{FF2B5EF4-FFF2-40B4-BE49-F238E27FC236}">
                <a16:creationId xmlns:a16="http://schemas.microsoft.com/office/drawing/2014/main" xmlns="" id="{48D1A9B7-4ECA-4575-A761-57014CE874CE}"/>
              </a:ext>
            </a:extLst>
          </p:cNvPr>
          <p:cNvSpPr>
            <a:spLocks noChangeArrowheads="1"/>
          </p:cNvSpPr>
          <p:nvPr/>
        </p:nvSpPr>
        <p:spPr bwMode="auto">
          <a:xfrm>
            <a:off x="1382727" y="6453076"/>
            <a:ext cx="7156880" cy="45719"/>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1000" dirty="0"/>
          </a:p>
        </p:txBody>
      </p:sp>
      <p:sp>
        <p:nvSpPr>
          <p:cNvPr id="110" name="Freeform 660">
            <a:extLst>
              <a:ext uri="{FF2B5EF4-FFF2-40B4-BE49-F238E27FC236}">
                <a16:creationId xmlns:a16="http://schemas.microsoft.com/office/drawing/2014/main" xmlns="" id="{9A4131D2-13D0-46FA-AB56-7EA823ACF930}"/>
              </a:ext>
            </a:extLst>
          </p:cNvPr>
          <p:cNvSpPr>
            <a:spLocks/>
          </p:cNvSpPr>
          <p:nvPr/>
        </p:nvSpPr>
        <p:spPr bwMode="auto">
          <a:xfrm>
            <a:off x="8437297" y="6375959"/>
            <a:ext cx="143170" cy="165259"/>
          </a:xfrm>
          <a:custGeom>
            <a:avLst/>
            <a:gdLst>
              <a:gd name="T0" fmla="*/ 0 w 148"/>
              <a:gd name="T1" fmla="*/ 147 h 147"/>
              <a:gd name="T2" fmla="*/ 148 w 148"/>
              <a:gd name="T3" fmla="*/ 74 h 147"/>
              <a:gd name="T4" fmla="*/ 0 w 148"/>
              <a:gd name="T5" fmla="*/ 0 h 147"/>
              <a:gd name="T6" fmla="*/ 0 w 148"/>
              <a:gd name="T7" fmla="*/ 147 h 147"/>
            </a:gdLst>
            <a:ahLst/>
            <a:cxnLst>
              <a:cxn ang="0">
                <a:pos x="T0" y="T1"/>
              </a:cxn>
              <a:cxn ang="0">
                <a:pos x="T2" y="T3"/>
              </a:cxn>
              <a:cxn ang="0">
                <a:pos x="T4" y="T5"/>
              </a:cxn>
              <a:cxn ang="0">
                <a:pos x="T6" y="T7"/>
              </a:cxn>
            </a:cxnLst>
            <a:rect l="0" t="0" r="r" b="b"/>
            <a:pathLst>
              <a:path w="148" h="147">
                <a:moveTo>
                  <a:pt x="0" y="147"/>
                </a:moveTo>
                <a:lnTo>
                  <a:pt x="148" y="74"/>
                </a:lnTo>
                <a:lnTo>
                  <a:pt x="0" y="0"/>
                </a:lnTo>
                <a:lnTo>
                  <a:pt x="0" y="147"/>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sz="1000" dirty="0"/>
          </a:p>
        </p:txBody>
      </p:sp>
      <p:sp>
        <p:nvSpPr>
          <p:cNvPr id="111" name="Rectangle 159">
            <a:extLst>
              <a:ext uri="{FF2B5EF4-FFF2-40B4-BE49-F238E27FC236}">
                <a16:creationId xmlns:a16="http://schemas.microsoft.com/office/drawing/2014/main" xmlns="" id="{BEAA827C-E262-49D4-BB08-E6D57251C5D1}"/>
              </a:ext>
            </a:extLst>
          </p:cNvPr>
          <p:cNvSpPr>
            <a:spLocks noChangeArrowheads="1"/>
          </p:cNvSpPr>
          <p:nvPr/>
        </p:nvSpPr>
        <p:spPr bwMode="auto">
          <a:xfrm>
            <a:off x="7962524" y="6505599"/>
            <a:ext cx="13156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000" b="1" dirty="0">
                <a:latin typeface="Times New Roman" pitchFamily="18" charset="0"/>
              </a:rPr>
              <a:t>Probabilidade de Ocorrência (%)</a:t>
            </a:r>
          </a:p>
        </p:txBody>
      </p:sp>
      <p:sp>
        <p:nvSpPr>
          <p:cNvPr id="112" name="Rectangle 556">
            <a:extLst>
              <a:ext uri="{FF2B5EF4-FFF2-40B4-BE49-F238E27FC236}">
                <a16:creationId xmlns:a16="http://schemas.microsoft.com/office/drawing/2014/main" xmlns="" id="{2F75BF26-7677-47A6-84EB-E2719AE82ED9}"/>
              </a:ext>
            </a:extLst>
          </p:cNvPr>
          <p:cNvSpPr>
            <a:spLocks noChangeArrowheads="1"/>
          </p:cNvSpPr>
          <p:nvPr/>
        </p:nvSpPr>
        <p:spPr bwMode="auto">
          <a:xfrm>
            <a:off x="2902349" y="6522620"/>
            <a:ext cx="4211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000" b="1" dirty="0">
                <a:latin typeface="Times New Roman" pitchFamily="18" charset="0"/>
              </a:rPr>
              <a:t>Baixa</a:t>
            </a:r>
            <a:endParaRPr lang="en-US" sz="1000" b="1" dirty="0">
              <a:latin typeface="Univers 45 Light" pitchFamily="2" charset="0"/>
            </a:endParaRPr>
          </a:p>
        </p:txBody>
      </p:sp>
      <p:sp>
        <p:nvSpPr>
          <p:cNvPr id="113" name="Rectangle 548">
            <a:extLst>
              <a:ext uri="{FF2B5EF4-FFF2-40B4-BE49-F238E27FC236}">
                <a16:creationId xmlns:a16="http://schemas.microsoft.com/office/drawing/2014/main" xmlns="" id="{C412BF58-0F5A-4C26-8FC3-3E27E8F04E5B}"/>
              </a:ext>
            </a:extLst>
          </p:cNvPr>
          <p:cNvSpPr>
            <a:spLocks noChangeArrowheads="1"/>
          </p:cNvSpPr>
          <p:nvPr/>
        </p:nvSpPr>
        <p:spPr bwMode="auto">
          <a:xfrm>
            <a:off x="5052051" y="6507991"/>
            <a:ext cx="5706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b="1" dirty="0">
                <a:latin typeface="Times New Roman" pitchFamily="18" charset="0"/>
              </a:rPr>
              <a:t>Moderada</a:t>
            </a:r>
            <a:endParaRPr lang="en-US" sz="1000" b="1" dirty="0">
              <a:latin typeface="Univers 45 Light" pitchFamily="2" charset="0"/>
            </a:endParaRPr>
          </a:p>
        </p:txBody>
      </p:sp>
      <p:sp>
        <p:nvSpPr>
          <p:cNvPr id="114" name="Rectangle 545">
            <a:extLst>
              <a:ext uri="{FF2B5EF4-FFF2-40B4-BE49-F238E27FC236}">
                <a16:creationId xmlns:a16="http://schemas.microsoft.com/office/drawing/2014/main" xmlns="" id="{86A56E80-DA8A-4D78-9826-5B6EE0F39876}"/>
              </a:ext>
            </a:extLst>
          </p:cNvPr>
          <p:cNvSpPr>
            <a:spLocks noChangeArrowheads="1"/>
          </p:cNvSpPr>
          <p:nvPr/>
        </p:nvSpPr>
        <p:spPr bwMode="auto">
          <a:xfrm>
            <a:off x="7541026" y="6532666"/>
            <a:ext cx="235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b="1" dirty="0">
                <a:latin typeface="Times New Roman" pitchFamily="18" charset="0"/>
              </a:rPr>
              <a:t>Alta</a:t>
            </a:r>
            <a:endParaRPr lang="en-US" sz="1000" b="1" dirty="0">
              <a:latin typeface="Univers 45 Light" pitchFamily="2" charset="0"/>
            </a:endParaRPr>
          </a:p>
        </p:txBody>
      </p:sp>
      <p:sp>
        <p:nvSpPr>
          <p:cNvPr id="115" name="Elipse 114">
            <a:extLst>
              <a:ext uri="{FF2B5EF4-FFF2-40B4-BE49-F238E27FC236}">
                <a16:creationId xmlns:a16="http://schemas.microsoft.com/office/drawing/2014/main" xmlns="" id="{D803D437-D32F-4FF3-A25E-2ED57174FC57}"/>
              </a:ext>
            </a:extLst>
          </p:cNvPr>
          <p:cNvSpPr/>
          <p:nvPr/>
        </p:nvSpPr>
        <p:spPr>
          <a:xfrm>
            <a:off x="6348103" y="5277071"/>
            <a:ext cx="400366" cy="3465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16" name="Elipse 115">
            <a:extLst>
              <a:ext uri="{FF2B5EF4-FFF2-40B4-BE49-F238E27FC236}">
                <a16:creationId xmlns:a16="http://schemas.microsoft.com/office/drawing/2014/main" xmlns="" id="{9462E043-810C-434D-8A99-170B00A3BC6D}"/>
              </a:ext>
            </a:extLst>
          </p:cNvPr>
          <p:cNvSpPr/>
          <p:nvPr/>
        </p:nvSpPr>
        <p:spPr>
          <a:xfrm>
            <a:off x="1511173" y="4452206"/>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17" name="Elipse 116">
            <a:extLst>
              <a:ext uri="{FF2B5EF4-FFF2-40B4-BE49-F238E27FC236}">
                <a16:creationId xmlns:a16="http://schemas.microsoft.com/office/drawing/2014/main" xmlns="" id="{1DE6242B-EE63-44D0-B72E-D4993A5E983F}"/>
              </a:ext>
            </a:extLst>
          </p:cNvPr>
          <p:cNvSpPr/>
          <p:nvPr/>
        </p:nvSpPr>
        <p:spPr>
          <a:xfrm>
            <a:off x="5078735" y="1840721"/>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18" name="CaixaDeTexto 117">
            <a:extLst>
              <a:ext uri="{FF2B5EF4-FFF2-40B4-BE49-F238E27FC236}">
                <a16:creationId xmlns:a16="http://schemas.microsoft.com/office/drawing/2014/main" xmlns="" id="{9D21B735-4DB5-4BBA-9540-91BFFD0CB03D}"/>
              </a:ext>
            </a:extLst>
          </p:cNvPr>
          <p:cNvSpPr txBox="1"/>
          <p:nvPr/>
        </p:nvSpPr>
        <p:spPr>
          <a:xfrm>
            <a:off x="4794967" y="1455768"/>
            <a:ext cx="1484870" cy="400110"/>
          </a:xfrm>
          <a:prstGeom prst="rect">
            <a:avLst/>
          </a:prstGeom>
          <a:noFill/>
        </p:spPr>
        <p:txBody>
          <a:bodyPr wrap="square" rtlCol="0">
            <a:spAutoFit/>
          </a:bodyPr>
          <a:lstStyle/>
          <a:p>
            <a:r>
              <a:rPr lang="pt-BR" sz="1000" b="1" dirty="0"/>
              <a:t>    Comitê de administração</a:t>
            </a:r>
          </a:p>
        </p:txBody>
      </p:sp>
      <p:sp>
        <p:nvSpPr>
          <p:cNvPr id="119" name="CaixaDeTexto 118">
            <a:extLst>
              <a:ext uri="{FF2B5EF4-FFF2-40B4-BE49-F238E27FC236}">
                <a16:creationId xmlns:a16="http://schemas.microsoft.com/office/drawing/2014/main" xmlns="" id="{0C9589AF-E16F-4920-B620-2D1C4469FFE2}"/>
              </a:ext>
            </a:extLst>
          </p:cNvPr>
          <p:cNvSpPr txBox="1"/>
          <p:nvPr/>
        </p:nvSpPr>
        <p:spPr>
          <a:xfrm>
            <a:off x="4711204" y="2361918"/>
            <a:ext cx="1049706" cy="400110"/>
          </a:xfrm>
          <a:prstGeom prst="rect">
            <a:avLst/>
          </a:prstGeom>
          <a:noFill/>
        </p:spPr>
        <p:txBody>
          <a:bodyPr wrap="square" rtlCol="0">
            <a:spAutoFit/>
          </a:bodyPr>
          <a:lstStyle/>
          <a:p>
            <a:pPr algn="ctr"/>
            <a:r>
              <a:rPr lang="pt-BR" sz="1000" b="1" dirty="0"/>
              <a:t>Código de Ética e Conduta</a:t>
            </a:r>
          </a:p>
        </p:txBody>
      </p:sp>
      <p:sp>
        <p:nvSpPr>
          <p:cNvPr id="120" name="CaixaDeTexto 119">
            <a:extLst>
              <a:ext uri="{FF2B5EF4-FFF2-40B4-BE49-F238E27FC236}">
                <a16:creationId xmlns:a16="http://schemas.microsoft.com/office/drawing/2014/main" xmlns="" id="{F7C15C54-5062-4A1C-B685-34DA4D45F7FA}"/>
              </a:ext>
            </a:extLst>
          </p:cNvPr>
          <p:cNvSpPr txBox="1"/>
          <p:nvPr/>
        </p:nvSpPr>
        <p:spPr>
          <a:xfrm>
            <a:off x="5331782" y="5013532"/>
            <a:ext cx="2470840" cy="246221"/>
          </a:xfrm>
          <a:prstGeom prst="rect">
            <a:avLst/>
          </a:prstGeom>
          <a:noFill/>
        </p:spPr>
        <p:txBody>
          <a:bodyPr wrap="square" rtlCol="0">
            <a:spAutoFit/>
          </a:bodyPr>
          <a:lstStyle/>
          <a:p>
            <a:pPr algn="ctr"/>
            <a:r>
              <a:rPr lang="pt-BR" sz="1000" b="1" dirty="0"/>
              <a:t> Controle de frequência</a:t>
            </a:r>
          </a:p>
        </p:txBody>
      </p:sp>
      <p:sp>
        <p:nvSpPr>
          <p:cNvPr id="121" name="CaixaDeTexto 120">
            <a:extLst>
              <a:ext uri="{FF2B5EF4-FFF2-40B4-BE49-F238E27FC236}">
                <a16:creationId xmlns:a16="http://schemas.microsoft.com/office/drawing/2014/main" xmlns="" id="{B61784B2-5439-40A0-A4E2-FBCF79C72D17}"/>
              </a:ext>
            </a:extLst>
          </p:cNvPr>
          <p:cNvSpPr txBox="1"/>
          <p:nvPr/>
        </p:nvSpPr>
        <p:spPr>
          <a:xfrm>
            <a:off x="6733599" y="2155321"/>
            <a:ext cx="1896096" cy="400110"/>
          </a:xfrm>
          <a:prstGeom prst="rect">
            <a:avLst/>
          </a:prstGeom>
          <a:noFill/>
        </p:spPr>
        <p:txBody>
          <a:bodyPr wrap="square" rtlCol="0">
            <a:spAutoFit/>
          </a:bodyPr>
          <a:lstStyle/>
          <a:p>
            <a:pPr algn="ctr"/>
            <a:r>
              <a:rPr lang="pt-BR" sz="1000" b="1" dirty="0"/>
              <a:t>Serviços terceirizados</a:t>
            </a:r>
          </a:p>
          <a:p>
            <a:pPr algn="ctr"/>
            <a:r>
              <a:rPr lang="pt-BR" sz="1000" b="1" dirty="0"/>
              <a:t>(transporte e limpeza)</a:t>
            </a:r>
          </a:p>
        </p:txBody>
      </p:sp>
      <p:sp>
        <p:nvSpPr>
          <p:cNvPr id="122" name="CaixaDeTexto 121">
            <a:extLst>
              <a:ext uri="{FF2B5EF4-FFF2-40B4-BE49-F238E27FC236}">
                <a16:creationId xmlns:a16="http://schemas.microsoft.com/office/drawing/2014/main" xmlns="" id="{2700061C-9B8A-4A37-AE4E-BD6378C13B2B}"/>
              </a:ext>
            </a:extLst>
          </p:cNvPr>
          <p:cNvSpPr txBox="1"/>
          <p:nvPr/>
        </p:nvSpPr>
        <p:spPr>
          <a:xfrm>
            <a:off x="4734802" y="3108173"/>
            <a:ext cx="1234405" cy="400110"/>
          </a:xfrm>
          <a:prstGeom prst="rect">
            <a:avLst/>
          </a:prstGeom>
          <a:noFill/>
        </p:spPr>
        <p:txBody>
          <a:bodyPr wrap="square" rtlCol="0">
            <a:spAutoFit/>
          </a:bodyPr>
          <a:lstStyle/>
          <a:p>
            <a:pPr algn="ctr"/>
            <a:r>
              <a:rPr lang="pt-BR" sz="1000" b="1" dirty="0"/>
              <a:t>Gerenciamento de riscos</a:t>
            </a:r>
          </a:p>
        </p:txBody>
      </p:sp>
      <p:sp>
        <p:nvSpPr>
          <p:cNvPr id="123" name="CaixaDeTexto 122">
            <a:extLst>
              <a:ext uri="{FF2B5EF4-FFF2-40B4-BE49-F238E27FC236}">
                <a16:creationId xmlns:a16="http://schemas.microsoft.com/office/drawing/2014/main" xmlns="" id="{EE0125E0-F512-4A80-960B-36FCD3FD475C}"/>
              </a:ext>
            </a:extLst>
          </p:cNvPr>
          <p:cNvSpPr txBox="1"/>
          <p:nvPr/>
        </p:nvSpPr>
        <p:spPr>
          <a:xfrm>
            <a:off x="5646537" y="1380684"/>
            <a:ext cx="1549445" cy="400110"/>
          </a:xfrm>
          <a:prstGeom prst="rect">
            <a:avLst/>
          </a:prstGeom>
          <a:noFill/>
        </p:spPr>
        <p:txBody>
          <a:bodyPr wrap="square" rtlCol="0">
            <a:spAutoFit/>
          </a:bodyPr>
          <a:lstStyle/>
          <a:p>
            <a:pPr algn="ctr"/>
            <a:r>
              <a:rPr lang="pt-BR" sz="1000" b="1" dirty="0"/>
              <a:t>Monitoramento e governança do PMSI</a:t>
            </a:r>
          </a:p>
        </p:txBody>
      </p:sp>
      <p:sp>
        <p:nvSpPr>
          <p:cNvPr id="124" name="CaixaDeTexto 123">
            <a:extLst>
              <a:ext uri="{FF2B5EF4-FFF2-40B4-BE49-F238E27FC236}">
                <a16:creationId xmlns:a16="http://schemas.microsoft.com/office/drawing/2014/main" xmlns="" id="{DF5CB08A-6296-4A02-AC7A-4FFA8A1C631E}"/>
              </a:ext>
            </a:extLst>
          </p:cNvPr>
          <p:cNvSpPr txBox="1"/>
          <p:nvPr/>
        </p:nvSpPr>
        <p:spPr>
          <a:xfrm>
            <a:off x="3538565" y="3984766"/>
            <a:ext cx="1209921" cy="553998"/>
          </a:xfrm>
          <a:prstGeom prst="rect">
            <a:avLst/>
          </a:prstGeom>
          <a:noFill/>
        </p:spPr>
        <p:txBody>
          <a:bodyPr wrap="square" rtlCol="0">
            <a:spAutoFit/>
          </a:bodyPr>
          <a:lstStyle/>
          <a:p>
            <a:pPr algn="ctr"/>
            <a:r>
              <a:rPr lang="pt-BR" sz="1000" b="1" dirty="0"/>
              <a:t>Orçamentário e financeiro</a:t>
            </a:r>
          </a:p>
          <a:p>
            <a:pPr algn="ctr"/>
            <a:endParaRPr lang="pt-BR" sz="1000" b="1" dirty="0">
              <a:latin typeface="Times New Roman" panose="02020603050405020304" pitchFamily="18" charset="0"/>
              <a:cs typeface="Times New Roman" panose="02020603050405020304" pitchFamily="18" charset="0"/>
            </a:endParaRPr>
          </a:p>
        </p:txBody>
      </p:sp>
      <p:sp>
        <p:nvSpPr>
          <p:cNvPr id="125" name="CaixaDeTexto 124">
            <a:extLst>
              <a:ext uri="{FF2B5EF4-FFF2-40B4-BE49-F238E27FC236}">
                <a16:creationId xmlns:a16="http://schemas.microsoft.com/office/drawing/2014/main" xmlns="" id="{AED746E1-6FA3-4014-8670-17A61EE229A3}"/>
              </a:ext>
            </a:extLst>
          </p:cNvPr>
          <p:cNvSpPr txBox="1"/>
          <p:nvPr/>
        </p:nvSpPr>
        <p:spPr>
          <a:xfrm>
            <a:off x="5614679" y="3089525"/>
            <a:ext cx="1421722" cy="553998"/>
          </a:xfrm>
          <a:prstGeom prst="rect">
            <a:avLst/>
          </a:prstGeom>
          <a:noFill/>
        </p:spPr>
        <p:txBody>
          <a:bodyPr wrap="square" rtlCol="0">
            <a:spAutoFit/>
          </a:bodyPr>
          <a:lstStyle/>
          <a:p>
            <a:pPr algn="ctr"/>
            <a:r>
              <a:rPr lang="pt-BR" sz="1000" b="1" dirty="0"/>
              <a:t>Tecnologia da Informação</a:t>
            </a:r>
          </a:p>
          <a:p>
            <a:pPr algn="ctr"/>
            <a:endParaRPr lang="pt-BR" sz="1000" b="1" dirty="0">
              <a:latin typeface="Times New Roman" panose="02020603050405020304" pitchFamily="18" charset="0"/>
              <a:cs typeface="Times New Roman" panose="02020603050405020304" pitchFamily="18" charset="0"/>
            </a:endParaRPr>
          </a:p>
        </p:txBody>
      </p:sp>
      <p:sp>
        <p:nvSpPr>
          <p:cNvPr id="126" name="CaixaDeTexto 125">
            <a:extLst>
              <a:ext uri="{FF2B5EF4-FFF2-40B4-BE49-F238E27FC236}">
                <a16:creationId xmlns:a16="http://schemas.microsoft.com/office/drawing/2014/main" xmlns="" id="{2FB3332A-4036-4018-A28F-0DE34B0AE34A}"/>
              </a:ext>
            </a:extLst>
          </p:cNvPr>
          <p:cNvSpPr txBox="1"/>
          <p:nvPr/>
        </p:nvSpPr>
        <p:spPr>
          <a:xfrm>
            <a:off x="6656709" y="3144791"/>
            <a:ext cx="1626988" cy="246221"/>
          </a:xfrm>
          <a:prstGeom prst="rect">
            <a:avLst/>
          </a:prstGeom>
          <a:noFill/>
        </p:spPr>
        <p:txBody>
          <a:bodyPr wrap="square" rtlCol="0">
            <a:spAutoFit/>
          </a:bodyPr>
          <a:lstStyle/>
          <a:p>
            <a:pPr algn="ctr"/>
            <a:r>
              <a:rPr lang="pt-BR" sz="1000" b="1" dirty="0"/>
              <a:t>Merenda escolar</a:t>
            </a:r>
          </a:p>
        </p:txBody>
      </p:sp>
      <p:sp>
        <p:nvSpPr>
          <p:cNvPr id="127" name="CaixaDeTexto 126">
            <a:extLst>
              <a:ext uri="{FF2B5EF4-FFF2-40B4-BE49-F238E27FC236}">
                <a16:creationId xmlns:a16="http://schemas.microsoft.com/office/drawing/2014/main" xmlns="" id="{A0610D5E-197C-4314-9DA7-D6E5ED201DFE}"/>
              </a:ext>
            </a:extLst>
          </p:cNvPr>
          <p:cNvSpPr txBox="1"/>
          <p:nvPr/>
        </p:nvSpPr>
        <p:spPr>
          <a:xfrm>
            <a:off x="1189037" y="4088160"/>
            <a:ext cx="1100819" cy="553998"/>
          </a:xfrm>
          <a:prstGeom prst="rect">
            <a:avLst/>
          </a:prstGeom>
          <a:noFill/>
        </p:spPr>
        <p:txBody>
          <a:bodyPr wrap="square" rtlCol="0">
            <a:spAutoFit/>
          </a:bodyPr>
          <a:lstStyle/>
          <a:p>
            <a:pPr algn="ctr"/>
            <a:r>
              <a:rPr lang="pt-BR" sz="1000" b="1" dirty="0"/>
              <a:t>Conselhos estaduais</a:t>
            </a:r>
          </a:p>
          <a:p>
            <a:pPr algn="ctr"/>
            <a:endParaRPr lang="pt-BR" sz="1000" b="1" dirty="0">
              <a:latin typeface="Times New Roman" panose="02020603050405020304" pitchFamily="18" charset="0"/>
              <a:cs typeface="Times New Roman" panose="02020603050405020304" pitchFamily="18" charset="0"/>
            </a:endParaRPr>
          </a:p>
        </p:txBody>
      </p:sp>
      <p:sp>
        <p:nvSpPr>
          <p:cNvPr id="128" name="CaixaDeTexto 127">
            <a:extLst>
              <a:ext uri="{FF2B5EF4-FFF2-40B4-BE49-F238E27FC236}">
                <a16:creationId xmlns:a16="http://schemas.microsoft.com/office/drawing/2014/main" xmlns="" id="{70CCE4CB-D5E6-4603-9FD1-7585B60593ED}"/>
              </a:ext>
            </a:extLst>
          </p:cNvPr>
          <p:cNvSpPr txBox="1"/>
          <p:nvPr/>
        </p:nvSpPr>
        <p:spPr>
          <a:xfrm>
            <a:off x="7001881" y="1447953"/>
            <a:ext cx="1549573" cy="553998"/>
          </a:xfrm>
          <a:prstGeom prst="rect">
            <a:avLst/>
          </a:prstGeom>
          <a:noFill/>
        </p:spPr>
        <p:txBody>
          <a:bodyPr wrap="square" rtlCol="0">
            <a:spAutoFit/>
          </a:bodyPr>
          <a:lstStyle/>
          <a:p>
            <a:pPr algn="ctr"/>
            <a:r>
              <a:rPr lang="pt-BR" sz="1000" b="1" dirty="0"/>
              <a:t>Transporte escolar (DETRAN)</a:t>
            </a:r>
          </a:p>
          <a:p>
            <a:pPr algn="ctr"/>
            <a:endParaRPr lang="pt-BR" sz="1000" b="1" dirty="0">
              <a:latin typeface="Times New Roman" panose="02020603050405020304" pitchFamily="18" charset="0"/>
              <a:cs typeface="Times New Roman" panose="02020603050405020304" pitchFamily="18" charset="0"/>
            </a:endParaRPr>
          </a:p>
        </p:txBody>
      </p:sp>
      <p:sp>
        <p:nvSpPr>
          <p:cNvPr id="129" name="CaixaDeTexto 128">
            <a:extLst>
              <a:ext uri="{FF2B5EF4-FFF2-40B4-BE49-F238E27FC236}">
                <a16:creationId xmlns:a16="http://schemas.microsoft.com/office/drawing/2014/main" xmlns="" id="{C4C01FCF-0E7D-4F85-A814-DD2FA1AAD51C}"/>
              </a:ext>
            </a:extLst>
          </p:cNvPr>
          <p:cNvSpPr txBox="1"/>
          <p:nvPr/>
        </p:nvSpPr>
        <p:spPr>
          <a:xfrm>
            <a:off x="2267760" y="3981058"/>
            <a:ext cx="1255640" cy="707886"/>
          </a:xfrm>
          <a:prstGeom prst="rect">
            <a:avLst/>
          </a:prstGeom>
          <a:noFill/>
        </p:spPr>
        <p:txBody>
          <a:bodyPr wrap="square" rtlCol="0">
            <a:spAutoFit/>
          </a:bodyPr>
          <a:lstStyle/>
          <a:p>
            <a:pPr algn="ctr"/>
            <a:r>
              <a:rPr lang="pt-BR" sz="1000" b="1" dirty="0"/>
              <a:t>Processo seletivo e simplificado de professores</a:t>
            </a:r>
          </a:p>
          <a:p>
            <a:pPr algn="ctr"/>
            <a:endParaRPr lang="pt-BR" sz="1000" b="1" dirty="0">
              <a:latin typeface="Times New Roman" panose="02020603050405020304" pitchFamily="18" charset="0"/>
              <a:cs typeface="Times New Roman" panose="02020603050405020304" pitchFamily="18" charset="0"/>
            </a:endParaRPr>
          </a:p>
        </p:txBody>
      </p:sp>
      <p:sp>
        <p:nvSpPr>
          <p:cNvPr id="130" name="CaixaDeTexto 129">
            <a:extLst>
              <a:ext uri="{FF2B5EF4-FFF2-40B4-BE49-F238E27FC236}">
                <a16:creationId xmlns:a16="http://schemas.microsoft.com/office/drawing/2014/main" xmlns="" id="{1F19C900-44F1-4C7D-9612-835D1425E255}"/>
              </a:ext>
            </a:extLst>
          </p:cNvPr>
          <p:cNvSpPr txBox="1"/>
          <p:nvPr/>
        </p:nvSpPr>
        <p:spPr>
          <a:xfrm>
            <a:off x="2924787" y="4938999"/>
            <a:ext cx="1494634" cy="400110"/>
          </a:xfrm>
          <a:prstGeom prst="rect">
            <a:avLst/>
          </a:prstGeom>
          <a:noFill/>
        </p:spPr>
        <p:txBody>
          <a:bodyPr wrap="square" rtlCol="0">
            <a:spAutoFit/>
          </a:bodyPr>
          <a:lstStyle/>
          <a:p>
            <a:pPr algn="ctr"/>
            <a:r>
              <a:rPr lang="pt-BR" sz="1000" b="1" dirty="0"/>
              <a:t>     Censo escolar</a:t>
            </a:r>
          </a:p>
          <a:p>
            <a:pPr algn="ctr"/>
            <a:endParaRPr lang="pt-BR" sz="1000" b="1" dirty="0">
              <a:latin typeface="Times New Roman" panose="02020603050405020304" pitchFamily="18" charset="0"/>
              <a:cs typeface="Times New Roman" panose="02020603050405020304" pitchFamily="18" charset="0"/>
            </a:endParaRPr>
          </a:p>
        </p:txBody>
      </p:sp>
      <p:sp>
        <p:nvSpPr>
          <p:cNvPr id="131" name="CaixaDeTexto 130">
            <a:extLst>
              <a:ext uri="{FF2B5EF4-FFF2-40B4-BE49-F238E27FC236}">
                <a16:creationId xmlns:a16="http://schemas.microsoft.com/office/drawing/2014/main" xmlns="" id="{CD084526-800D-467E-B525-9AC6EB82F020}"/>
              </a:ext>
            </a:extLst>
          </p:cNvPr>
          <p:cNvSpPr txBox="1"/>
          <p:nvPr/>
        </p:nvSpPr>
        <p:spPr>
          <a:xfrm>
            <a:off x="2328200" y="2406428"/>
            <a:ext cx="1279234" cy="246221"/>
          </a:xfrm>
          <a:prstGeom prst="rect">
            <a:avLst/>
          </a:prstGeom>
          <a:noFill/>
        </p:spPr>
        <p:txBody>
          <a:bodyPr wrap="square" rtlCol="0">
            <a:spAutoFit/>
          </a:bodyPr>
          <a:lstStyle/>
          <a:p>
            <a:pPr algn="ctr"/>
            <a:r>
              <a:rPr lang="pt-BR" sz="1000" b="1" dirty="0"/>
              <a:t>Patrimônio</a:t>
            </a:r>
            <a:endParaRPr lang="pt-BR" sz="1000" b="1" dirty="0">
              <a:latin typeface="Times New Roman" panose="02020603050405020304" pitchFamily="18" charset="0"/>
              <a:cs typeface="Times New Roman" panose="02020603050405020304" pitchFamily="18" charset="0"/>
            </a:endParaRPr>
          </a:p>
        </p:txBody>
      </p:sp>
      <p:sp>
        <p:nvSpPr>
          <p:cNvPr id="132" name="CaixaDeTexto 131">
            <a:extLst>
              <a:ext uri="{FF2B5EF4-FFF2-40B4-BE49-F238E27FC236}">
                <a16:creationId xmlns:a16="http://schemas.microsoft.com/office/drawing/2014/main" xmlns="" id="{7ED75466-C499-442B-AB72-96231B64E0F5}"/>
              </a:ext>
            </a:extLst>
          </p:cNvPr>
          <p:cNvSpPr txBox="1"/>
          <p:nvPr/>
        </p:nvSpPr>
        <p:spPr>
          <a:xfrm>
            <a:off x="1065219" y="5716455"/>
            <a:ext cx="1421722" cy="553998"/>
          </a:xfrm>
          <a:prstGeom prst="rect">
            <a:avLst/>
          </a:prstGeom>
          <a:noFill/>
        </p:spPr>
        <p:txBody>
          <a:bodyPr wrap="square" rtlCol="0">
            <a:spAutoFit/>
          </a:bodyPr>
          <a:lstStyle/>
          <a:p>
            <a:pPr algn="ctr"/>
            <a:r>
              <a:rPr lang="pt-BR" sz="1000" b="1" dirty="0"/>
              <a:t>     Oferta de vaga e matrícula</a:t>
            </a:r>
          </a:p>
          <a:p>
            <a:pPr algn="ctr"/>
            <a:endParaRPr lang="pt-BR" sz="1000" b="1" dirty="0">
              <a:latin typeface="Times New Roman" panose="02020603050405020304" pitchFamily="18" charset="0"/>
              <a:cs typeface="Times New Roman" panose="02020603050405020304" pitchFamily="18" charset="0"/>
            </a:endParaRPr>
          </a:p>
        </p:txBody>
      </p:sp>
      <p:sp>
        <p:nvSpPr>
          <p:cNvPr id="133" name="CaixaDeTexto 132">
            <a:extLst>
              <a:ext uri="{FF2B5EF4-FFF2-40B4-BE49-F238E27FC236}">
                <a16:creationId xmlns:a16="http://schemas.microsoft.com/office/drawing/2014/main" xmlns="" id="{3CDD7748-25E1-45B3-93E7-46AA7AD4ECC3}"/>
              </a:ext>
            </a:extLst>
          </p:cNvPr>
          <p:cNvSpPr txBox="1"/>
          <p:nvPr/>
        </p:nvSpPr>
        <p:spPr>
          <a:xfrm>
            <a:off x="1141004" y="5018481"/>
            <a:ext cx="1297287" cy="400110"/>
          </a:xfrm>
          <a:prstGeom prst="rect">
            <a:avLst/>
          </a:prstGeom>
          <a:noFill/>
        </p:spPr>
        <p:txBody>
          <a:bodyPr wrap="square" rtlCol="0">
            <a:spAutoFit/>
          </a:bodyPr>
          <a:lstStyle/>
          <a:p>
            <a:pPr algn="ctr"/>
            <a:r>
              <a:rPr lang="pt-BR" sz="1000" b="1" dirty="0"/>
              <a:t>Kits escolares</a:t>
            </a:r>
          </a:p>
          <a:p>
            <a:pPr algn="ctr"/>
            <a:endParaRPr lang="pt-BR" sz="1000" b="1" dirty="0">
              <a:latin typeface="Times New Roman" panose="02020603050405020304" pitchFamily="18" charset="0"/>
              <a:cs typeface="Times New Roman" panose="02020603050405020304" pitchFamily="18" charset="0"/>
            </a:endParaRPr>
          </a:p>
        </p:txBody>
      </p:sp>
      <p:sp>
        <p:nvSpPr>
          <p:cNvPr id="134" name="CaixaDeTexto 133">
            <a:extLst>
              <a:ext uri="{FF2B5EF4-FFF2-40B4-BE49-F238E27FC236}">
                <a16:creationId xmlns:a16="http://schemas.microsoft.com/office/drawing/2014/main" xmlns="" id="{A239459E-0F4A-441D-9089-31A248B5519A}"/>
              </a:ext>
            </a:extLst>
          </p:cNvPr>
          <p:cNvSpPr txBox="1"/>
          <p:nvPr/>
        </p:nvSpPr>
        <p:spPr>
          <a:xfrm>
            <a:off x="3288705" y="5597543"/>
            <a:ext cx="1538228" cy="553998"/>
          </a:xfrm>
          <a:prstGeom prst="rect">
            <a:avLst/>
          </a:prstGeom>
          <a:noFill/>
        </p:spPr>
        <p:txBody>
          <a:bodyPr wrap="square" rtlCol="0">
            <a:spAutoFit/>
          </a:bodyPr>
          <a:lstStyle/>
          <a:p>
            <a:pPr algn="ctr"/>
            <a:r>
              <a:rPr lang="pt-BR" sz="1000" b="1" dirty="0"/>
              <a:t> Execução de aulas / gestão escolar e avaliação</a:t>
            </a:r>
            <a:endParaRPr lang="pt-BR" sz="1000" b="1" dirty="0">
              <a:latin typeface="Times New Roman" panose="02020603050405020304" pitchFamily="18" charset="0"/>
              <a:cs typeface="Times New Roman" panose="02020603050405020304" pitchFamily="18" charset="0"/>
            </a:endParaRPr>
          </a:p>
        </p:txBody>
      </p:sp>
      <p:sp>
        <p:nvSpPr>
          <p:cNvPr id="135" name="CaixaDeTexto 134">
            <a:extLst>
              <a:ext uri="{FF2B5EF4-FFF2-40B4-BE49-F238E27FC236}">
                <a16:creationId xmlns:a16="http://schemas.microsoft.com/office/drawing/2014/main" xmlns="" id="{414AFACB-5B70-4915-B8BA-44AEF3F6C9E6}"/>
              </a:ext>
            </a:extLst>
          </p:cNvPr>
          <p:cNvSpPr txBox="1"/>
          <p:nvPr/>
        </p:nvSpPr>
        <p:spPr>
          <a:xfrm>
            <a:off x="2007231" y="5792768"/>
            <a:ext cx="1704735" cy="400110"/>
          </a:xfrm>
          <a:prstGeom prst="rect">
            <a:avLst/>
          </a:prstGeom>
          <a:noFill/>
        </p:spPr>
        <p:txBody>
          <a:bodyPr wrap="square" rtlCol="0">
            <a:spAutoFit/>
          </a:bodyPr>
          <a:lstStyle/>
          <a:p>
            <a:pPr algn="ctr"/>
            <a:r>
              <a:rPr lang="pt-BR" sz="1000" b="1" dirty="0"/>
              <a:t>Livros didáticos</a:t>
            </a:r>
          </a:p>
          <a:p>
            <a:pPr algn="ctr"/>
            <a:endParaRPr lang="pt-BR" sz="1000" b="1" dirty="0">
              <a:latin typeface="Times New Roman" panose="02020603050405020304" pitchFamily="18" charset="0"/>
              <a:cs typeface="Times New Roman" panose="02020603050405020304" pitchFamily="18" charset="0"/>
            </a:endParaRPr>
          </a:p>
        </p:txBody>
      </p:sp>
      <p:sp>
        <p:nvSpPr>
          <p:cNvPr id="136" name="CaixaDeTexto 135">
            <a:extLst>
              <a:ext uri="{FF2B5EF4-FFF2-40B4-BE49-F238E27FC236}">
                <a16:creationId xmlns:a16="http://schemas.microsoft.com/office/drawing/2014/main" xmlns="" id="{E20B1009-BAA7-4075-86DB-1DEEAE29A1E6}"/>
              </a:ext>
            </a:extLst>
          </p:cNvPr>
          <p:cNvSpPr txBox="1"/>
          <p:nvPr/>
        </p:nvSpPr>
        <p:spPr>
          <a:xfrm>
            <a:off x="5527201" y="2322154"/>
            <a:ext cx="1524287" cy="246221"/>
          </a:xfrm>
          <a:prstGeom prst="rect">
            <a:avLst/>
          </a:prstGeom>
          <a:noFill/>
        </p:spPr>
        <p:txBody>
          <a:bodyPr wrap="square" rtlCol="0">
            <a:spAutoFit/>
          </a:bodyPr>
          <a:lstStyle/>
          <a:p>
            <a:pPr algn="ctr"/>
            <a:r>
              <a:rPr lang="pt-BR" sz="1000" b="1" dirty="0"/>
              <a:t> Infraestrutura</a:t>
            </a:r>
          </a:p>
        </p:txBody>
      </p:sp>
      <p:sp>
        <p:nvSpPr>
          <p:cNvPr id="137" name="CaixaDeTexto 136">
            <a:extLst>
              <a:ext uri="{FF2B5EF4-FFF2-40B4-BE49-F238E27FC236}">
                <a16:creationId xmlns:a16="http://schemas.microsoft.com/office/drawing/2014/main" xmlns="" id="{A00B687F-4E74-4F6C-8841-43BE2A3C84F1}"/>
              </a:ext>
            </a:extLst>
          </p:cNvPr>
          <p:cNvSpPr txBox="1"/>
          <p:nvPr/>
        </p:nvSpPr>
        <p:spPr>
          <a:xfrm>
            <a:off x="1354534" y="3208794"/>
            <a:ext cx="2470840" cy="246221"/>
          </a:xfrm>
          <a:prstGeom prst="rect">
            <a:avLst/>
          </a:prstGeom>
          <a:noFill/>
        </p:spPr>
        <p:txBody>
          <a:bodyPr wrap="square" rtlCol="0">
            <a:spAutoFit/>
          </a:bodyPr>
          <a:lstStyle/>
          <a:p>
            <a:pPr algn="ctr"/>
            <a:r>
              <a:rPr lang="pt-BR" sz="1000" b="1" dirty="0"/>
              <a:t>Compras</a:t>
            </a:r>
          </a:p>
        </p:txBody>
      </p:sp>
      <p:sp>
        <p:nvSpPr>
          <p:cNvPr id="138" name="CaixaDeTexto 137">
            <a:extLst>
              <a:ext uri="{FF2B5EF4-FFF2-40B4-BE49-F238E27FC236}">
                <a16:creationId xmlns:a16="http://schemas.microsoft.com/office/drawing/2014/main" xmlns="" id="{27AD6440-3C71-4609-B8AC-ABBD7E5B99DE}"/>
              </a:ext>
            </a:extLst>
          </p:cNvPr>
          <p:cNvSpPr txBox="1"/>
          <p:nvPr/>
        </p:nvSpPr>
        <p:spPr>
          <a:xfrm>
            <a:off x="1889120" y="5036087"/>
            <a:ext cx="1564733" cy="400110"/>
          </a:xfrm>
          <a:prstGeom prst="rect">
            <a:avLst/>
          </a:prstGeom>
          <a:noFill/>
        </p:spPr>
        <p:txBody>
          <a:bodyPr wrap="square" rtlCol="0">
            <a:spAutoFit/>
          </a:bodyPr>
          <a:lstStyle/>
          <a:p>
            <a:pPr algn="ctr"/>
            <a:r>
              <a:rPr lang="pt-BR" sz="1000" b="1" dirty="0"/>
              <a:t>     Almoxarifado</a:t>
            </a:r>
          </a:p>
          <a:p>
            <a:pPr algn="ctr"/>
            <a:endParaRPr lang="pt-BR" sz="1000" b="1" dirty="0">
              <a:latin typeface="Times New Roman" panose="02020603050405020304" pitchFamily="18" charset="0"/>
              <a:cs typeface="Times New Roman" panose="02020603050405020304" pitchFamily="18" charset="0"/>
            </a:endParaRPr>
          </a:p>
        </p:txBody>
      </p:sp>
      <p:sp>
        <p:nvSpPr>
          <p:cNvPr id="139" name="Elipse 138">
            <a:extLst>
              <a:ext uri="{FF2B5EF4-FFF2-40B4-BE49-F238E27FC236}">
                <a16:creationId xmlns:a16="http://schemas.microsoft.com/office/drawing/2014/main" xmlns="" id="{220B64AF-CC4E-4B8D-8CC3-09BDF751F588}"/>
              </a:ext>
            </a:extLst>
          </p:cNvPr>
          <p:cNvSpPr/>
          <p:nvPr/>
        </p:nvSpPr>
        <p:spPr>
          <a:xfrm>
            <a:off x="6173349" y="1745738"/>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0" name="Elipse 139">
            <a:extLst>
              <a:ext uri="{FF2B5EF4-FFF2-40B4-BE49-F238E27FC236}">
                <a16:creationId xmlns:a16="http://schemas.microsoft.com/office/drawing/2014/main" xmlns="" id="{8633CE78-539C-4932-8D05-948ED5A45584}"/>
              </a:ext>
            </a:extLst>
          </p:cNvPr>
          <p:cNvSpPr/>
          <p:nvPr/>
        </p:nvSpPr>
        <p:spPr>
          <a:xfrm>
            <a:off x="6119287" y="3438030"/>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1" name="Elipse 140">
            <a:extLst>
              <a:ext uri="{FF2B5EF4-FFF2-40B4-BE49-F238E27FC236}">
                <a16:creationId xmlns:a16="http://schemas.microsoft.com/office/drawing/2014/main" xmlns="" id="{34725751-3BBD-4F01-9B02-BA8C112B0B40}"/>
              </a:ext>
            </a:extLst>
          </p:cNvPr>
          <p:cNvSpPr/>
          <p:nvPr/>
        </p:nvSpPr>
        <p:spPr>
          <a:xfrm>
            <a:off x="5207600" y="3482862"/>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2" name="Elipse 141">
            <a:extLst>
              <a:ext uri="{FF2B5EF4-FFF2-40B4-BE49-F238E27FC236}">
                <a16:creationId xmlns:a16="http://schemas.microsoft.com/office/drawing/2014/main" xmlns="" id="{27621B09-CE62-499C-B215-A995A9353CC5}"/>
              </a:ext>
            </a:extLst>
          </p:cNvPr>
          <p:cNvSpPr/>
          <p:nvPr/>
        </p:nvSpPr>
        <p:spPr>
          <a:xfrm>
            <a:off x="7496982" y="1834094"/>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3" name="Elipse 142">
            <a:extLst>
              <a:ext uri="{FF2B5EF4-FFF2-40B4-BE49-F238E27FC236}">
                <a16:creationId xmlns:a16="http://schemas.microsoft.com/office/drawing/2014/main" xmlns="" id="{DFE66A65-D092-4C78-B354-C628CD54442A}"/>
              </a:ext>
            </a:extLst>
          </p:cNvPr>
          <p:cNvSpPr/>
          <p:nvPr/>
        </p:nvSpPr>
        <p:spPr>
          <a:xfrm>
            <a:off x="5028012" y="2724741"/>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4" name="Elipse 143">
            <a:extLst>
              <a:ext uri="{FF2B5EF4-FFF2-40B4-BE49-F238E27FC236}">
                <a16:creationId xmlns:a16="http://schemas.microsoft.com/office/drawing/2014/main" xmlns="" id="{5BAE296F-0B2E-4197-96CA-75B26D4BB918}"/>
              </a:ext>
            </a:extLst>
          </p:cNvPr>
          <p:cNvSpPr/>
          <p:nvPr/>
        </p:nvSpPr>
        <p:spPr>
          <a:xfrm>
            <a:off x="6092368" y="2641116"/>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5" name="Elipse 144">
            <a:extLst>
              <a:ext uri="{FF2B5EF4-FFF2-40B4-BE49-F238E27FC236}">
                <a16:creationId xmlns:a16="http://schemas.microsoft.com/office/drawing/2014/main" xmlns="" id="{8BA39632-80CB-43DD-AA17-E67CFDB57E45}"/>
              </a:ext>
            </a:extLst>
          </p:cNvPr>
          <p:cNvSpPr/>
          <p:nvPr/>
        </p:nvSpPr>
        <p:spPr>
          <a:xfrm>
            <a:off x="7146923" y="3383360"/>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6" name="Elipse 145">
            <a:extLst>
              <a:ext uri="{FF2B5EF4-FFF2-40B4-BE49-F238E27FC236}">
                <a16:creationId xmlns:a16="http://schemas.microsoft.com/office/drawing/2014/main" xmlns="" id="{1DFBF425-557E-41B4-A21D-48EF50309E70}"/>
              </a:ext>
            </a:extLst>
          </p:cNvPr>
          <p:cNvSpPr/>
          <p:nvPr/>
        </p:nvSpPr>
        <p:spPr>
          <a:xfrm>
            <a:off x="7365970" y="2560215"/>
            <a:ext cx="374937" cy="3821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7" name="Elipse 146">
            <a:extLst>
              <a:ext uri="{FF2B5EF4-FFF2-40B4-BE49-F238E27FC236}">
                <a16:creationId xmlns:a16="http://schemas.microsoft.com/office/drawing/2014/main" xmlns="" id="{91A394D9-17C8-44BC-8F86-49E05B7BC40E}"/>
              </a:ext>
            </a:extLst>
          </p:cNvPr>
          <p:cNvSpPr/>
          <p:nvPr/>
        </p:nvSpPr>
        <p:spPr>
          <a:xfrm>
            <a:off x="2452184" y="3459257"/>
            <a:ext cx="400366" cy="3465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8" name="Elipse 147">
            <a:extLst>
              <a:ext uri="{FF2B5EF4-FFF2-40B4-BE49-F238E27FC236}">
                <a16:creationId xmlns:a16="http://schemas.microsoft.com/office/drawing/2014/main" xmlns="" id="{6142B746-9E2C-4AC0-9AF4-64BD269372CE}"/>
              </a:ext>
            </a:extLst>
          </p:cNvPr>
          <p:cNvSpPr/>
          <p:nvPr/>
        </p:nvSpPr>
        <p:spPr>
          <a:xfrm>
            <a:off x="2731383" y="2614219"/>
            <a:ext cx="400366" cy="3465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49" name="Elipse 148">
            <a:extLst>
              <a:ext uri="{FF2B5EF4-FFF2-40B4-BE49-F238E27FC236}">
                <a16:creationId xmlns:a16="http://schemas.microsoft.com/office/drawing/2014/main" xmlns="" id="{09E5D870-5E51-454F-9FBE-35E32850694D}"/>
              </a:ext>
            </a:extLst>
          </p:cNvPr>
          <p:cNvSpPr/>
          <p:nvPr/>
        </p:nvSpPr>
        <p:spPr>
          <a:xfrm>
            <a:off x="2652367" y="4450764"/>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0" name="Elipse 149">
            <a:extLst>
              <a:ext uri="{FF2B5EF4-FFF2-40B4-BE49-F238E27FC236}">
                <a16:creationId xmlns:a16="http://schemas.microsoft.com/office/drawing/2014/main" xmlns="" id="{BAA30E10-E541-482D-8E04-EEA086C3ECCB}"/>
              </a:ext>
            </a:extLst>
          </p:cNvPr>
          <p:cNvSpPr/>
          <p:nvPr/>
        </p:nvSpPr>
        <p:spPr>
          <a:xfrm>
            <a:off x="3855338" y="4437782"/>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1" name="Elipse 150">
            <a:extLst>
              <a:ext uri="{FF2B5EF4-FFF2-40B4-BE49-F238E27FC236}">
                <a16:creationId xmlns:a16="http://schemas.microsoft.com/office/drawing/2014/main" xmlns="" id="{C5182EA3-EDAF-4330-A165-DAEE6852C694}"/>
              </a:ext>
            </a:extLst>
          </p:cNvPr>
          <p:cNvSpPr/>
          <p:nvPr/>
        </p:nvSpPr>
        <p:spPr>
          <a:xfrm>
            <a:off x="1531584" y="6093184"/>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2" name="Elipse 151">
            <a:extLst>
              <a:ext uri="{FF2B5EF4-FFF2-40B4-BE49-F238E27FC236}">
                <a16:creationId xmlns:a16="http://schemas.microsoft.com/office/drawing/2014/main" xmlns="" id="{12649A88-DCFD-4EEC-A656-FBF63B6B9862}"/>
              </a:ext>
            </a:extLst>
          </p:cNvPr>
          <p:cNvSpPr/>
          <p:nvPr/>
        </p:nvSpPr>
        <p:spPr>
          <a:xfrm>
            <a:off x="1590118" y="5234501"/>
            <a:ext cx="355581" cy="3323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3" name="Elipse 152">
            <a:extLst>
              <a:ext uri="{FF2B5EF4-FFF2-40B4-BE49-F238E27FC236}">
                <a16:creationId xmlns:a16="http://schemas.microsoft.com/office/drawing/2014/main" xmlns="" id="{D00F841B-CD51-4724-BB9C-F31202749E96}"/>
              </a:ext>
            </a:extLst>
          </p:cNvPr>
          <p:cNvSpPr/>
          <p:nvPr/>
        </p:nvSpPr>
        <p:spPr>
          <a:xfrm>
            <a:off x="3899957" y="6080908"/>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4" name="Elipse 153">
            <a:extLst>
              <a:ext uri="{FF2B5EF4-FFF2-40B4-BE49-F238E27FC236}">
                <a16:creationId xmlns:a16="http://schemas.microsoft.com/office/drawing/2014/main" xmlns="" id="{D2C92436-9A82-40A6-8BA4-DEF11EC1FC64}"/>
              </a:ext>
            </a:extLst>
          </p:cNvPr>
          <p:cNvSpPr/>
          <p:nvPr/>
        </p:nvSpPr>
        <p:spPr>
          <a:xfrm>
            <a:off x="2523198" y="6020032"/>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5" name="Elipse 154">
            <a:extLst>
              <a:ext uri="{FF2B5EF4-FFF2-40B4-BE49-F238E27FC236}">
                <a16:creationId xmlns:a16="http://schemas.microsoft.com/office/drawing/2014/main" xmlns="" id="{DA4D928D-5FF1-4C4F-946E-BC1A1EAEBD6C}"/>
              </a:ext>
            </a:extLst>
          </p:cNvPr>
          <p:cNvSpPr/>
          <p:nvPr/>
        </p:nvSpPr>
        <p:spPr>
          <a:xfrm>
            <a:off x="3553906" y="5163117"/>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
        <p:nvSpPr>
          <p:cNvPr id="156" name="Elipse 155">
            <a:extLst>
              <a:ext uri="{FF2B5EF4-FFF2-40B4-BE49-F238E27FC236}">
                <a16:creationId xmlns:a16="http://schemas.microsoft.com/office/drawing/2014/main" xmlns="" id="{27F56367-82D8-42CD-B139-6CA3DB7073A2}"/>
              </a:ext>
            </a:extLst>
          </p:cNvPr>
          <p:cNvSpPr/>
          <p:nvPr/>
        </p:nvSpPr>
        <p:spPr>
          <a:xfrm>
            <a:off x="2578767" y="5234658"/>
            <a:ext cx="393877" cy="3326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dirty="0"/>
          </a:p>
        </p:txBody>
      </p:sp>
    </p:spTree>
    <p:extLst>
      <p:ext uri="{BB962C8B-B14F-4D97-AF65-F5344CB8AC3E}">
        <p14:creationId xmlns:p14="http://schemas.microsoft.com/office/powerpoint/2010/main" val="3550126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16751" y="1057"/>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corporativos</a:t>
            </a:r>
          </a:p>
          <a:p>
            <a:pPr algn="r"/>
            <a:r>
              <a:rPr lang="pt-BR" sz="2800" b="1" dirty="0" smtClean="0">
                <a:solidFill>
                  <a:srgbClr val="52527A"/>
                </a:solidFill>
                <a:latin typeface="Verdana" pitchFamily="34" charset="0"/>
                <a:cs typeface="Arial" charset="0"/>
              </a:rPr>
              <a:t>Gestão </a:t>
            </a:r>
            <a:endParaRPr lang="pt-BR" sz="2800" b="1" dirty="0">
              <a:solidFill>
                <a:srgbClr val="52527A"/>
              </a:solidFill>
              <a:latin typeface="Verdana" pitchFamily="34" charset="0"/>
              <a:cs typeface="Arial" charset="0"/>
            </a:endParaRPr>
          </a:p>
        </p:txBody>
      </p:sp>
      <p:sp>
        <p:nvSpPr>
          <p:cNvPr id="5" name="CaixaDeTexto 4"/>
          <p:cNvSpPr txBox="1"/>
          <p:nvPr/>
        </p:nvSpPr>
        <p:spPr>
          <a:xfrm>
            <a:off x="1475656" y="254437"/>
            <a:ext cx="1900592" cy="523220"/>
          </a:xfrm>
          <a:prstGeom prst="rect">
            <a:avLst/>
          </a:prstGeom>
          <a:noFill/>
        </p:spPr>
        <p:txBody>
          <a:bodyPr wrap="square" rtlCol="0">
            <a:spAutoFit/>
          </a:bodyPr>
          <a:lstStyle>
            <a:defPPr>
              <a:defRPr lang="pt-BR"/>
            </a:defPPr>
            <a:lvl1pPr>
              <a:defRPr sz="2800" b="1"/>
            </a:lvl1pPr>
          </a:lstStyle>
          <a:p>
            <a:r>
              <a:rPr lang="pt-BR" dirty="0" smtClean="0">
                <a:solidFill>
                  <a:srgbClr val="52527A"/>
                </a:solidFill>
                <a:latin typeface="Verdana" pitchFamily="34" charset="0"/>
                <a:cs typeface="Arial" charset="0"/>
              </a:rPr>
              <a:t>DETRAN</a:t>
            </a:r>
            <a:endParaRPr lang="pt-BR" dirty="0">
              <a:solidFill>
                <a:srgbClr val="52527A"/>
              </a:solidFill>
              <a:latin typeface="Verdana" pitchFamily="34" charset="0"/>
              <a:cs typeface="Arial" charset="0"/>
            </a:endParaRPr>
          </a:p>
        </p:txBody>
      </p:sp>
      <p:sp>
        <p:nvSpPr>
          <p:cNvPr id="111" name="Rectangle 159">
            <a:extLst>
              <a:ext uri="{FF2B5EF4-FFF2-40B4-BE49-F238E27FC236}">
                <a16:creationId xmlns:a16="http://schemas.microsoft.com/office/drawing/2014/main" xmlns="" id="{BEAA827C-E262-49D4-BB08-E6D57251C5D1}"/>
              </a:ext>
            </a:extLst>
          </p:cNvPr>
          <p:cNvSpPr>
            <a:spLocks noChangeArrowheads="1"/>
          </p:cNvSpPr>
          <p:nvPr/>
        </p:nvSpPr>
        <p:spPr bwMode="auto">
          <a:xfrm>
            <a:off x="8508882" y="6301833"/>
            <a:ext cx="13156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1000" b="1" dirty="0">
                <a:latin typeface="Times New Roman" pitchFamily="18" charset="0"/>
              </a:rPr>
              <a:t>Probabilidade de Ocorrência (%)</a:t>
            </a:r>
          </a:p>
        </p:txBody>
      </p:sp>
      <p:pic>
        <p:nvPicPr>
          <p:cNvPr id="157" name="Imagem 156"/>
          <p:cNvPicPr/>
          <p:nvPr/>
        </p:nvPicPr>
        <p:blipFill>
          <a:blip r:embed="rId3"/>
          <a:stretch>
            <a:fillRect/>
          </a:stretch>
        </p:blipFill>
        <p:spPr>
          <a:xfrm>
            <a:off x="615841" y="2302305"/>
            <a:ext cx="8109283" cy="4307305"/>
          </a:xfrm>
          <a:prstGeom prst="rect">
            <a:avLst/>
          </a:prstGeom>
        </p:spPr>
      </p:pic>
    </p:spTree>
    <p:extLst>
      <p:ext uri="{BB962C8B-B14F-4D97-AF65-F5344CB8AC3E}">
        <p14:creationId xmlns:p14="http://schemas.microsoft.com/office/powerpoint/2010/main" val="4014089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16751" y="1057"/>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corporativos</a:t>
            </a:r>
          </a:p>
          <a:p>
            <a:pPr algn="r"/>
            <a:r>
              <a:rPr lang="pt-BR" sz="2800" b="1" dirty="0" smtClean="0">
                <a:solidFill>
                  <a:srgbClr val="52527A"/>
                </a:solidFill>
                <a:latin typeface="Verdana" pitchFamily="34" charset="0"/>
                <a:cs typeface="Arial" charset="0"/>
              </a:rPr>
              <a:t>Gestão </a:t>
            </a:r>
            <a:endParaRPr lang="pt-BR" sz="2800" b="1" dirty="0">
              <a:solidFill>
                <a:srgbClr val="52527A"/>
              </a:solidFill>
              <a:latin typeface="Verdana" pitchFamily="34" charset="0"/>
              <a:cs typeface="Arial" charset="0"/>
            </a:endParaRPr>
          </a:p>
        </p:txBody>
      </p:sp>
      <p:sp>
        <p:nvSpPr>
          <p:cNvPr id="5" name="CaixaDeTexto 4"/>
          <p:cNvSpPr txBox="1"/>
          <p:nvPr/>
        </p:nvSpPr>
        <p:spPr>
          <a:xfrm>
            <a:off x="1475656" y="254437"/>
            <a:ext cx="1900592" cy="523220"/>
          </a:xfrm>
          <a:prstGeom prst="rect">
            <a:avLst/>
          </a:prstGeom>
          <a:noFill/>
        </p:spPr>
        <p:txBody>
          <a:bodyPr wrap="square" rtlCol="0">
            <a:spAutoFit/>
          </a:bodyPr>
          <a:lstStyle>
            <a:defPPr>
              <a:defRPr lang="pt-BR"/>
            </a:defPPr>
            <a:lvl1pPr>
              <a:defRPr sz="2800" b="1"/>
            </a:lvl1pPr>
          </a:lstStyle>
          <a:p>
            <a:r>
              <a:rPr lang="pt-BR" dirty="0" smtClean="0">
                <a:solidFill>
                  <a:srgbClr val="52527A"/>
                </a:solidFill>
                <a:latin typeface="Verdana" pitchFamily="34" charset="0"/>
                <a:cs typeface="Arial" charset="0"/>
              </a:rPr>
              <a:t>CGE</a:t>
            </a:r>
            <a:endParaRPr lang="pt-BR" dirty="0">
              <a:solidFill>
                <a:srgbClr val="52527A"/>
              </a:solidFill>
              <a:latin typeface="Verdana" pitchFamily="34" charset="0"/>
              <a:cs typeface="Arial" charset="0"/>
            </a:endParaRPr>
          </a:p>
        </p:txBody>
      </p:sp>
      <p:pic>
        <p:nvPicPr>
          <p:cNvPr id="7" name="Imagem 6"/>
          <p:cNvPicPr/>
          <p:nvPr/>
        </p:nvPicPr>
        <p:blipFill>
          <a:blip r:embed="rId3"/>
          <a:stretch>
            <a:fillRect/>
          </a:stretch>
        </p:blipFill>
        <p:spPr>
          <a:xfrm>
            <a:off x="473737" y="1844825"/>
            <a:ext cx="8246378" cy="4764786"/>
          </a:xfrm>
          <a:prstGeom prst="rect">
            <a:avLst/>
          </a:prstGeom>
        </p:spPr>
      </p:pic>
    </p:spTree>
    <p:extLst>
      <p:ext uri="{BB962C8B-B14F-4D97-AF65-F5344CB8AC3E}">
        <p14:creationId xmlns:p14="http://schemas.microsoft.com/office/powerpoint/2010/main" val="1713159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
        <p:nvSpPr>
          <p:cNvPr id="3" name="CaixaDeTexto 2"/>
          <p:cNvSpPr txBox="1"/>
          <p:nvPr/>
        </p:nvSpPr>
        <p:spPr>
          <a:xfrm>
            <a:off x="3707904" y="3645024"/>
            <a:ext cx="1625766" cy="523220"/>
          </a:xfrm>
          <a:prstGeom prst="rect">
            <a:avLst/>
          </a:prstGeom>
          <a:noFill/>
        </p:spPr>
        <p:txBody>
          <a:bodyPr wrap="none" rtlCol="0">
            <a:spAutoFit/>
          </a:bodyPr>
          <a:lstStyle>
            <a:defPPr>
              <a:defRPr lang="pt-BR"/>
            </a:defPPr>
          </a:lstStyle>
          <a:p>
            <a:r>
              <a:rPr lang="pt-BR" sz="2800" b="1" dirty="0"/>
              <a:t>Auditoria</a:t>
            </a:r>
          </a:p>
        </p:txBody>
      </p:sp>
    </p:spTree>
    <p:extLst>
      <p:ext uri="{BB962C8B-B14F-4D97-AF65-F5344CB8AC3E}">
        <p14:creationId xmlns:p14="http://schemas.microsoft.com/office/powerpoint/2010/main" val="683131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o 27"/>
          <p:cNvGrpSpPr>
            <a:grpSpLocks/>
          </p:cNvGrpSpPr>
          <p:nvPr/>
        </p:nvGrpSpPr>
        <p:grpSpPr bwMode="auto">
          <a:xfrm>
            <a:off x="385763" y="1124745"/>
            <a:ext cx="8121650" cy="5832648"/>
            <a:chOff x="0" y="854111"/>
            <a:chExt cx="8894411" cy="5203827"/>
          </a:xfrm>
        </p:grpSpPr>
        <p:sp>
          <p:nvSpPr>
            <p:cNvPr id="5" name="AutoShape 25"/>
            <p:cNvSpPr>
              <a:spLocks noChangeArrowheads="1"/>
            </p:cNvSpPr>
            <p:nvPr/>
          </p:nvSpPr>
          <p:spPr bwMode="auto">
            <a:xfrm>
              <a:off x="3944765" y="1563487"/>
              <a:ext cx="2296622" cy="951050"/>
            </a:xfrm>
            <a:prstGeom prst="cloudCallout">
              <a:avLst>
                <a:gd name="adj1" fmla="val -45088"/>
                <a:gd name="adj2" fmla="val 11769"/>
              </a:avLst>
            </a:prstGeom>
            <a:solidFill>
              <a:srgbClr val="FFFF00"/>
            </a:solidFill>
            <a:ln w="9525">
              <a:solidFill>
                <a:schemeClr val="tx1"/>
              </a:solidFill>
              <a:round/>
              <a:headEnd/>
              <a:tailEnd/>
            </a:ln>
          </p:spPr>
          <p:txBody>
            <a:bodyPr wrap="none" anchor="ctr"/>
            <a:lstStyle/>
            <a:p>
              <a:pPr algn="ctr">
                <a:lnSpc>
                  <a:spcPct val="80000"/>
                </a:lnSpc>
                <a:defRPr/>
              </a:pPr>
              <a:r>
                <a:rPr lang="pt-BR" b="1" dirty="0">
                  <a:solidFill>
                    <a:srgbClr val="C00000"/>
                  </a:solidFill>
                  <a:latin typeface="+mj-lt"/>
                  <a:cs typeface="Arial" charset="0"/>
                </a:rPr>
                <a:t>Inovação</a:t>
              </a:r>
            </a:p>
            <a:p>
              <a:pPr algn="ctr">
                <a:lnSpc>
                  <a:spcPct val="80000"/>
                </a:lnSpc>
                <a:defRPr/>
              </a:pPr>
              <a:r>
                <a:rPr lang="pt-BR" b="1" dirty="0">
                  <a:solidFill>
                    <a:srgbClr val="C00000"/>
                  </a:solidFill>
                  <a:latin typeface="+mj-lt"/>
                  <a:cs typeface="Arial" charset="0"/>
                </a:rPr>
                <a:t>	Renovação</a:t>
              </a:r>
            </a:p>
          </p:txBody>
        </p:sp>
        <p:sp>
          <p:nvSpPr>
            <p:cNvPr id="11268" name="Freeform 4"/>
            <p:cNvSpPr>
              <a:spLocks/>
            </p:cNvSpPr>
            <p:nvPr/>
          </p:nvSpPr>
          <p:spPr bwMode="auto">
            <a:xfrm rot="634795">
              <a:off x="3563938" y="2651125"/>
              <a:ext cx="3716337" cy="1606550"/>
            </a:xfrm>
            <a:custGeom>
              <a:avLst/>
              <a:gdLst>
                <a:gd name="T0" fmla="*/ 0 w 1824"/>
                <a:gd name="T1" fmla="*/ 2147483647 h 768"/>
                <a:gd name="T2" fmla="*/ 2147483647 w 1824"/>
                <a:gd name="T3" fmla="*/ 0 h 768"/>
                <a:gd name="T4" fmla="*/ 0 60000 65536"/>
                <a:gd name="T5" fmla="*/ 0 60000 65536"/>
                <a:gd name="T6" fmla="*/ 0 w 1824"/>
                <a:gd name="T7" fmla="*/ 0 h 768"/>
                <a:gd name="T8" fmla="*/ 1824 w 1824"/>
                <a:gd name="T9" fmla="*/ 768 h 768"/>
              </a:gdLst>
              <a:ahLst/>
              <a:cxnLst>
                <a:cxn ang="T4">
                  <a:pos x="T0" y="T1"/>
                </a:cxn>
                <a:cxn ang="T5">
                  <a:pos x="T2" y="T3"/>
                </a:cxn>
              </a:cxnLst>
              <a:rect l="T6" t="T7" r="T8" b="T9"/>
              <a:pathLst>
                <a:path w="1824" h="768">
                  <a:moveTo>
                    <a:pt x="0" y="768"/>
                  </a:moveTo>
                  <a:cubicBezTo>
                    <a:pt x="376" y="484"/>
                    <a:pt x="752" y="200"/>
                    <a:pt x="18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269" name="Freeform 5"/>
            <p:cNvSpPr>
              <a:spLocks/>
            </p:cNvSpPr>
            <p:nvPr/>
          </p:nvSpPr>
          <p:spPr bwMode="auto">
            <a:xfrm rot="634795">
              <a:off x="1979613" y="3059113"/>
              <a:ext cx="4191000" cy="2016125"/>
            </a:xfrm>
            <a:custGeom>
              <a:avLst/>
              <a:gdLst>
                <a:gd name="T0" fmla="*/ 0 w 1824"/>
                <a:gd name="T1" fmla="*/ 2147483647 h 768"/>
                <a:gd name="T2" fmla="*/ 2147483647 w 1824"/>
                <a:gd name="T3" fmla="*/ 0 h 768"/>
                <a:gd name="T4" fmla="*/ 0 60000 65536"/>
                <a:gd name="T5" fmla="*/ 0 60000 65536"/>
                <a:gd name="T6" fmla="*/ 0 w 1824"/>
                <a:gd name="T7" fmla="*/ 0 h 768"/>
                <a:gd name="T8" fmla="*/ 1824 w 1824"/>
                <a:gd name="T9" fmla="*/ 768 h 768"/>
              </a:gdLst>
              <a:ahLst/>
              <a:cxnLst>
                <a:cxn ang="T4">
                  <a:pos x="T0" y="T1"/>
                </a:cxn>
                <a:cxn ang="T5">
                  <a:pos x="T2" y="T3"/>
                </a:cxn>
              </a:cxnLst>
              <a:rect l="T6" t="T7" r="T8" b="T9"/>
              <a:pathLst>
                <a:path w="1824" h="768">
                  <a:moveTo>
                    <a:pt x="0" y="768"/>
                  </a:moveTo>
                  <a:cubicBezTo>
                    <a:pt x="376" y="484"/>
                    <a:pt x="752" y="200"/>
                    <a:pt x="18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8" name="Text Box 6"/>
            <p:cNvSpPr txBox="1">
              <a:spLocks noChangeArrowheads="1"/>
            </p:cNvSpPr>
            <p:nvPr/>
          </p:nvSpPr>
          <p:spPr bwMode="auto">
            <a:xfrm rot="20522970">
              <a:off x="831026" y="4129758"/>
              <a:ext cx="1752456" cy="370335"/>
            </a:xfrm>
            <a:prstGeom prst="rect">
              <a:avLst/>
            </a:prstGeom>
            <a:noFill/>
            <a:ln w="9525">
              <a:noFill/>
              <a:miter lim="800000"/>
              <a:headEnd/>
              <a:tailEnd/>
            </a:ln>
          </p:spPr>
          <p:txBody>
            <a:bodyPr>
              <a:spAutoFit/>
            </a:bodyPr>
            <a:lstStyle/>
            <a:p>
              <a:pPr algn="ctr" eaLnBrk="0" hangingPunct="0">
                <a:spcBef>
                  <a:spcPct val="50000"/>
                </a:spcBef>
                <a:defRPr/>
              </a:pPr>
              <a:r>
                <a:rPr lang="pt-BR" sz="1600" b="1" dirty="0">
                  <a:solidFill>
                    <a:srgbClr val="C00000"/>
                  </a:solidFill>
                  <a:latin typeface="+mj-lt"/>
                  <a:cs typeface="Arial" charset="0"/>
                </a:rPr>
                <a:t>Reexecução</a:t>
              </a:r>
            </a:p>
          </p:txBody>
        </p:sp>
        <p:sp>
          <p:nvSpPr>
            <p:cNvPr id="9" name="Text Box 7"/>
            <p:cNvSpPr txBox="1">
              <a:spLocks noChangeArrowheads="1"/>
            </p:cNvSpPr>
            <p:nvPr/>
          </p:nvSpPr>
          <p:spPr bwMode="auto">
            <a:xfrm rot="19872620">
              <a:off x="2416582" y="3514270"/>
              <a:ext cx="1752456" cy="372075"/>
            </a:xfrm>
            <a:prstGeom prst="rect">
              <a:avLst/>
            </a:prstGeom>
            <a:noFill/>
            <a:ln w="9525">
              <a:noFill/>
              <a:miter lim="800000"/>
              <a:headEnd/>
              <a:tailEnd/>
            </a:ln>
          </p:spPr>
          <p:txBody>
            <a:bodyPr>
              <a:spAutoFit/>
            </a:bodyPr>
            <a:lstStyle/>
            <a:p>
              <a:pPr algn="ctr" eaLnBrk="0" hangingPunct="0">
                <a:spcBef>
                  <a:spcPct val="50000"/>
                </a:spcBef>
                <a:defRPr/>
              </a:pPr>
              <a:r>
                <a:rPr lang="pt-BR" sz="1600" b="1" dirty="0">
                  <a:solidFill>
                    <a:srgbClr val="C00000"/>
                  </a:solidFill>
                  <a:latin typeface="+mj-lt"/>
                  <a:cs typeface="Arial" charset="0"/>
                </a:rPr>
                <a:t>Controles</a:t>
              </a:r>
            </a:p>
          </p:txBody>
        </p:sp>
        <p:sp>
          <p:nvSpPr>
            <p:cNvPr id="11272" name="Freeform 8"/>
            <p:cNvSpPr>
              <a:spLocks/>
            </p:cNvSpPr>
            <p:nvPr/>
          </p:nvSpPr>
          <p:spPr bwMode="auto">
            <a:xfrm rot="-16788">
              <a:off x="5794354" y="2270902"/>
              <a:ext cx="2973388" cy="914400"/>
            </a:xfrm>
            <a:custGeom>
              <a:avLst/>
              <a:gdLst>
                <a:gd name="T0" fmla="*/ 0 w 1824"/>
                <a:gd name="T1" fmla="*/ 2147483647 h 768"/>
                <a:gd name="T2" fmla="*/ 2147483647 w 1824"/>
                <a:gd name="T3" fmla="*/ 0 h 768"/>
                <a:gd name="T4" fmla="*/ 0 60000 65536"/>
                <a:gd name="T5" fmla="*/ 0 60000 65536"/>
                <a:gd name="T6" fmla="*/ 0 w 1824"/>
                <a:gd name="T7" fmla="*/ 0 h 768"/>
                <a:gd name="T8" fmla="*/ 1824 w 1824"/>
                <a:gd name="T9" fmla="*/ 768 h 768"/>
              </a:gdLst>
              <a:ahLst/>
              <a:cxnLst>
                <a:cxn ang="T4">
                  <a:pos x="T0" y="T1"/>
                </a:cxn>
                <a:cxn ang="T5">
                  <a:pos x="T2" y="T3"/>
                </a:cxn>
              </a:cxnLst>
              <a:rect l="T6" t="T7" r="T8" b="T9"/>
              <a:pathLst>
                <a:path w="1824" h="768">
                  <a:moveTo>
                    <a:pt x="0" y="768"/>
                  </a:moveTo>
                  <a:cubicBezTo>
                    <a:pt x="376" y="484"/>
                    <a:pt x="752" y="200"/>
                    <a:pt x="18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273" name="Freeform 9"/>
            <p:cNvSpPr>
              <a:spLocks/>
            </p:cNvSpPr>
            <p:nvPr/>
          </p:nvSpPr>
          <p:spPr bwMode="auto">
            <a:xfrm rot="78427">
              <a:off x="1042988" y="3806825"/>
              <a:ext cx="4432300" cy="1028700"/>
            </a:xfrm>
            <a:custGeom>
              <a:avLst/>
              <a:gdLst>
                <a:gd name="T0" fmla="*/ 0 w 1824"/>
                <a:gd name="T1" fmla="*/ 2147483647 h 768"/>
                <a:gd name="T2" fmla="*/ 2147483647 w 1824"/>
                <a:gd name="T3" fmla="*/ 0 h 768"/>
                <a:gd name="T4" fmla="*/ 0 60000 65536"/>
                <a:gd name="T5" fmla="*/ 0 60000 65536"/>
                <a:gd name="T6" fmla="*/ 0 w 1824"/>
                <a:gd name="T7" fmla="*/ 0 h 768"/>
                <a:gd name="T8" fmla="*/ 1824 w 1824"/>
                <a:gd name="T9" fmla="*/ 768 h 768"/>
              </a:gdLst>
              <a:ahLst/>
              <a:cxnLst>
                <a:cxn ang="T4">
                  <a:pos x="T0" y="T1"/>
                </a:cxn>
                <a:cxn ang="T5">
                  <a:pos x="T2" y="T3"/>
                </a:cxn>
              </a:cxnLst>
              <a:rect l="T6" t="T7" r="T8" b="T9"/>
              <a:pathLst>
                <a:path w="1824" h="768">
                  <a:moveTo>
                    <a:pt x="0" y="768"/>
                  </a:moveTo>
                  <a:cubicBezTo>
                    <a:pt x="376" y="484"/>
                    <a:pt x="752" y="200"/>
                    <a:pt x="18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2" name="Text Box 10"/>
            <p:cNvSpPr txBox="1">
              <a:spLocks noChangeArrowheads="1"/>
            </p:cNvSpPr>
            <p:nvPr/>
          </p:nvSpPr>
          <p:spPr bwMode="auto">
            <a:xfrm rot="20681921">
              <a:off x="3779603" y="2980499"/>
              <a:ext cx="1752456" cy="370336"/>
            </a:xfrm>
            <a:prstGeom prst="rect">
              <a:avLst/>
            </a:prstGeom>
            <a:noFill/>
            <a:ln w="9525">
              <a:noFill/>
              <a:miter lim="800000"/>
              <a:headEnd/>
              <a:tailEnd/>
            </a:ln>
          </p:spPr>
          <p:txBody>
            <a:bodyPr>
              <a:spAutoFit/>
            </a:bodyPr>
            <a:lstStyle/>
            <a:p>
              <a:pPr algn="ctr" eaLnBrk="0" hangingPunct="0">
                <a:spcBef>
                  <a:spcPct val="50000"/>
                </a:spcBef>
                <a:defRPr/>
              </a:pPr>
              <a:r>
                <a:rPr lang="pt-BR" sz="1600" b="1" dirty="0">
                  <a:solidFill>
                    <a:srgbClr val="C00000"/>
                  </a:solidFill>
                  <a:latin typeface="+mj-lt"/>
                  <a:cs typeface="Arial" charset="0"/>
                </a:rPr>
                <a:t>Riscos</a:t>
              </a:r>
            </a:p>
          </p:txBody>
        </p:sp>
        <p:sp>
          <p:nvSpPr>
            <p:cNvPr id="13" name="Text Box 11"/>
            <p:cNvSpPr txBox="1">
              <a:spLocks noChangeArrowheads="1"/>
            </p:cNvSpPr>
            <p:nvPr/>
          </p:nvSpPr>
          <p:spPr bwMode="auto">
            <a:xfrm rot="20681921">
              <a:off x="6126643" y="1652158"/>
              <a:ext cx="2767768" cy="641568"/>
            </a:xfrm>
            <a:prstGeom prst="rect">
              <a:avLst/>
            </a:prstGeom>
            <a:noFill/>
            <a:ln w="9525">
              <a:noFill/>
              <a:miter lim="800000"/>
              <a:headEnd/>
              <a:tailEnd/>
            </a:ln>
          </p:spPr>
          <p:txBody>
            <a:bodyPr>
              <a:spAutoFit/>
            </a:bodyPr>
            <a:lstStyle/>
            <a:p>
              <a:pPr algn="ctr" eaLnBrk="0" hangingPunct="0">
                <a:defRPr/>
              </a:pPr>
              <a:r>
                <a:rPr lang="pt-BR" sz="1600" b="1" dirty="0">
                  <a:solidFill>
                    <a:srgbClr val="C00000"/>
                  </a:solidFill>
                  <a:latin typeface="+mj-lt"/>
                  <a:cs typeface="Arial" charset="0"/>
                </a:rPr>
                <a:t>Cenários, estratégias, resultados nos negócios</a:t>
              </a:r>
            </a:p>
          </p:txBody>
        </p:sp>
        <p:sp>
          <p:nvSpPr>
            <p:cNvPr id="14" name="Text Box 12"/>
            <p:cNvSpPr txBox="1">
              <a:spLocks noChangeArrowheads="1"/>
            </p:cNvSpPr>
            <p:nvPr/>
          </p:nvSpPr>
          <p:spPr bwMode="auto">
            <a:xfrm>
              <a:off x="2842525" y="854111"/>
              <a:ext cx="2819925" cy="401631"/>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endParaRPr lang="pt-BR" b="1">
                <a:solidFill>
                  <a:srgbClr val="C00000"/>
                </a:solidFill>
                <a:latin typeface="Calibri" panose="020F0502020204030204" pitchFamily="34" charset="0"/>
              </a:endParaRPr>
            </a:p>
          </p:txBody>
        </p:sp>
        <p:sp>
          <p:nvSpPr>
            <p:cNvPr id="11277" name="Line 15"/>
            <p:cNvSpPr>
              <a:spLocks noChangeShapeType="1"/>
            </p:cNvSpPr>
            <p:nvPr/>
          </p:nvSpPr>
          <p:spPr bwMode="auto">
            <a:xfrm>
              <a:off x="827088" y="2039938"/>
              <a:ext cx="0" cy="2757487"/>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pt-BR"/>
            </a:p>
          </p:txBody>
        </p:sp>
        <p:sp>
          <p:nvSpPr>
            <p:cNvPr id="11278" name="Line 16"/>
            <p:cNvSpPr>
              <a:spLocks noChangeShapeType="1"/>
            </p:cNvSpPr>
            <p:nvPr/>
          </p:nvSpPr>
          <p:spPr bwMode="auto">
            <a:xfrm>
              <a:off x="827088" y="4797425"/>
              <a:ext cx="7561262"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1279" name="Line 18"/>
            <p:cNvSpPr>
              <a:spLocks noChangeShapeType="1"/>
            </p:cNvSpPr>
            <p:nvPr/>
          </p:nvSpPr>
          <p:spPr bwMode="auto">
            <a:xfrm flipV="1">
              <a:off x="827088" y="5191425"/>
              <a:ext cx="75428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 name="Text Box 20"/>
            <p:cNvSpPr txBox="1">
              <a:spLocks noChangeArrowheads="1"/>
            </p:cNvSpPr>
            <p:nvPr/>
          </p:nvSpPr>
          <p:spPr bwMode="auto">
            <a:xfrm>
              <a:off x="3204143" y="4797406"/>
              <a:ext cx="3047675" cy="403371"/>
            </a:xfrm>
            <a:prstGeom prst="rect">
              <a:avLst/>
            </a:prstGeom>
            <a:noFill/>
            <a:ln w="9525">
              <a:noFill/>
              <a:miter lim="800000"/>
              <a:headEnd/>
              <a:tailEnd/>
            </a:ln>
            <a:effectLst/>
          </p:spPr>
          <p:txBody>
            <a:bodyPr>
              <a:spAutoFit/>
            </a:bodyPr>
            <a:lstStyle/>
            <a:p>
              <a:pPr algn="ctr" eaLnBrk="0" hangingPunct="0">
                <a:spcBef>
                  <a:spcPct val="50000"/>
                </a:spcBef>
                <a:defRPr/>
              </a:pPr>
              <a:r>
                <a:rPr lang="pt-BR" b="1" dirty="0">
                  <a:solidFill>
                    <a:srgbClr val="C00000"/>
                  </a:solidFill>
                  <a:effectLst>
                    <a:outerShdw blurRad="38100" dist="38100" dir="2700000" algn="tl">
                      <a:srgbClr val="C0C0C0"/>
                    </a:outerShdw>
                  </a:effectLst>
                  <a:latin typeface="+mj-lt"/>
                  <a:cs typeface="Arial" charset="0"/>
                </a:rPr>
                <a:t>T e m p o</a:t>
              </a:r>
              <a:endParaRPr lang="pt-BR" dirty="0">
                <a:solidFill>
                  <a:srgbClr val="C00000"/>
                </a:solidFill>
                <a:latin typeface="+mj-lt"/>
                <a:cs typeface="Arial" charset="0"/>
              </a:endParaRPr>
            </a:p>
          </p:txBody>
        </p:sp>
        <p:sp>
          <p:nvSpPr>
            <p:cNvPr id="19" name="Text Box 21"/>
            <p:cNvSpPr txBox="1">
              <a:spLocks noChangeArrowheads="1"/>
            </p:cNvSpPr>
            <p:nvPr/>
          </p:nvSpPr>
          <p:spPr bwMode="auto">
            <a:xfrm>
              <a:off x="0" y="2116383"/>
              <a:ext cx="761484" cy="2528020"/>
            </a:xfrm>
            <a:prstGeom prst="rect">
              <a:avLst/>
            </a:prstGeom>
            <a:noFill/>
            <a:ln w="9525">
              <a:noFill/>
              <a:miter lim="800000"/>
              <a:headEnd/>
              <a:tailEnd/>
            </a:ln>
            <a:effectLst/>
          </p:spPr>
          <p:txBody>
            <a:bodyPr>
              <a:spAutoFit/>
            </a:bodyPr>
            <a:lstStyle/>
            <a:p>
              <a:pPr algn="ctr" eaLnBrk="0" hangingPunct="0">
                <a:defRPr/>
              </a:pPr>
              <a:r>
                <a:rPr lang="pt-BR" b="1" dirty="0">
                  <a:solidFill>
                    <a:srgbClr val="C00000"/>
                  </a:solidFill>
                  <a:effectLst>
                    <a:outerShdw blurRad="38100" dist="38100" dir="2700000" algn="tl">
                      <a:srgbClr val="C0C0C0"/>
                    </a:outerShdw>
                  </a:effectLst>
                  <a:latin typeface="+mj-lt"/>
                  <a:cs typeface="Arial" charset="0"/>
                </a:rPr>
                <a:t>E</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v</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o</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l</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u</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ç</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ã</a:t>
              </a:r>
            </a:p>
            <a:p>
              <a:pPr algn="ctr" eaLnBrk="0" hangingPunct="0">
                <a:defRPr/>
              </a:pPr>
              <a:r>
                <a:rPr lang="pt-BR" b="1" dirty="0">
                  <a:solidFill>
                    <a:srgbClr val="C00000"/>
                  </a:solidFill>
                  <a:effectLst>
                    <a:outerShdw blurRad="38100" dist="38100" dir="2700000" algn="tl">
                      <a:srgbClr val="C0C0C0"/>
                    </a:outerShdw>
                  </a:effectLst>
                  <a:latin typeface="+mj-lt"/>
                  <a:cs typeface="Arial" charset="0"/>
                </a:rPr>
                <a:t>o</a:t>
              </a:r>
              <a:endParaRPr lang="pt-BR" dirty="0">
                <a:solidFill>
                  <a:srgbClr val="C00000"/>
                </a:solidFill>
                <a:latin typeface="+mj-lt"/>
                <a:cs typeface="Arial" charset="0"/>
              </a:endParaRPr>
            </a:p>
          </p:txBody>
        </p:sp>
        <p:sp>
          <p:nvSpPr>
            <p:cNvPr id="20" name="Text Box 19"/>
            <p:cNvSpPr txBox="1">
              <a:spLocks noChangeArrowheads="1"/>
            </p:cNvSpPr>
            <p:nvPr/>
          </p:nvSpPr>
          <p:spPr bwMode="auto">
            <a:xfrm>
              <a:off x="669340" y="5348562"/>
              <a:ext cx="3047675" cy="329514"/>
            </a:xfrm>
            <a:prstGeom prst="rect">
              <a:avLst/>
            </a:prstGeom>
            <a:noFill/>
            <a:ln w="9525">
              <a:noFill/>
              <a:miter lim="800000"/>
              <a:headEnd/>
              <a:tailEnd/>
            </a:ln>
            <a:effectLst/>
          </p:spPr>
          <p:txBody>
            <a:bodyPr>
              <a:spAutoFit/>
            </a:bodyPr>
            <a:lstStyle/>
            <a:p>
              <a:pPr algn="ctr" eaLnBrk="0" hangingPunct="0">
                <a:spcBef>
                  <a:spcPct val="50000"/>
                </a:spcBef>
                <a:defRPr/>
              </a:pPr>
              <a:r>
                <a:rPr lang="pt-BR" b="1" dirty="0" smtClean="0">
                  <a:effectLst>
                    <a:outerShdw blurRad="38100" dist="38100" dir="2700000" algn="tl">
                      <a:srgbClr val="C0C0C0"/>
                    </a:outerShdw>
                  </a:effectLst>
                  <a:latin typeface="+mj-lt"/>
                  <a:cs typeface="Arial" charset="0"/>
                </a:rPr>
                <a:t>Passado/Atual </a:t>
              </a:r>
              <a:endParaRPr lang="pt-BR" dirty="0">
                <a:latin typeface="+mj-lt"/>
                <a:cs typeface="Arial" charset="0"/>
              </a:endParaRPr>
            </a:p>
          </p:txBody>
        </p:sp>
        <p:sp>
          <p:nvSpPr>
            <p:cNvPr id="21" name="Text Box 22"/>
            <p:cNvSpPr txBox="1">
              <a:spLocks noChangeArrowheads="1"/>
            </p:cNvSpPr>
            <p:nvPr/>
          </p:nvSpPr>
          <p:spPr bwMode="auto">
            <a:xfrm>
              <a:off x="1329989" y="5664999"/>
              <a:ext cx="3657905" cy="368597"/>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4" eaLnBrk="0" hangingPunct="0">
                <a:buClr>
                  <a:srgbClr val="FF0000"/>
                </a:buClr>
                <a:buFont typeface="Monotype Sorts"/>
                <a:buChar char="4"/>
              </a:pPr>
              <a:endParaRPr lang="pt-BR" sz="1600" b="1">
                <a:latin typeface="Calibri" panose="020F0502020204030204" pitchFamily="34" charset="0"/>
              </a:endParaRPr>
            </a:p>
          </p:txBody>
        </p:sp>
        <p:sp>
          <p:nvSpPr>
            <p:cNvPr id="22" name="Text Box 13"/>
            <p:cNvSpPr txBox="1">
              <a:spLocks noChangeArrowheads="1"/>
            </p:cNvSpPr>
            <p:nvPr/>
          </p:nvSpPr>
          <p:spPr bwMode="auto">
            <a:xfrm>
              <a:off x="7510527" y="5351245"/>
              <a:ext cx="1040486" cy="329514"/>
            </a:xfrm>
            <a:prstGeom prst="rect">
              <a:avLst/>
            </a:prstGeom>
            <a:noFill/>
            <a:ln w="9525">
              <a:noFill/>
              <a:miter lim="800000"/>
              <a:headEnd/>
              <a:tailEnd/>
            </a:ln>
            <a:effectLst/>
          </p:spPr>
          <p:txBody>
            <a:bodyPr wrap="square">
              <a:spAutoFit/>
            </a:bodyPr>
            <a:lstStyle/>
            <a:p>
              <a:pPr eaLnBrk="0" hangingPunct="0">
                <a:spcBef>
                  <a:spcPct val="50000"/>
                </a:spcBef>
                <a:defRPr/>
              </a:pPr>
              <a:r>
                <a:rPr lang="pt-BR" b="1" dirty="0">
                  <a:effectLst>
                    <a:outerShdw blurRad="38100" dist="38100" dir="2700000" algn="tl">
                      <a:srgbClr val="C0C0C0"/>
                    </a:outerShdw>
                  </a:effectLst>
                  <a:latin typeface="+mj-lt"/>
                  <a:cs typeface="Arial" charset="0"/>
                </a:rPr>
                <a:t>Futuro</a:t>
              </a:r>
              <a:endParaRPr lang="pt-BR" dirty="0">
                <a:latin typeface="+mj-lt"/>
                <a:cs typeface="Arial" charset="0"/>
              </a:endParaRPr>
            </a:p>
          </p:txBody>
        </p:sp>
        <p:sp>
          <p:nvSpPr>
            <p:cNvPr id="23" name="Text Box 23"/>
            <p:cNvSpPr txBox="1">
              <a:spLocks noChangeArrowheads="1"/>
            </p:cNvSpPr>
            <p:nvPr/>
          </p:nvSpPr>
          <p:spPr bwMode="auto">
            <a:xfrm>
              <a:off x="5219121" y="5689341"/>
              <a:ext cx="3657905" cy="368597"/>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buClr>
                  <a:srgbClr val="FF0000"/>
                </a:buClr>
                <a:buFont typeface="Monotype Sorts"/>
                <a:buChar char="4"/>
              </a:pPr>
              <a:endParaRPr lang="pt-BR" sz="1600" b="1">
                <a:latin typeface="Calibri" panose="020F0502020204030204" pitchFamily="34" charset="0"/>
              </a:endParaRPr>
            </a:p>
          </p:txBody>
        </p:sp>
        <p:sp>
          <p:nvSpPr>
            <p:cNvPr id="11286" name="Line 28"/>
            <p:cNvSpPr>
              <a:spLocks noChangeShapeType="1"/>
            </p:cNvSpPr>
            <p:nvPr/>
          </p:nvSpPr>
          <p:spPr bwMode="auto">
            <a:xfrm>
              <a:off x="5531013" y="2510177"/>
              <a:ext cx="12759" cy="6385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287" name="AutoShape 29"/>
            <p:cNvSpPr>
              <a:spLocks noChangeArrowheads="1"/>
            </p:cNvSpPr>
            <p:nvPr/>
          </p:nvSpPr>
          <p:spPr bwMode="auto">
            <a:xfrm>
              <a:off x="5467571" y="3009340"/>
              <a:ext cx="152400" cy="183216"/>
            </a:xfrm>
            <a:prstGeom prst="roundRect">
              <a:avLst>
                <a:gd name="adj" fmla="val 16667"/>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80000"/>
                </a:lnSpc>
              </a:pPr>
              <a:endParaRPr lang="en-US">
                <a:solidFill>
                  <a:srgbClr val="C00000"/>
                </a:solidFill>
              </a:endParaRPr>
            </a:p>
          </p:txBody>
        </p:sp>
      </p:grpSp>
      <p:sp>
        <p:nvSpPr>
          <p:cNvPr id="27" name="Text Box 12"/>
          <p:cNvSpPr txBox="1">
            <a:spLocks noChangeArrowheads="1"/>
          </p:cNvSpPr>
          <p:nvPr/>
        </p:nvSpPr>
        <p:spPr bwMode="auto">
          <a:xfrm>
            <a:off x="1512395" y="319849"/>
            <a:ext cx="7278085" cy="523220"/>
          </a:xfrm>
          <a:prstGeom prst="rect">
            <a:avLst/>
          </a:prstGeom>
          <a:noFill/>
          <a:ln w="9525">
            <a:noFill/>
            <a:miter lim="800000"/>
            <a:headEnd/>
            <a:tailEnd/>
          </a:ln>
          <a:effectLst/>
        </p:spPr>
        <p:txBody>
          <a:bodyPr wrap="square">
            <a:spAutoFit/>
          </a:bodyPr>
          <a:lstStyle/>
          <a:p>
            <a:pPr algn="r">
              <a:spcBef>
                <a:spcPct val="50000"/>
              </a:spcBef>
              <a:defRPr/>
            </a:pPr>
            <a:r>
              <a:rPr lang="pt-BR" sz="2800" b="1" dirty="0">
                <a:solidFill>
                  <a:srgbClr val="52527A"/>
                </a:solidFill>
                <a:latin typeface="Verdana" pitchFamily="34" charset="0"/>
                <a:cs typeface="Arial" charset="0"/>
              </a:rPr>
              <a:t>Evolução da Auditoria </a:t>
            </a:r>
          </a:p>
        </p:txBody>
      </p:sp>
    </p:spTree>
    <p:extLst>
      <p:ext uri="{BB962C8B-B14F-4D97-AF65-F5344CB8AC3E}">
        <p14:creationId xmlns:p14="http://schemas.microsoft.com/office/powerpoint/2010/main" val="3938050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8273" y="1844824"/>
            <a:ext cx="8352928" cy="3600986"/>
          </a:xfrm>
          <a:prstGeom prst="rect">
            <a:avLst/>
          </a:prstGeom>
        </p:spPr>
        <p:txBody>
          <a:bodyPr wrap="square">
            <a:spAutoFit/>
          </a:bodyPr>
          <a:lstStyle/>
          <a:p>
            <a:pPr algn="ctr"/>
            <a:r>
              <a:rPr lang="pt-BR" sz="2400" dirty="0">
                <a:solidFill>
                  <a:srgbClr val="333333"/>
                </a:solidFill>
                <a:latin typeface="Montserrat"/>
              </a:rPr>
              <a:t>A </a:t>
            </a:r>
            <a:r>
              <a:rPr lang="pt-BR" sz="2400" dirty="0">
                <a:solidFill>
                  <a:srgbClr val="FF0000"/>
                </a:solidFill>
                <a:latin typeface="Montserrat"/>
              </a:rPr>
              <a:t>auditoria</a:t>
            </a:r>
            <a:r>
              <a:rPr lang="pt-BR" sz="2400" dirty="0">
                <a:solidFill>
                  <a:srgbClr val="333333"/>
                </a:solidFill>
                <a:latin typeface="Montserrat"/>
              </a:rPr>
              <a:t> </a:t>
            </a:r>
            <a:r>
              <a:rPr lang="pt-BR" sz="2400" dirty="0" smtClean="0">
                <a:solidFill>
                  <a:srgbClr val="333333"/>
                </a:solidFill>
                <a:latin typeface="Montserrat"/>
              </a:rPr>
              <a:t>é </a:t>
            </a:r>
            <a:r>
              <a:rPr lang="pt-BR" sz="2400" dirty="0">
                <a:solidFill>
                  <a:srgbClr val="333333"/>
                </a:solidFill>
                <a:latin typeface="Montserrat"/>
              </a:rPr>
              <a:t>uma atividade independente e objetiva de </a:t>
            </a:r>
            <a:r>
              <a:rPr lang="pt-BR" sz="3600" dirty="0">
                <a:solidFill>
                  <a:srgbClr val="0070C0"/>
                </a:solidFill>
                <a:latin typeface="Montserrat"/>
              </a:rPr>
              <a:t>avaliação e consultoria</a:t>
            </a:r>
            <a:r>
              <a:rPr lang="pt-BR" sz="2400" dirty="0">
                <a:solidFill>
                  <a:srgbClr val="FF0000"/>
                </a:solidFill>
                <a:latin typeface="Montserrat"/>
              </a:rPr>
              <a:t>, </a:t>
            </a:r>
            <a:r>
              <a:rPr lang="pt-BR" sz="2400" dirty="0">
                <a:solidFill>
                  <a:srgbClr val="333333"/>
                </a:solidFill>
                <a:latin typeface="Montserrat"/>
              </a:rPr>
              <a:t>criada para agregar valor e melhorar as operações de uma organização. Ela auxilia a organização a atingir seus objetivos a partir da aplicação de uma </a:t>
            </a:r>
            <a:r>
              <a:rPr lang="pt-BR" sz="2400" dirty="0">
                <a:solidFill>
                  <a:srgbClr val="FF0000"/>
                </a:solidFill>
                <a:latin typeface="Montserrat"/>
              </a:rPr>
              <a:t>abordagem sistemática e disciplinada </a:t>
            </a:r>
            <a:r>
              <a:rPr lang="pt-BR" sz="2400" dirty="0">
                <a:solidFill>
                  <a:srgbClr val="333333"/>
                </a:solidFill>
                <a:latin typeface="Montserrat"/>
              </a:rPr>
              <a:t>à </a:t>
            </a:r>
            <a:r>
              <a:rPr lang="pt-BR" sz="2400" dirty="0">
                <a:solidFill>
                  <a:srgbClr val="FF0000"/>
                </a:solidFill>
                <a:latin typeface="Montserrat"/>
              </a:rPr>
              <a:t>avaliação e melhoria </a:t>
            </a:r>
            <a:r>
              <a:rPr lang="pt-BR" sz="2400" dirty="0">
                <a:solidFill>
                  <a:srgbClr val="333333"/>
                </a:solidFill>
                <a:latin typeface="Montserrat"/>
              </a:rPr>
              <a:t>da </a:t>
            </a:r>
            <a:r>
              <a:rPr lang="pt-BR" sz="2400" dirty="0">
                <a:solidFill>
                  <a:srgbClr val="FF0000"/>
                </a:solidFill>
                <a:latin typeface="Montserrat"/>
              </a:rPr>
              <a:t>eficácia</a:t>
            </a:r>
            <a:r>
              <a:rPr lang="pt-BR" sz="2400" dirty="0">
                <a:solidFill>
                  <a:srgbClr val="333333"/>
                </a:solidFill>
                <a:latin typeface="Montserrat"/>
              </a:rPr>
              <a:t> dos processos de </a:t>
            </a:r>
            <a:r>
              <a:rPr lang="pt-BR" sz="3600" dirty="0">
                <a:solidFill>
                  <a:srgbClr val="0070C0"/>
                </a:solidFill>
                <a:latin typeface="Montserrat"/>
              </a:rPr>
              <a:t>gerenciamento de riscos, controle e governança.</a:t>
            </a:r>
            <a:endParaRPr lang="pt-BR" sz="3600" dirty="0">
              <a:solidFill>
                <a:srgbClr val="0070C0"/>
              </a:solidFill>
            </a:endParaRPr>
          </a:p>
        </p:txBody>
      </p:sp>
      <p:sp>
        <p:nvSpPr>
          <p:cNvPr id="3" name="CaixaDeTexto 2"/>
          <p:cNvSpPr txBox="1"/>
          <p:nvPr/>
        </p:nvSpPr>
        <p:spPr>
          <a:xfrm>
            <a:off x="4331671" y="6237312"/>
            <a:ext cx="4527201" cy="369332"/>
          </a:xfrm>
          <a:prstGeom prst="rect">
            <a:avLst/>
          </a:prstGeom>
          <a:noFill/>
        </p:spPr>
        <p:txBody>
          <a:bodyPr wrap="none" rtlCol="0">
            <a:spAutoFit/>
          </a:bodyPr>
          <a:lstStyle/>
          <a:p>
            <a:r>
              <a:rPr lang="pt-BR" dirty="0" smtClean="0">
                <a:solidFill>
                  <a:srgbClr val="0070C0"/>
                </a:solidFill>
              </a:rPr>
              <a:t>Fonte: IIA - The </a:t>
            </a:r>
            <a:r>
              <a:rPr lang="pt-BR" dirty="0" err="1" smtClean="0">
                <a:solidFill>
                  <a:srgbClr val="0070C0"/>
                </a:solidFill>
              </a:rPr>
              <a:t>Institute</a:t>
            </a:r>
            <a:r>
              <a:rPr lang="pt-BR" dirty="0" smtClean="0">
                <a:solidFill>
                  <a:srgbClr val="0070C0"/>
                </a:solidFill>
              </a:rPr>
              <a:t> </a:t>
            </a:r>
            <a:r>
              <a:rPr lang="pt-BR" dirty="0" err="1" smtClean="0">
                <a:solidFill>
                  <a:srgbClr val="0070C0"/>
                </a:solidFill>
              </a:rPr>
              <a:t>of</a:t>
            </a:r>
            <a:r>
              <a:rPr lang="pt-BR" dirty="0" smtClean="0">
                <a:solidFill>
                  <a:srgbClr val="0070C0"/>
                </a:solidFill>
              </a:rPr>
              <a:t> </a:t>
            </a:r>
            <a:r>
              <a:rPr lang="pt-BR" dirty="0" err="1" smtClean="0">
                <a:solidFill>
                  <a:srgbClr val="0070C0"/>
                </a:solidFill>
              </a:rPr>
              <a:t>Internal</a:t>
            </a:r>
            <a:r>
              <a:rPr lang="pt-BR" dirty="0" smtClean="0">
                <a:solidFill>
                  <a:srgbClr val="0070C0"/>
                </a:solidFill>
              </a:rPr>
              <a:t> </a:t>
            </a:r>
            <a:r>
              <a:rPr lang="pt-BR" dirty="0" err="1" smtClean="0">
                <a:solidFill>
                  <a:srgbClr val="0070C0"/>
                </a:solidFill>
              </a:rPr>
              <a:t>Auditors</a:t>
            </a:r>
            <a:r>
              <a:rPr lang="pt-BR" dirty="0" smtClean="0">
                <a:solidFill>
                  <a:srgbClr val="0070C0"/>
                </a:solidFill>
              </a:rPr>
              <a:t> </a:t>
            </a:r>
            <a:endParaRPr lang="pt-BR" dirty="0">
              <a:solidFill>
                <a:srgbClr val="0070C0"/>
              </a:solidFill>
            </a:endParaRPr>
          </a:p>
        </p:txBody>
      </p:sp>
      <p:sp>
        <p:nvSpPr>
          <p:cNvPr id="4" name="CaixaDeTexto 3"/>
          <p:cNvSpPr txBox="1"/>
          <p:nvPr/>
        </p:nvSpPr>
        <p:spPr>
          <a:xfrm>
            <a:off x="4331671" y="476672"/>
            <a:ext cx="4482317" cy="523220"/>
          </a:xfrm>
          <a:prstGeom prst="rect">
            <a:avLst/>
          </a:prstGeom>
          <a:noFill/>
        </p:spPr>
        <p:txBody>
          <a:bodyPr wrap="none" rtlCol="0">
            <a:spAutoFit/>
          </a:bodyPr>
          <a:lstStyle/>
          <a:p>
            <a:r>
              <a:rPr lang="pt-BR" sz="2800" b="1" dirty="0">
                <a:solidFill>
                  <a:srgbClr val="52527A"/>
                </a:solidFill>
                <a:latin typeface="Verdana" pitchFamily="34" charset="0"/>
                <a:cs typeface="Arial" charset="0"/>
              </a:rPr>
              <a:t>Auditoria - Definição </a:t>
            </a:r>
          </a:p>
        </p:txBody>
      </p:sp>
    </p:spTree>
    <p:extLst>
      <p:ext uri="{BB962C8B-B14F-4D97-AF65-F5344CB8AC3E}">
        <p14:creationId xmlns:p14="http://schemas.microsoft.com/office/powerpoint/2010/main" val="399432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323850" y="6488113"/>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a:solidFill>
                  <a:schemeClr val="bg1"/>
                </a:solidFill>
              </a:rPr>
              <a:t>Jan/2014</a:t>
            </a:r>
          </a:p>
        </p:txBody>
      </p:sp>
      <p:sp>
        <p:nvSpPr>
          <p:cNvPr id="2" name="CaixaDeTexto 1"/>
          <p:cNvSpPr txBox="1"/>
          <p:nvPr/>
        </p:nvSpPr>
        <p:spPr>
          <a:xfrm>
            <a:off x="1187624" y="-201150"/>
            <a:ext cx="7488832" cy="954107"/>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 </a:t>
            </a:r>
            <a:r>
              <a:rPr lang="pt-BR" sz="2800" b="1" dirty="0" smtClean="0">
                <a:solidFill>
                  <a:srgbClr val="52527A"/>
                </a:solidFill>
                <a:latin typeface="Verdana" pitchFamily="34" charset="0"/>
                <a:cs typeface="Arial" charset="0"/>
              </a:rPr>
              <a:t>Modelo 3 Linhas – IIA - 2020 </a:t>
            </a:r>
            <a:endParaRPr lang="pt-BR" sz="2800" b="1" dirty="0">
              <a:solidFill>
                <a:srgbClr val="52527A"/>
              </a:solidFill>
              <a:latin typeface="Verdana" pitchFamily="34" charset="0"/>
              <a:cs typeface="Arial" charset="0"/>
            </a:endParaRPr>
          </a:p>
        </p:txBody>
      </p:sp>
      <p:sp>
        <p:nvSpPr>
          <p:cNvPr id="5" name="CaixaDeTexto 4"/>
          <p:cNvSpPr txBox="1"/>
          <p:nvPr/>
        </p:nvSpPr>
        <p:spPr>
          <a:xfrm>
            <a:off x="5365775" y="6505599"/>
            <a:ext cx="3744094" cy="307777"/>
          </a:xfrm>
          <a:prstGeom prst="rect">
            <a:avLst/>
          </a:prstGeom>
          <a:noFill/>
        </p:spPr>
        <p:txBody>
          <a:bodyPr wrap="square" rtlCol="0">
            <a:spAutoFit/>
          </a:bodyPr>
          <a:lstStyle/>
          <a:p>
            <a:r>
              <a:rPr lang="pt-BR" sz="1400" b="1" dirty="0" smtClean="0">
                <a:solidFill>
                  <a:srgbClr val="0070C0"/>
                </a:solidFill>
              </a:rPr>
              <a:t>Fonte: </a:t>
            </a:r>
            <a:r>
              <a:rPr lang="pt-BR" sz="1400" b="1" dirty="0" smtClean="0">
                <a:solidFill>
                  <a:srgbClr val="0070C0"/>
                </a:solidFill>
              </a:rPr>
              <a:t> IIA – The </a:t>
            </a:r>
            <a:r>
              <a:rPr lang="pt-BR" sz="1400" b="1" dirty="0" err="1" smtClean="0">
                <a:solidFill>
                  <a:srgbClr val="0070C0"/>
                </a:solidFill>
              </a:rPr>
              <a:t>Institute</a:t>
            </a:r>
            <a:r>
              <a:rPr lang="pt-BR" sz="1400" b="1" dirty="0" smtClean="0">
                <a:solidFill>
                  <a:srgbClr val="0070C0"/>
                </a:solidFill>
              </a:rPr>
              <a:t> </a:t>
            </a:r>
            <a:r>
              <a:rPr lang="pt-BR" sz="1400" b="1" dirty="0" err="1" smtClean="0">
                <a:solidFill>
                  <a:srgbClr val="0070C0"/>
                </a:solidFill>
              </a:rPr>
              <a:t>of</a:t>
            </a:r>
            <a:r>
              <a:rPr lang="pt-BR" sz="1400" b="1" dirty="0" smtClean="0">
                <a:solidFill>
                  <a:srgbClr val="0070C0"/>
                </a:solidFill>
              </a:rPr>
              <a:t> </a:t>
            </a:r>
            <a:r>
              <a:rPr lang="pt-BR" sz="1400" b="1" dirty="0" err="1" smtClean="0">
                <a:solidFill>
                  <a:srgbClr val="0070C0"/>
                </a:solidFill>
              </a:rPr>
              <a:t>Internal</a:t>
            </a:r>
            <a:r>
              <a:rPr lang="pt-BR" sz="1400" b="1" dirty="0" smtClean="0">
                <a:solidFill>
                  <a:srgbClr val="0070C0"/>
                </a:solidFill>
              </a:rPr>
              <a:t> </a:t>
            </a:r>
            <a:r>
              <a:rPr lang="pt-BR" sz="1400" b="1" dirty="0" err="1" smtClean="0">
                <a:solidFill>
                  <a:srgbClr val="0070C0"/>
                </a:solidFill>
              </a:rPr>
              <a:t>Auditors</a:t>
            </a:r>
            <a:endParaRPr lang="pt-BR" sz="1400" b="1" dirty="0">
              <a:solidFill>
                <a:srgbClr val="0070C0"/>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4073545293"/>
              </p:ext>
            </p:extLst>
          </p:nvPr>
        </p:nvGraphicFramePr>
        <p:xfrm>
          <a:off x="899592" y="1324248"/>
          <a:ext cx="6338230" cy="1502753"/>
        </p:xfrm>
        <a:graphic>
          <a:graphicData uri="http://schemas.openxmlformats.org/drawingml/2006/table">
            <a:tbl>
              <a:tblPr firstRow="1" bandRow="1">
                <a:tableStyleId>{5C22544A-7EE6-4342-B048-85BDC9FD1C3A}</a:tableStyleId>
              </a:tblPr>
              <a:tblGrid>
                <a:gridCol w="6338230"/>
              </a:tblGrid>
              <a:tr h="588353">
                <a:tc>
                  <a:txBody>
                    <a:bodyPr/>
                    <a:lstStyle/>
                    <a:p>
                      <a:pPr algn="ctr"/>
                      <a:r>
                        <a:rPr lang="pt-BR" dirty="0" smtClean="0"/>
                        <a:t>ÓRGÃO DE GOVERNANÇA  </a:t>
                      </a:r>
                      <a:endParaRPr lang="pt-BR" dirty="0"/>
                    </a:p>
                  </a:txBody>
                  <a:tcPr/>
                </a:tc>
              </a:tr>
              <a:tr h="580294">
                <a:tc>
                  <a:txBody>
                    <a:bodyPr/>
                    <a:lstStyle/>
                    <a:p>
                      <a:pPr algn="ctr"/>
                      <a:r>
                        <a:rPr lang="pt-BR" b="1" dirty="0" smtClean="0">
                          <a:solidFill>
                            <a:srgbClr val="0070C0"/>
                          </a:solidFill>
                        </a:rPr>
                        <a:t>Papéis: Integridade, Liderança, Transparência</a:t>
                      </a:r>
                    </a:p>
                    <a:p>
                      <a:pPr algn="ctr"/>
                      <a:r>
                        <a:rPr lang="pt-BR" b="1" dirty="0" smtClean="0">
                          <a:solidFill>
                            <a:srgbClr val="0070C0"/>
                          </a:solidFill>
                        </a:rPr>
                        <a:t>Supervisão organizacional – Prestação de contas aos </a:t>
                      </a:r>
                      <a:r>
                        <a:rPr lang="pt-BR" b="1" dirty="0" err="1" smtClean="0">
                          <a:solidFill>
                            <a:srgbClr val="0070C0"/>
                          </a:solidFill>
                        </a:rPr>
                        <a:t>Stakeholders</a:t>
                      </a:r>
                      <a:endParaRPr lang="pt-BR" b="1" dirty="0">
                        <a:solidFill>
                          <a:srgbClr val="0070C0"/>
                        </a:solidFill>
                      </a:endParaRPr>
                    </a:p>
                  </a:txBody>
                  <a:tcPr/>
                </a:tc>
              </a:tr>
            </a:tbl>
          </a:graphicData>
        </a:graphic>
      </p:graphicFrame>
      <p:sp>
        <p:nvSpPr>
          <p:cNvPr id="8" name="Retângulo 7"/>
          <p:cNvSpPr/>
          <p:nvPr/>
        </p:nvSpPr>
        <p:spPr>
          <a:xfrm>
            <a:off x="615972" y="371837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1ª Linha</a:t>
            </a:r>
            <a:endParaRPr lang="pt-BR" sz="2000" b="1" dirty="0"/>
          </a:p>
        </p:txBody>
      </p:sp>
      <p:sp>
        <p:nvSpPr>
          <p:cNvPr id="10" name="Retângulo 9"/>
          <p:cNvSpPr/>
          <p:nvPr/>
        </p:nvSpPr>
        <p:spPr>
          <a:xfrm>
            <a:off x="2574314" y="373353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2ª Linha</a:t>
            </a:r>
            <a:endParaRPr lang="pt-BR" sz="2000" b="1" dirty="0"/>
          </a:p>
        </p:txBody>
      </p:sp>
      <p:sp>
        <p:nvSpPr>
          <p:cNvPr id="11" name="Retângulo 10"/>
          <p:cNvSpPr/>
          <p:nvPr/>
        </p:nvSpPr>
        <p:spPr>
          <a:xfrm>
            <a:off x="5220072" y="373353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3ª Linha</a:t>
            </a:r>
            <a:endParaRPr lang="pt-BR" sz="2000" b="1" dirty="0"/>
          </a:p>
        </p:txBody>
      </p:sp>
      <p:sp>
        <p:nvSpPr>
          <p:cNvPr id="9" name="Retângulo 8"/>
          <p:cNvSpPr/>
          <p:nvPr/>
        </p:nvSpPr>
        <p:spPr>
          <a:xfrm>
            <a:off x="7522802" y="1412776"/>
            <a:ext cx="505582" cy="4680428"/>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A</a:t>
            </a:r>
          </a:p>
          <a:p>
            <a:pPr algn="ctr"/>
            <a:r>
              <a:rPr lang="pt-BR" b="1" dirty="0" smtClean="0">
                <a:solidFill>
                  <a:srgbClr val="0070C0"/>
                </a:solidFill>
              </a:rPr>
              <a:t>V</a:t>
            </a:r>
          </a:p>
          <a:p>
            <a:pPr algn="ctr"/>
            <a:r>
              <a:rPr lang="pt-BR" b="1" dirty="0" smtClean="0">
                <a:solidFill>
                  <a:srgbClr val="0070C0"/>
                </a:solidFill>
              </a:rPr>
              <a:t>A</a:t>
            </a:r>
          </a:p>
          <a:p>
            <a:pPr algn="ctr"/>
            <a:r>
              <a:rPr lang="pt-BR" b="1" dirty="0" smtClean="0">
                <a:solidFill>
                  <a:srgbClr val="0070C0"/>
                </a:solidFill>
              </a:rPr>
              <a:t>L</a:t>
            </a:r>
          </a:p>
          <a:p>
            <a:pPr algn="ctr"/>
            <a:r>
              <a:rPr lang="pt-BR" b="1" dirty="0" smtClean="0">
                <a:solidFill>
                  <a:srgbClr val="0070C0"/>
                </a:solidFill>
              </a:rPr>
              <a:t>I</a:t>
            </a:r>
          </a:p>
          <a:p>
            <a:pPr algn="ctr"/>
            <a:r>
              <a:rPr lang="pt-BR" b="1" dirty="0" smtClean="0">
                <a:solidFill>
                  <a:srgbClr val="0070C0"/>
                </a:solidFill>
              </a:rPr>
              <a:t>A</a:t>
            </a:r>
          </a:p>
          <a:p>
            <a:pPr algn="ctr"/>
            <a:r>
              <a:rPr lang="pt-BR" b="1" dirty="0" smtClean="0">
                <a:solidFill>
                  <a:srgbClr val="0070C0"/>
                </a:solidFill>
              </a:rPr>
              <a:t>Ç</a:t>
            </a:r>
          </a:p>
          <a:p>
            <a:pPr algn="ctr"/>
            <a:r>
              <a:rPr lang="pt-BR" b="1" dirty="0" smtClean="0">
                <a:solidFill>
                  <a:srgbClr val="0070C0"/>
                </a:solidFill>
              </a:rPr>
              <a:t>Ã</a:t>
            </a:r>
          </a:p>
          <a:p>
            <a:pPr algn="ctr"/>
            <a:r>
              <a:rPr lang="pt-BR" b="1" dirty="0" smtClean="0">
                <a:solidFill>
                  <a:srgbClr val="0070C0"/>
                </a:solidFill>
              </a:rPr>
              <a:t>O</a:t>
            </a:r>
            <a:endParaRPr lang="pt-BR" b="1" dirty="0" smtClean="0">
              <a:solidFill>
                <a:srgbClr val="0070C0"/>
              </a:solidFill>
            </a:endParaRPr>
          </a:p>
          <a:p>
            <a:pPr algn="ctr"/>
            <a:r>
              <a:rPr lang="pt-BR" b="1" dirty="0" smtClean="0">
                <a:solidFill>
                  <a:srgbClr val="0070C0"/>
                </a:solidFill>
              </a:rPr>
              <a:t> </a:t>
            </a:r>
            <a:endParaRPr lang="pt-BR" b="1" dirty="0">
              <a:solidFill>
                <a:srgbClr val="0070C0"/>
              </a:solidFill>
            </a:endParaRPr>
          </a:p>
        </p:txBody>
      </p:sp>
      <p:sp>
        <p:nvSpPr>
          <p:cNvPr id="12" name="Retângulo 11"/>
          <p:cNvSpPr/>
          <p:nvPr/>
        </p:nvSpPr>
        <p:spPr>
          <a:xfrm>
            <a:off x="605737" y="4165586"/>
            <a:ext cx="1768508" cy="2071725"/>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rgbClr val="0070C0"/>
              </a:solidFill>
            </a:endParaRPr>
          </a:p>
          <a:p>
            <a:pPr algn="ctr"/>
            <a:r>
              <a:rPr lang="pt-BR" b="1" dirty="0" smtClean="0">
                <a:solidFill>
                  <a:srgbClr val="0070C0"/>
                </a:solidFill>
              </a:rPr>
              <a:t>Produtos</a:t>
            </a:r>
          </a:p>
          <a:p>
            <a:pPr algn="ctr"/>
            <a:r>
              <a:rPr lang="pt-BR" b="1" dirty="0" smtClean="0">
                <a:solidFill>
                  <a:srgbClr val="0070C0"/>
                </a:solidFill>
              </a:rPr>
              <a:t>Serviços</a:t>
            </a:r>
          </a:p>
          <a:p>
            <a:pPr algn="ctr"/>
            <a:r>
              <a:rPr lang="pt-BR" b="1" dirty="0" smtClean="0">
                <a:solidFill>
                  <a:srgbClr val="0070C0"/>
                </a:solidFill>
              </a:rPr>
              <a:t>Gestão de riscos</a:t>
            </a:r>
          </a:p>
          <a:p>
            <a:pPr algn="ctr"/>
            <a:r>
              <a:rPr lang="pt-BR" b="1" dirty="0" smtClean="0">
                <a:solidFill>
                  <a:srgbClr val="0070C0"/>
                </a:solidFill>
              </a:rPr>
              <a:t>e Controle</a:t>
            </a:r>
          </a:p>
          <a:p>
            <a:pPr algn="ctr"/>
            <a:r>
              <a:rPr lang="pt-BR" b="1" dirty="0" smtClean="0">
                <a:solidFill>
                  <a:srgbClr val="0070C0"/>
                </a:solidFill>
              </a:rPr>
              <a:t>Interno</a:t>
            </a:r>
            <a:endParaRPr lang="pt-BR" b="1" dirty="0">
              <a:solidFill>
                <a:srgbClr val="0070C0"/>
              </a:solidFill>
            </a:endParaRPr>
          </a:p>
          <a:p>
            <a:pPr algn="ctr"/>
            <a:endParaRPr lang="pt-BR" b="1" dirty="0"/>
          </a:p>
        </p:txBody>
      </p:sp>
      <p:sp>
        <p:nvSpPr>
          <p:cNvPr id="15" name="Retângulo 14"/>
          <p:cNvSpPr/>
          <p:nvPr/>
        </p:nvSpPr>
        <p:spPr>
          <a:xfrm>
            <a:off x="2555776" y="4165586"/>
            <a:ext cx="1768508" cy="2071725"/>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p>
          <a:p>
            <a:pPr algn="ctr"/>
            <a:endParaRPr lang="pt-BR" b="1" dirty="0"/>
          </a:p>
          <a:p>
            <a:pPr algn="ctr"/>
            <a:endParaRPr lang="pt-BR" b="1" dirty="0" smtClean="0"/>
          </a:p>
          <a:p>
            <a:pPr algn="ctr"/>
            <a:endParaRPr lang="pt-BR" b="1" dirty="0" smtClean="0"/>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r>
              <a:rPr lang="pt-BR" b="1" dirty="0" smtClean="0">
                <a:solidFill>
                  <a:srgbClr val="0070C0"/>
                </a:solidFill>
              </a:rPr>
              <a:t>Expertise</a:t>
            </a:r>
          </a:p>
          <a:p>
            <a:pPr algn="ctr"/>
            <a:r>
              <a:rPr lang="pt-BR" b="1" dirty="0" smtClean="0">
                <a:solidFill>
                  <a:srgbClr val="0070C0"/>
                </a:solidFill>
              </a:rPr>
              <a:t>Planejamento</a:t>
            </a:r>
            <a:endParaRPr lang="pt-BR" b="1" dirty="0" smtClean="0">
              <a:solidFill>
                <a:srgbClr val="0070C0"/>
              </a:solidFill>
            </a:endParaRPr>
          </a:p>
          <a:p>
            <a:pPr algn="ctr"/>
            <a:r>
              <a:rPr lang="pt-BR" b="1" dirty="0" smtClean="0">
                <a:solidFill>
                  <a:srgbClr val="0070C0"/>
                </a:solidFill>
              </a:rPr>
              <a:t>Apoio</a:t>
            </a:r>
          </a:p>
          <a:p>
            <a:pPr algn="ctr"/>
            <a:r>
              <a:rPr lang="pt-BR" b="1" dirty="0" smtClean="0">
                <a:solidFill>
                  <a:srgbClr val="0070C0"/>
                </a:solidFill>
              </a:rPr>
              <a:t>Monitoramento</a:t>
            </a:r>
          </a:p>
          <a:p>
            <a:pPr algn="ctr"/>
            <a:r>
              <a:rPr lang="pt-BR" b="1" dirty="0" smtClean="0">
                <a:solidFill>
                  <a:srgbClr val="0070C0"/>
                </a:solidFill>
              </a:rPr>
              <a:t>Questão de Riscos</a:t>
            </a:r>
            <a:endParaRPr lang="pt-BR" b="1" dirty="0" smtClean="0">
              <a:solidFill>
                <a:srgbClr val="FF0000"/>
              </a:solidFill>
            </a:endParaRPr>
          </a:p>
          <a:p>
            <a:pPr algn="ctr"/>
            <a:endParaRPr lang="pt-BR" b="1" dirty="0">
              <a:solidFill>
                <a:srgbClr val="FF0000"/>
              </a:solidFill>
            </a:endParaRPr>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a:p>
            <a:pPr algn="ctr"/>
            <a:endParaRPr lang="pt-BR" b="1" dirty="0" smtClean="0"/>
          </a:p>
          <a:p>
            <a:pPr algn="ctr"/>
            <a:endParaRPr lang="pt-BR" b="1" dirty="0"/>
          </a:p>
          <a:p>
            <a:pPr algn="ctr"/>
            <a:endParaRPr lang="pt-BR" b="1" dirty="0"/>
          </a:p>
        </p:txBody>
      </p:sp>
      <p:sp>
        <p:nvSpPr>
          <p:cNvPr id="16" name="Retângulo 15"/>
          <p:cNvSpPr/>
          <p:nvPr/>
        </p:nvSpPr>
        <p:spPr>
          <a:xfrm>
            <a:off x="5220072" y="4165588"/>
            <a:ext cx="1768508" cy="2071724"/>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Avaliação e</a:t>
            </a:r>
          </a:p>
          <a:p>
            <a:pPr algn="ctr"/>
            <a:r>
              <a:rPr lang="pt-BR" b="1" dirty="0" smtClean="0">
                <a:solidFill>
                  <a:srgbClr val="0070C0"/>
                </a:solidFill>
              </a:rPr>
              <a:t>Auditoria</a:t>
            </a:r>
          </a:p>
          <a:p>
            <a:pPr algn="ctr"/>
            <a:r>
              <a:rPr lang="pt-BR" b="1" dirty="0" smtClean="0">
                <a:solidFill>
                  <a:srgbClr val="0070C0"/>
                </a:solidFill>
              </a:rPr>
              <a:t>Independente</a:t>
            </a:r>
          </a:p>
          <a:p>
            <a:pPr algn="ctr"/>
            <a:endParaRPr lang="pt-BR" b="1" dirty="0" smtClean="0">
              <a:solidFill>
                <a:srgbClr val="0070C0"/>
              </a:solidFill>
            </a:endParaRPr>
          </a:p>
          <a:p>
            <a:pPr algn="ctr"/>
            <a:r>
              <a:rPr lang="pt-BR" b="1" dirty="0" smtClean="0">
                <a:solidFill>
                  <a:srgbClr val="0070C0"/>
                </a:solidFill>
              </a:rPr>
              <a:t>(atingimento de</a:t>
            </a:r>
          </a:p>
          <a:p>
            <a:pPr algn="ctr"/>
            <a:r>
              <a:rPr lang="pt-BR" b="1" dirty="0" smtClean="0">
                <a:solidFill>
                  <a:srgbClr val="0070C0"/>
                </a:solidFill>
              </a:rPr>
              <a:t>Objetivos)</a:t>
            </a:r>
            <a:endParaRPr lang="pt-BR" b="1" dirty="0">
              <a:solidFill>
                <a:srgbClr val="0070C0"/>
              </a:solidFill>
            </a:endParaRPr>
          </a:p>
        </p:txBody>
      </p:sp>
      <p:sp>
        <p:nvSpPr>
          <p:cNvPr id="19" name="Retângulo 18"/>
          <p:cNvSpPr/>
          <p:nvPr/>
        </p:nvSpPr>
        <p:spPr>
          <a:xfrm>
            <a:off x="8100392" y="1412776"/>
            <a:ext cx="505582" cy="4680428"/>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E</a:t>
            </a:r>
          </a:p>
          <a:p>
            <a:pPr algn="ctr"/>
            <a:r>
              <a:rPr lang="pt-BR" b="1" dirty="0" smtClean="0">
                <a:solidFill>
                  <a:srgbClr val="0070C0"/>
                </a:solidFill>
              </a:rPr>
              <a:t>X</a:t>
            </a:r>
          </a:p>
          <a:p>
            <a:pPr algn="ctr"/>
            <a:r>
              <a:rPr lang="pt-BR" b="1" dirty="0" smtClean="0">
                <a:solidFill>
                  <a:srgbClr val="0070C0"/>
                </a:solidFill>
              </a:rPr>
              <a:t>T</a:t>
            </a:r>
          </a:p>
          <a:p>
            <a:pPr algn="ctr"/>
            <a:r>
              <a:rPr lang="pt-BR" b="1" dirty="0" smtClean="0">
                <a:solidFill>
                  <a:srgbClr val="0070C0"/>
                </a:solidFill>
              </a:rPr>
              <a:t>E</a:t>
            </a:r>
          </a:p>
          <a:p>
            <a:pPr algn="ctr"/>
            <a:r>
              <a:rPr lang="pt-BR" b="1" dirty="0" smtClean="0">
                <a:solidFill>
                  <a:srgbClr val="0070C0"/>
                </a:solidFill>
              </a:rPr>
              <a:t>R</a:t>
            </a:r>
          </a:p>
          <a:p>
            <a:pPr algn="ctr"/>
            <a:r>
              <a:rPr lang="pt-BR" b="1" dirty="0" smtClean="0">
                <a:solidFill>
                  <a:srgbClr val="0070C0"/>
                </a:solidFill>
              </a:rPr>
              <a:t>N</a:t>
            </a:r>
          </a:p>
          <a:p>
            <a:pPr algn="ctr"/>
            <a:r>
              <a:rPr lang="pt-BR" b="1" dirty="0">
                <a:solidFill>
                  <a:srgbClr val="0070C0"/>
                </a:solidFill>
              </a:rPr>
              <a:t>A</a:t>
            </a:r>
            <a:endParaRPr lang="pt-BR" b="1" dirty="0" smtClean="0">
              <a:solidFill>
                <a:srgbClr val="0070C0"/>
              </a:solidFill>
            </a:endParaRPr>
          </a:p>
          <a:p>
            <a:pPr algn="ctr"/>
            <a:r>
              <a:rPr lang="pt-BR" b="1" dirty="0" smtClean="0">
                <a:solidFill>
                  <a:srgbClr val="0070C0"/>
                </a:solidFill>
              </a:rPr>
              <a:t> </a:t>
            </a:r>
            <a:endParaRPr lang="pt-BR" b="1" dirty="0">
              <a:solidFill>
                <a:srgbClr val="0070C0"/>
              </a:solidFill>
            </a:endParaRPr>
          </a:p>
        </p:txBody>
      </p:sp>
      <p:sp>
        <p:nvSpPr>
          <p:cNvPr id="3" name="Seta para a direita 2"/>
          <p:cNvSpPr/>
          <p:nvPr/>
        </p:nvSpPr>
        <p:spPr>
          <a:xfrm rot="16200000">
            <a:off x="2648013" y="2838382"/>
            <a:ext cx="407528" cy="246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direita 20"/>
          <p:cNvSpPr/>
          <p:nvPr/>
        </p:nvSpPr>
        <p:spPr>
          <a:xfrm rot="5400000">
            <a:off x="2147777" y="2825410"/>
            <a:ext cx="413469" cy="266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1739209" y="3209222"/>
            <a:ext cx="1602157" cy="473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Gestão</a:t>
            </a:r>
            <a:endParaRPr lang="pt-BR" sz="2000" b="1" dirty="0"/>
          </a:p>
        </p:txBody>
      </p:sp>
      <p:sp>
        <p:nvSpPr>
          <p:cNvPr id="25" name="Retângulo 24"/>
          <p:cNvSpPr/>
          <p:nvPr/>
        </p:nvSpPr>
        <p:spPr>
          <a:xfrm>
            <a:off x="5319093" y="3212976"/>
            <a:ext cx="1602157" cy="4730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Auditoria</a:t>
            </a:r>
            <a:endParaRPr lang="pt-BR" sz="2000" b="1" dirty="0"/>
          </a:p>
        </p:txBody>
      </p:sp>
      <p:sp>
        <p:nvSpPr>
          <p:cNvPr id="26" name="Seta para a direita 25"/>
          <p:cNvSpPr/>
          <p:nvPr/>
        </p:nvSpPr>
        <p:spPr>
          <a:xfrm rot="16200000">
            <a:off x="6092547" y="2789677"/>
            <a:ext cx="407528" cy="246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Seta para a direita 27"/>
          <p:cNvSpPr/>
          <p:nvPr/>
        </p:nvSpPr>
        <p:spPr>
          <a:xfrm rot="5400000">
            <a:off x="5634484" y="2801222"/>
            <a:ext cx="413469" cy="266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36399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idx="4294967295"/>
          </p:nvPr>
        </p:nvSpPr>
        <p:spPr>
          <a:xfrm>
            <a:off x="1953801" y="330379"/>
            <a:ext cx="6794663" cy="571500"/>
          </a:xfrm>
        </p:spPr>
        <p:txBody>
          <a:bodyPr>
            <a:normAutofit fontScale="90000"/>
          </a:bodyPr>
          <a:lstStyle/>
          <a:p>
            <a:r>
              <a:rPr lang="pt-BR" sz="4000" dirty="0" smtClean="0"/>
              <a:t>                          </a:t>
            </a:r>
            <a:r>
              <a:rPr lang="pt-BR" sz="3100" b="1" dirty="0">
                <a:solidFill>
                  <a:srgbClr val="52527A"/>
                </a:solidFill>
                <a:latin typeface="Verdana" pitchFamily="34" charset="0"/>
                <a:ea typeface="+mn-ea"/>
                <a:cs typeface="Arial" charset="0"/>
              </a:rPr>
              <a:t>Papéis da Auditoria </a:t>
            </a:r>
          </a:p>
        </p:txBody>
      </p:sp>
      <p:sp>
        <p:nvSpPr>
          <p:cNvPr id="5" name="Text Box 24"/>
          <p:cNvSpPr txBox="1">
            <a:spLocks noChangeArrowheads="1"/>
          </p:cNvSpPr>
          <p:nvPr/>
        </p:nvSpPr>
        <p:spPr bwMode="auto">
          <a:xfrm>
            <a:off x="756932" y="1929606"/>
            <a:ext cx="2286016" cy="923330"/>
          </a:xfrm>
          <a:prstGeom prst="rect">
            <a:avLst/>
          </a:prstGeom>
          <a:solidFill>
            <a:schemeClr val="accent1">
              <a:lumMod val="75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sz="2000" b="1" dirty="0" smtClean="0">
                <a:solidFill>
                  <a:schemeClr val="bg1"/>
                </a:solidFill>
                <a:latin typeface="+mj-lt"/>
              </a:rPr>
              <a:t>Consultoria</a:t>
            </a:r>
          </a:p>
          <a:p>
            <a:pPr algn="ctr" eaLnBrk="0" fontAlgn="auto" hangingPunct="0">
              <a:lnSpc>
                <a:spcPct val="110000"/>
              </a:lnSpc>
              <a:spcBef>
                <a:spcPct val="50000"/>
              </a:spcBef>
              <a:spcAft>
                <a:spcPts val="0"/>
              </a:spcAft>
              <a:defRPr/>
            </a:pPr>
            <a:r>
              <a:rPr lang="pt-BR" sz="2000" b="1" dirty="0" err="1" smtClean="0">
                <a:solidFill>
                  <a:schemeClr val="bg1"/>
                </a:solidFill>
                <a:latin typeface="+mj-lt"/>
              </a:rPr>
              <a:t>Advisory</a:t>
            </a:r>
            <a:endParaRPr lang="pt-BR" sz="2000" b="1" dirty="0">
              <a:solidFill>
                <a:schemeClr val="bg1"/>
              </a:solidFill>
              <a:latin typeface="+mj-lt"/>
            </a:endParaRPr>
          </a:p>
        </p:txBody>
      </p:sp>
      <p:sp>
        <p:nvSpPr>
          <p:cNvPr id="14" name="Text Box 24"/>
          <p:cNvSpPr txBox="1">
            <a:spLocks noChangeArrowheads="1"/>
          </p:cNvSpPr>
          <p:nvPr/>
        </p:nvSpPr>
        <p:spPr bwMode="auto">
          <a:xfrm>
            <a:off x="724442" y="4618478"/>
            <a:ext cx="2286016" cy="923330"/>
          </a:xfrm>
          <a:prstGeom prst="rect">
            <a:avLst/>
          </a:prstGeom>
          <a:solidFill>
            <a:schemeClr val="tx2">
              <a:lumMod val="60000"/>
              <a:lumOff val="4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sz="2000" b="1" dirty="0" smtClean="0">
                <a:solidFill>
                  <a:schemeClr val="bg1"/>
                </a:solidFill>
                <a:latin typeface="+mj-lt"/>
              </a:rPr>
              <a:t>Auditoria</a:t>
            </a:r>
          </a:p>
          <a:p>
            <a:pPr algn="ctr" eaLnBrk="0" fontAlgn="auto" hangingPunct="0">
              <a:lnSpc>
                <a:spcPct val="110000"/>
              </a:lnSpc>
              <a:spcBef>
                <a:spcPct val="50000"/>
              </a:spcBef>
              <a:spcAft>
                <a:spcPts val="0"/>
              </a:spcAft>
              <a:defRPr/>
            </a:pPr>
            <a:r>
              <a:rPr lang="pt-BR" sz="2000" b="1" dirty="0" err="1" smtClean="0">
                <a:solidFill>
                  <a:schemeClr val="bg1"/>
                </a:solidFill>
                <a:latin typeface="+mj-lt"/>
              </a:rPr>
              <a:t>Assurance</a:t>
            </a:r>
            <a:endParaRPr lang="pt-BR" sz="2000" b="1" dirty="0">
              <a:solidFill>
                <a:schemeClr val="bg1"/>
              </a:solidFill>
              <a:latin typeface="+mj-lt"/>
            </a:endParaRPr>
          </a:p>
        </p:txBody>
      </p:sp>
      <p:cxnSp>
        <p:nvCxnSpPr>
          <p:cNvPr id="28" name="Conector reto 27"/>
          <p:cNvCxnSpPr/>
          <p:nvPr/>
        </p:nvCxnSpPr>
        <p:spPr>
          <a:xfrm flipV="1">
            <a:off x="3042961" y="1484313"/>
            <a:ext cx="1785937" cy="839787"/>
          </a:xfrm>
          <a:prstGeom prst="line">
            <a:avLst/>
          </a:prstGeom>
          <a:ln w="15875"/>
        </p:spPr>
        <p:style>
          <a:lnRef idx="2">
            <a:schemeClr val="accent2"/>
          </a:lnRef>
          <a:fillRef idx="0">
            <a:schemeClr val="accent2"/>
          </a:fillRef>
          <a:effectRef idx="1">
            <a:schemeClr val="accent2"/>
          </a:effectRef>
          <a:fontRef idx="minor">
            <a:schemeClr val="tx1"/>
          </a:fontRef>
        </p:style>
      </p:cxnSp>
      <p:cxnSp>
        <p:nvCxnSpPr>
          <p:cNvPr id="32" name="Conector reto 31"/>
          <p:cNvCxnSpPr/>
          <p:nvPr/>
        </p:nvCxnSpPr>
        <p:spPr>
          <a:xfrm flipV="1">
            <a:off x="3042961" y="2301875"/>
            <a:ext cx="1785937" cy="22225"/>
          </a:xfrm>
          <a:prstGeom prst="line">
            <a:avLst/>
          </a:prstGeom>
          <a:ln w="15875"/>
        </p:spPr>
        <p:style>
          <a:lnRef idx="2">
            <a:schemeClr val="accent2"/>
          </a:lnRef>
          <a:fillRef idx="0">
            <a:schemeClr val="accent2"/>
          </a:fillRef>
          <a:effectRef idx="1">
            <a:schemeClr val="accent2"/>
          </a:effectRef>
          <a:fontRef idx="minor">
            <a:schemeClr val="tx1"/>
          </a:fontRef>
        </p:style>
      </p:cxnSp>
      <p:cxnSp>
        <p:nvCxnSpPr>
          <p:cNvPr id="36" name="Conector reto 35"/>
          <p:cNvCxnSpPr>
            <a:endCxn id="22" idx="1"/>
          </p:cNvCxnSpPr>
          <p:nvPr/>
        </p:nvCxnSpPr>
        <p:spPr>
          <a:xfrm>
            <a:off x="3042961" y="2324100"/>
            <a:ext cx="1785937" cy="511328"/>
          </a:xfrm>
          <a:prstGeom prst="line">
            <a:avLst/>
          </a:prstGeom>
          <a:ln w="15875"/>
        </p:spPr>
        <p:style>
          <a:lnRef idx="2">
            <a:schemeClr val="accent2"/>
          </a:lnRef>
          <a:fillRef idx="0">
            <a:schemeClr val="accent2"/>
          </a:fillRef>
          <a:effectRef idx="1">
            <a:schemeClr val="accent2"/>
          </a:effectRef>
          <a:fontRef idx="minor">
            <a:schemeClr val="tx1"/>
          </a:fontRef>
        </p:style>
      </p:cxnSp>
      <p:cxnSp>
        <p:nvCxnSpPr>
          <p:cNvPr id="37" name="Conector reto 36"/>
          <p:cNvCxnSpPr/>
          <p:nvPr/>
        </p:nvCxnSpPr>
        <p:spPr>
          <a:xfrm flipV="1">
            <a:off x="3028673" y="4402529"/>
            <a:ext cx="1871663" cy="622300"/>
          </a:xfrm>
          <a:prstGeom prst="line">
            <a:avLst/>
          </a:prstGeom>
          <a:ln w="15875"/>
        </p:spPr>
        <p:style>
          <a:lnRef idx="2">
            <a:schemeClr val="accent2"/>
          </a:lnRef>
          <a:fillRef idx="0">
            <a:schemeClr val="accent2"/>
          </a:fillRef>
          <a:effectRef idx="1">
            <a:schemeClr val="accent2"/>
          </a:effectRef>
          <a:fontRef idx="minor">
            <a:schemeClr val="tx1"/>
          </a:fontRef>
        </p:style>
      </p:cxnSp>
      <p:cxnSp>
        <p:nvCxnSpPr>
          <p:cNvPr id="38" name="Conector reto 37"/>
          <p:cNvCxnSpPr/>
          <p:nvPr/>
        </p:nvCxnSpPr>
        <p:spPr>
          <a:xfrm>
            <a:off x="3028673" y="5024829"/>
            <a:ext cx="1871663" cy="25400"/>
          </a:xfrm>
          <a:prstGeom prst="line">
            <a:avLst/>
          </a:prstGeom>
          <a:ln w="15875"/>
        </p:spPr>
        <p:style>
          <a:lnRef idx="2">
            <a:schemeClr val="accent2"/>
          </a:lnRef>
          <a:fillRef idx="0">
            <a:schemeClr val="accent2"/>
          </a:fillRef>
          <a:effectRef idx="1">
            <a:schemeClr val="accent2"/>
          </a:effectRef>
          <a:fontRef idx="minor">
            <a:schemeClr val="tx1"/>
          </a:fontRef>
        </p:style>
      </p:cxnSp>
      <p:cxnSp>
        <p:nvCxnSpPr>
          <p:cNvPr id="39" name="Conector reto 38"/>
          <p:cNvCxnSpPr/>
          <p:nvPr/>
        </p:nvCxnSpPr>
        <p:spPr>
          <a:xfrm>
            <a:off x="3028673" y="5024829"/>
            <a:ext cx="1871663" cy="673100"/>
          </a:xfrm>
          <a:prstGeom prst="line">
            <a:avLst/>
          </a:prstGeom>
          <a:ln w="15875"/>
        </p:spPr>
        <p:style>
          <a:lnRef idx="2">
            <a:schemeClr val="accent2"/>
          </a:lnRef>
          <a:fillRef idx="0">
            <a:schemeClr val="accent2"/>
          </a:fillRef>
          <a:effectRef idx="1">
            <a:schemeClr val="accent2"/>
          </a:effectRef>
          <a:fontRef idx="minor">
            <a:schemeClr val="tx1"/>
          </a:fontRef>
        </p:style>
      </p:cxnSp>
      <p:sp>
        <p:nvSpPr>
          <p:cNvPr id="19" name="Text Box 24"/>
          <p:cNvSpPr txBox="1">
            <a:spLocks noChangeArrowheads="1"/>
          </p:cNvSpPr>
          <p:nvPr/>
        </p:nvSpPr>
        <p:spPr bwMode="auto">
          <a:xfrm>
            <a:off x="4828898" y="1447792"/>
            <a:ext cx="3024336" cy="397032"/>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b="1" dirty="0" smtClean="0">
                <a:solidFill>
                  <a:schemeClr val="accent2"/>
                </a:solidFill>
                <a:latin typeface="+mj-lt"/>
              </a:rPr>
              <a:t>Governança corporativa</a:t>
            </a:r>
            <a:endParaRPr lang="pt-BR" b="1" dirty="0">
              <a:solidFill>
                <a:schemeClr val="accent2"/>
              </a:solidFill>
              <a:latin typeface="+mj-lt"/>
            </a:endParaRPr>
          </a:p>
        </p:txBody>
      </p:sp>
      <p:sp>
        <p:nvSpPr>
          <p:cNvPr id="21" name="Text Box 24"/>
          <p:cNvSpPr txBox="1">
            <a:spLocks noChangeArrowheads="1"/>
          </p:cNvSpPr>
          <p:nvPr/>
        </p:nvSpPr>
        <p:spPr bwMode="auto">
          <a:xfrm>
            <a:off x="4797764" y="2060848"/>
            <a:ext cx="3055470" cy="397032"/>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b="1" dirty="0">
                <a:solidFill>
                  <a:schemeClr val="accent2"/>
                </a:solidFill>
                <a:latin typeface="+mj-lt"/>
              </a:rPr>
              <a:t>Gestão </a:t>
            </a:r>
            <a:r>
              <a:rPr lang="pt-BR" b="1" dirty="0" smtClean="0">
                <a:solidFill>
                  <a:schemeClr val="accent2"/>
                </a:solidFill>
                <a:latin typeface="+mj-lt"/>
              </a:rPr>
              <a:t>da Ética e integridade</a:t>
            </a:r>
            <a:endParaRPr lang="pt-BR" b="1" dirty="0">
              <a:solidFill>
                <a:schemeClr val="accent2"/>
              </a:solidFill>
              <a:latin typeface="+mj-lt"/>
            </a:endParaRPr>
          </a:p>
        </p:txBody>
      </p:sp>
      <p:sp>
        <p:nvSpPr>
          <p:cNvPr id="22" name="Text Box 24"/>
          <p:cNvSpPr txBox="1">
            <a:spLocks noChangeArrowheads="1"/>
          </p:cNvSpPr>
          <p:nvPr/>
        </p:nvSpPr>
        <p:spPr bwMode="auto">
          <a:xfrm>
            <a:off x="4828898" y="2636912"/>
            <a:ext cx="3096344" cy="397032"/>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110000"/>
              </a:lnSpc>
              <a:spcBef>
                <a:spcPct val="50000"/>
              </a:spcBef>
            </a:pPr>
            <a:r>
              <a:rPr lang="pt-BR" b="1" dirty="0">
                <a:solidFill>
                  <a:schemeClr val="accent2"/>
                </a:solidFill>
                <a:latin typeface="+mj-lt"/>
              </a:rPr>
              <a:t>Gerenciamento de </a:t>
            </a:r>
            <a:r>
              <a:rPr lang="pt-BR" b="1" dirty="0" smtClean="0">
                <a:solidFill>
                  <a:schemeClr val="accent2"/>
                </a:solidFill>
                <a:latin typeface="+mj-lt"/>
              </a:rPr>
              <a:t>Riscos</a:t>
            </a:r>
            <a:r>
              <a:rPr lang="pt-BR" b="1" dirty="0" smtClean="0">
                <a:solidFill>
                  <a:schemeClr val="accent2"/>
                </a:solidFill>
                <a:latin typeface="+mj-lt"/>
              </a:rPr>
              <a:t>)</a:t>
            </a:r>
            <a:endParaRPr lang="pt-BR" b="1" dirty="0">
              <a:solidFill>
                <a:schemeClr val="accent2"/>
              </a:solidFill>
              <a:latin typeface="+mj-lt"/>
            </a:endParaRPr>
          </a:p>
        </p:txBody>
      </p:sp>
      <p:sp>
        <p:nvSpPr>
          <p:cNvPr id="27" name="Text Box 24"/>
          <p:cNvSpPr txBox="1">
            <a:spLocks noChangeArrowheads="1"/>
          </p:cNvSpPr>
          <p:nvPr/>
        </p:nvSpPr>
        <p:spPr bwMode="auto">
          <a:xfrm>
            <a:off x="4869772" y="4271365"/>
            <a:ext cx="3055470" cy="381771"/>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b="1" dirty="0">
                <a:solidFill>
                  <a:schemeClr val="accent2"/>
                </a:solidFill>
                <a:latin typeface="+mj-lt"/>
              </a:rPr>
              <a:t>Contínua - Processos</a:t>
            </a:r>
          </a:p>
        </p:txBody>
      </p:sp>
      <p:sp>
        <p:nvSpPr>
          <p:cNvPr id="29" name="Text Box 24"/>
          <p:cNvSpPr txBox="1">
            <a:spLocks noChangeArrowheads="1"/>
          </p:cNvSpPr>
          <p:nvPr/>
        </p:nvSpPr>
        <p:spPr bwMode="auto">
          <a:xfrm>
            <a:off x="4900906" y="4725144"/>
            <a:ext cx="3055470" cy="397032"/>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b="1" dirty="0">
                <a:solidFill>
                  <a:schemeClr val="accent2"/>
                </a:solidFill>
                <a:latin typeface="+mj-lt"/>
              </a:rPr>
              <a:t>Testes de Controles Chaves</a:t>
            </a:r>
          </a:p>
        </p:txBody>
      </p:sp>
      <p:sp>
        <p:nvSpPr>
          <p:cNvPr id="30" name="Text Box 24"/>
          <p:cNvSpPr txBox="1">
            <a:spLocks noChangeArrowheads="1"/>
          </p:cNvSpPr>
          <p:nvPr/>
        </p:nvSpPr>
        <p:spPr bwMode="auto">
          <a:xfrm>
            <a:off x="4900906" y="5229200"/>
            <a:ext cx="3055470" cy="701731"/>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b="1" dirty="0" smtClean="0">
                <a:solidFill>
                  <a:schemeClr val="accent2"/>
                </a:solidFill>
                <a:latin typeface="+mj-lt"/>
              </a:rPr>
              <a:t>Integridade/Investigação </a:t>
            </a:r>
            <a:r>
              <a:rPr lang="pt-BR" b="1" dirty="0">
                <a:solidFill>
                  <a:schemeClr val="accent2"/>
                </a:solidFill>
                <a:latin typeface="+mj-lt"/>
              </a:rPr>
              <a:t>de Fraudes</a:t>
            </a:r>
          </a:p>
        </p:txBody>
      </p:sp>
      <p:sp>
        <p:nvSpPr>
          <p:cNvPr id="17" name="Text Box 24"/>
          <p:cNvSpPr txBox="1">
            <a:spLocks noChangeArrowheads="1"/>
          </p:cNvSpPr>
          <p:nvPr/>
        </p:nvSpPr>
        <p:spPr bwMode="auto">
          <a:xfrm>
            <a:off x="4900906" y="6021288"/>
            <a:ext cx="3055470" cy="701731"/>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ctr" eaLnBrk="0" fontAlgn="auto" hangingPunct="0">
              <a:lnSpc>
                <a:spcPct val="110000"/>
              </a:lnSpc>
              <a:spcBef>
                <a:spcPct val="50000"/>
              </a:spcBef>
              <a:spcAft>
                <a:spcPts val="0"/>
              </a:spcAft>
              <a:defRPr/>
            </a:pPr>
            <a:r>
              <a:rPr lang="pt-BR" b="1" dirty="0" smtClean="0">
                <a:solidFill>
                  <a:schemeClr val="accent2"/>
                </a:solidFill>
                <a:latin typeface="+mj-lt"/>
              </a:rPr>
              <a:t>Gerenciamento de Riscos </a:t>
            </a:r>
            <a:r>
              <a:rPr lang="pt-BR" b="1" dirty="0" smtClean="0">
                <a:solidFill>
                  <a:schemeClr val="accent2"/>
                </a:solidFill>
                <a:latin typeface="+mj-lt"/>
              </a:rPr>
              <a:t>(Auditoria )</a:t>
            </a:r>
            <a:endParaRPr lang="pt-BR" b="1" dirty="0">
              <a:solidFill>
                <a:schemeClr val="accent2"/>
              </a:solidFill>
              <a:latin typeface="+mj-lt"/>
            </a:endParaRPr>
          </a:p>
        </p:txBody>
      </p:sp>
      <p:cxnSp>
        <p:nvCxnSpPr>
          <p:cNvPr id="18" name="Conector reto 17"/>
          <p:cNvCxnSpPr>
            <a:endCxn id="17" idx="1"/>
          </p:cNvCxnSpPr>
          <p:nvPr/>
        </p:nvCxnSpPr>
        <p:spPr>
          <a:xfrm>
            <a:off x="3042948" y="5031880"/>
            <a:ext cx="1857958" cy="1340274"/>
          </a:xfrm>
          <a:prstGeom prst="line">
            <a:avLst/>
          </a:prstGeom>
          <a:ln w="15875"/>
        </p:spPr>
        <p:style>
          <a:lnRef idx="2">
            <a:schemeClr val="accent2"/>
          </a:lnRef>
          <a:fillRef idx="0">
            <a:schemeClr val="accent2"/>
          </a:fillRef>
          <a:effectRef idx="1">
            <a:schemeClr val="accent2"/>
          </a:effectRef>
          <a:fontRef idx="minor">
            <a:schemeClr val="tx1"/>
          </a:fontRef>
        </p:style>
      </p:cxnSp>
      <p:sp>
        <p:nvSpPr>
          <p:cNvPr id="23" name="Text Box 24"/>
          <p:cNvSpPr txBox="1">
            <a:spLocks noChangeArrowheads="1"/>
          </p:cNvSpPr>
          <p:nvPr/>
        </p:nvSpPr>
        <p:spPr bwMode="auto">
          <a:xfrm>
            <a:off x="4849335" y="3212976"/>
            <a:ext cx="3096344" cy="397032"/>
          </a:xfrm>
          <a:prstGeom prst="rect">
            <a:avLst/>
          </a:prstGeom>
          <a:solidFill>
            <a:schemeClr val="accent1">
              <a:lumMod val="20000"/>
              <a:lumOff val="80000"/>
            </a:schemeClr>
          </a:solidFill>
          <a:ln>
            <a:headEnd/>
            <a:tailEnd/>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lnSpc>
                <a:spcPct val="110000"/>
              </a:lnSpc>
              <a:spcBef>
                <a:spcPct val="50000"/>
              </a:spcBef>
            </a:pPr>
            <a:r>
              <a:rPr lang="pt-BR" b="1" dirty="0" smtClean="0">
                <a:solidFill>
                  <a:schemeClr val="accent2"/>
                </a:solidFill>
                <a:latin typeface="+mj-lt"/>
              </a:rPr>
              <a:t>Integridade</a:t>
            </a:r>
            <a:endParaRPr lang="pt-BR" b="1" dirty="0">
              <a:solidFill>
                <a:schemeClr val="accent2"/>
              </a:solidFill>
              <a:latin typeface="+mj-lt"/>
            </a:endParaRPr>
          </a:p>
        </p:txBody>
      </p:sp>
      <p:cxnSp>
        <p:nvCxnSpPr>
          <p:cNvPr id="24" name="Conector reto 23"/>
          <p:cNvCxnSpPr>
            <a:endCxn id="23" idx="1"/>
          </p:cNvCxnSpPr>
          <p:nvPr/>
        </p:nvCxnSpPr>
        <p:spPr>
          <a:xfrm>
            <a:off x="3108936" y="2421359"/>
            <a:ext cx="1740399" cy="990133"/>
          </a:xfrm>
          <a:prstGeom prst="line">
            <a:avLst/>
          </a:prstGeom>
          <a:ln w="15875"/>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5368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8" descr="governanca-31.jpg"/>
          <p:cNvPicPr>
            <a:picLocks noChangeAspect="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671758" y="3861048"/>
            <a:ext cx="414871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899593" y="1931322"/>
            <a:ext cx="5472608" cy="1015663"/>
          </a:xfrm>
          <a:prstGeom prst="rect">
            <a:avLst/>
          </a:prstGeom>
          <a:solidFill>
            <a:srgbClr val="FFFFCC"/>
          </a:solidFill>
          <a:ln w="28575">
            <a:solidFill>
              <a:srgbClr val="08508F"/>
            </a:solidFill>
            <a:prstDash val="dash"/>
          </a:ln>
        </p:spPr>
        <p:txBody>
          <a:bodyPr wrap="square">
            <a:spAutoFit/>
          </a:bodyPr>
          <a:lstStyle/>
          <a:p>
            <a:pPr>
              <a:defRPr/>
            </a:pPr>
            <a:r>
              <a:rPr lang="pt-BR" sz="2000" b="1" dirty="0" smtClean="0">
                <a:solidFill>
                  <a:srgbClr val="002060"/>
                </a:solidFill>
                <a:latin typeface="Verdana" pitchFamily="34" charset="0"/>
              </a:rPr>
              <a:t>Governança Corporativa</a:t>
            </a:r>
            <a:endParaRPr lang="pt-BR" sz="2000" b="1" dirty="0">
              <a:solidFill>
                <a:srgbClr val="002060"/>
              </a:solidFill>
              <a:latin typeface="Verdana" pitchFamily="34" charset="0"/>
              <a:cs typeface="+mn-cs"/>
            </a:endParaRPr>
          </a:p>
          <a:p>
            <a:pPr fontAlgn="auto">
              <a:spcBef>
                <a:spcPts val="0"/>
              </a:spcBef>
              <a:spcAft>
                <a:spcPts val="0"/>
              </a:spcAft>
              <a:defRPr/>
            </a:pPr>
            <a:r>
              <a:rPr lang="pt-BR" sz="2000" b="1" dirty="0">
                <a:solidFill>
                  <a:srgbClr val="002060"/>
                </a:solidFill>
                <a:latin typeface="Verdana" pitchFamily="34" charset="0"/>
                <a:cs typeface="+mn-cs"/>
              </a:rPr>
              <a:t>Gerenciamento de </a:t>
            </a:r>
            <a:r>
              <a:rPr lang="pt-BR" sz="2000" b="1" dirty="0" smtClean="0">
                <a:solidFill>
                  <a:srgbClr val="002060"/>
                </a:solidFill>
                <a:latin typeface="Verdana" pitchFamily="34" charset="0"/>
                <a:cs typeface="+mn-cs"/>
              </a:rPr>
              <a:t>Riscos</a:t>
            </a:r>
            <a:endParaRPr lang="pt-BR" sz="2000" b="1" dirty="0">
              <a:solidFill>
                <a:srgbClr val="002060"/>
              </a:solidFill>
              <a:latin typeface="Verdana" pitchFamily="34" charset="0"/>
              <a:cs typeface="+mn-cs"/>
            </a:endParaRPr>
          </a:p>
          <a:p>
            <a:pPr fontAlgn="auto">
              <a:spcBef>
                <a:spcPts val="0"/>
              </a:spcBef>
              <a:spcAft>
                <a:spcPts val="0"/>
              </a:spcAft>
              <a:defRPr/>
            </a:pPr>
            <a:r>
              <a:rPr lang="pt-BR" sz="2000" b="1" dirty="0">
                <a:solidFill>
                  <a:srgbClr val="002060"/>
                </a:solidFill>
                <a:latin typeface="Verdana" pitchFamily="34" charset="0"/>
                <a:cs typeface="+mn-cs"/>
              </a:rPr>
              <a:t>Controle </a:t>
            </a:r>
            <a:r>
              <a:rPr lang="pt-BR" sz="2000" b="1" dirty="0" smtClean="0">
                <a:solidFill>
                  <a:srgbClr val="002060"/>
                </a:solidFill>
                <a:latin typeface="Verdana" pitchFamily="34" charset="0"/>
                <a:cs typeface="+mn-cs"/>
              </a:rPr>
              <a:t>Interno</a:t>
            </a:r>
            <a:endParaRPr lang="pt-BR" sz="2000" b="1" dirty="0">
              <a:solidFill>
                <a:srgbClr val="002060"/>
              </a:solidFill>
              <a:latin typeface="Verdana" pitchFamily="34" charset="0"/>
              <a:cs typeface="+mn-cs"/>
            </a:endParaRPr>
          </a:p>
        </p:txBody>
      </p:sp>
      <p:sp>
        <p:nvSpPr>
          <p:cNvPr id="5" name="Título 1"/>
          <p:cNvSpPr txBox="1">
            <a:spLocks/>
          </p:cNvSpPr>
          <p:nvPr/>
        </p:nvSpPr>
        <p:spPr bwMode="auto">
          <a:xfrm>
            <a:off x="3275856" y="307207"/>
            <a:ext cx="5544616"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52527A"/>
                </a:solidFill>
                <a:latin typeface="Verdana" pitchFamily="34" charset="0"/>
              </a:rPr>
              <a:t>            Papeis do Auditor </a:t>
            </a:r>
          </a:p>
        </p:txBody>
      </p:sp>
      <p:sp>
        <p:nvSpPr>
          <p:cNvPr id="6" name="Text Box 24"/>
          <p:cNvSpPr txBox="1">
            <a:spLocks noChangeArrowheads="1"/>
          </p:cNvSpPr>
          <p:nvPr/>
        </p:nvSpPr>
        <p:spPr bwMode="auto">
          <a:xfrm>
            <a:off x="395536" y="980728"/>
            <a:ext cx="5616624" cy="1008112"/>
          </a:xfrm>
          <a:prstGeom prst="rect">
            <a:avLst/>
          </a:prstGeom>
          <a:solidFill>
            <a:srgbClr val="08508F"/>
          </a:solidFill>
          <a:ln>
            <a:solidFill>
              <a:schemeClr val="bg1">
                <a:lumMod val="85000"/>
              </a:schemeClr>
            </a:solidFill>
            <a:headEnd/>
            <a:tailEnd/>
          </a:ln>
          <a:effectLst>
            <a:innerShdw blurRad="114300">
              <a:prstClr val="black"/>
            </a:innerShdw>
            <a:softEdge rad="12700"/>
          </a:effectLst>
        </p:spPr>
        <p:style>
          <a:lnRef idx="2">
            <a:schemeClr val="accent2"/>
          </a:lnRef>
          <a:fillRef idx="1">
            <a:schemeClr val="lt1"/>
          </a:fillRef>
          <a:effectRef idx="0">
            <a:schemeClr val="accent2"/>
          </a:effectRef>
          <a:fontRef idx="minor">
            <a:schemeClr val="dk1"/>
          </a:fontRef>
        </p:style>
        <p:txBody>
          <a:bodyPr anchor="ctr"/>
          <a:lstStyle/>
          <a:p>
            <a:pPr algn="ctr" eaLnBrk="0" fontAlgn="auto" hangingPunct="0">
              <a:lnSpc>
                <a:spcPct val="110000"/>
              </a:lnSpc>
              <a:spcBef>
                <a:spcPct val="50000"/>
              </a:spcBef>
              <a:spcAft>
                <a:spcPts val="0"/>
              </a:spcAft>
              <a:defRPr/>
            </a:pPr>
            <a:r>
              <a:rPr lang="pt-BR" sz="2400" b="1" dirty="0">
                <a:solidFill>
                  <a:schemeClr val="bg1"/>
                </a:solidFill>
                <a:latin typeface="Verdana" pitchFamily="34" charset="0"/>
              </a:rPr>
              <a:t>Avaliar e buscar melhorias</a:t>
            </a:r>
          </a:p>
        </p:txBody>
      </p:sp>
      <p:sp>
        <p:nvSpPr>
          <p:cNvPr id="2" name="CaixaDeTexto 1"/>
          <p:cNvSpPr txBox="1"/>
          <p:nvPr/>
        </p:nvSpPr>
        <p:spPr>
          <a:xfrm>
            <a:off x="6876256" y="4005532"/>
            <a:ext cx="1587294" cy="830997"/>
          </a:xfrm>
          <a:prstGeom prst="rect">
            <a:avLst/>
          </a:prstGeom>
          <a:noFill/>
        </p:spPr>
        <p:txBody>
          <a:bodyPr wrap="none" rtlCol="0">
            <a:spAutoFit/>
          </a:bodyPr>
          <a:lstStyle/>
          <a:p>
            <a:r>
              <a:rPr lang="pt-BR" sz="2400" b="1" dirty="0" err="1" smtClean="0"/>
              <a:t>Advisory</a:t>
            </a:r>
            <a:endParaRPr lang="pt-BR" sz="2400" b="1" dirty="0" smtClean="0"/>
          </a:p>
          <a:p>
            <a:r>
              <a:rPr lang="pt-BR" sz="2400" b="1" dirty="0" err="1" smtClean="0"/>
              <a:t>Achurance</a:t>
            </a:r>
            <a:endParaRPr lang="pt-BR" sz="2400" b="1" dirty="0"/>
          </a:p>
        </p:txBody>
      </p:sp>
      <p:sp>
        <p:nvSpPr>
          <p:cNvPr id="7" name="CaixaDeTexto 6"/>
          <p:cNvSpPr txBox="1"/>
          <p:nvPr/>
        </p:nvSpPr>
        <p:spPr>
          <a:xfrm>
            <a:off x="395536" y="3861048"/>
            <a:ext cx="3672408" cy="2585323"/>
          </a:xfrm>
          <a:prstGeom prst="rect">
            <a:avLst/>
          </a:prstGeom>
          <a:solidFill>
            <a:schemeClr val="bg1">
              <a:lumMod val="85000"/>
            </a:schemeClr>
          </a:solidFill>
        </p:spPr>
        <p:txBody>
          <a:bodyPr wrap="square" rtlCol="0">
            <a:spAutoFit/>
          </a:bodyPr>
          <a:lstStyle/>
          <a:p>
            <a:pPr algn="ctr"/>
            <a:r>
              <a:rPr lang="pt-BR" b="1" dirty="0" smtClean="0">
                <a:solidFill>
                  <a:srgbClr val="0070C0"/>
                </a:solidFill>
              </a:rPr>
              <a:t>Indivíduos que operam independentemente</a:t>
            </a:r>
          </a:p>
          <a:p>
            <a:pPr algn="ctr"/>
            <a:r>
              <a:rPr lang="pt-BR" b="1" dirty="0" smtClean="0">
                <a:solidFill>
                  <a:srgbClr val="0070C0"/>
                </a:solidFill>
              </a:rPr>
              <a:t>da gestão para oferecer avaliação e conhecimento sobre a adequação e eficácia da </a:t>
            </a:r>
            <a:r>
              <a:rPr lang="pt-BR" b="1" dirty="0" smtClean="0">
                <a:solidFill>
                  <a:srgbClr val="FF0000"/>
                </a:solidFill>
              </a:rPr>
              <a:t>governança e do gerenciamento de riscos (incluindo</a:t>
            </a:r>
          </a:p>
          <a:p>
            <a:pPr algn="ctr"/>
            <a:r>
              <a:rPr lang="pt-BR" b="1" dirty="0" smtClean="0">
                <a:solidFill>
                  <a:srgbClr val="FF0000"/>
                </a:solidFill>
              </a:rPr>
              <a:t>Controle interno).</a:t>
            </a:r>
          </a:p>
          <a:p>
            <a:pPr algn="ctr"/>
            <a:endParaRPr lang="pt-BR" b="1" dirty="0">
              <a:solidFill>
                <a:srgbClr val="0070C0"/>
              </a:solidFill>
            </a:endParaRPr>
          </a:p>
          <a:p>
            <a:pPr algn="ctr"/>
            <a:r>
              <a:rPr lang="pt-BR" b="1" dirty="0" smtClean="0">
                <a:solidFill>
                  <a:srgbClr val="0070C0"/>
                </a:solidFill>
              </a:rPr>
              <a:t>Fonte: 3 Linhas IIA</a:t>
            </a:r>
            <a:endParaRPr lang="pt-BR" b="1" dirty="0">
              <a:solidFill>
                <a:srgbClr val="0070C0"/>
              </a:solidFill>
            </a:endParaRPr>
          </a:p>
        </p:txBody>
      </p:sp>
    </p:spTree>
    <p:extLst>
      <p:ext uri="{BB962C8B-B14F-4D97-AF65-F5344CB8AC3E}">
        <p14:creationId xmlns:p14="http://schemas.microsoft.com/office/powerpoint/2010/main" val="3329233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1" name="Rectangle 29"/>
          <p:cNvSpPr>
            <a:spLocks noGrp="1" noChangeArrowheads="1"/>
          </p:cNvSpPr>
          <p:nvPr>
            <p:ph type="title"/>
          </p:nvPr>
        </p:nvSpPr>
        <p:spPr>
          <a:xfrm>
            <a:off x="399389" y="646395"/>
            <a:ext cx="7394716" cy="548640"/>
          </a:xfrm>
          <a:noFill/>
          <a:ln>
            <a:noFill/>
          </a:ln>
        </p:spPr>
        <p:txBody>
          <a:bodyPr>
            <a:normAutofit fontScale="90000"/>
          </a:bodyPr>
          <a:lstStyle/>
          <a:p>
            <a:pPr algn="l"/>
            <a:r>
              <a:rPr lang="pt-BR" sz="3100" b="1" dirty="0" smtClean="0">
                <a:solidFill>
                  <a:srgbClr val="52527A"/>
                </a:solidFill>
                <a:latin typeface="Verdana" pitchFamily="34" charset="0"/>
                <a:ea typeface="+mn-ea"/>
                <a:cs typeface="Arial" charset="0"/>
              </a:rPr>
              <a:t>Modelo de Capacidade de </a:t>
            </a:r>
            <a:r>
              <a:rPr lang="pt-BR" sz="3100" b="1" dirty="0" smtClean="0">
                <a:solidFill>
                  <a:srgbClr val="52527A"/>
                </a:solidFill>
                <a:latin typeface="Verdana" pitchFamily="34" charset="0"/>
                <a:ea typeface="+mn-ea"/>
                <a:cs typeface="Arial" charset="0"/>
              </a:rPr>
              <a:t>Auditoria </a:t>
            </a:r>
            <a:r>
              <a:rPr lang="pt-BR" sz="3100" b="1" dirty="0" smtClean="0">
                <a:solidFill>
                  <a:srgbClr val="52527A"/>
                </a:solidFill>
                <a:latin typeface="Verdana" pitchFamily="34" charset="0"/>
                <a:ea typeface="+mn-ea"/>
                <a:cs typeface="Arial" charset="0"/>
              </a:rPr>
              <a:t/>
            </a:r>
            <a:br>
              <a:rPr lang="pt-BR" sz="3100" b="1" dirty="0" smtClean="0">
                <a:solidFill>
                  <a:srgbClr val="52527A"/>
                </a:solidFill>
                <a:latin typeface="Verdana" pitchFamily="34" charset="0"/>
                <a:ea typeface="+mn-ea"/>
                <a:cs typeface="Arial" charset="0"/>
              </a:rPr>
            </a:br>
            <a:r>
              <a:rPr lang="pt-BR" sz="3100" b="1" dirty="0">
                <a:solidFill>
                  <a:srgbClr val="52527A"/>
                </a:solidFill>
                <a:latin typeface="Verdana" pitchFamily="34" charset="0"/>
                <a:ea typeface="+mn-ea"/>
                <a:cs typeface="Arial" charset="0"/>
              </a:rPr>
              <a:t> </a:t>
            </a:r>
            <a:r>
              <a:rPr lang="pt-BR" sz="3100" b="1" dirty="0" smtClean="0">
                <a:solidFill>
                  <a:srgbClr val="52527A"/>
                </a:solidFill>
                <a:latin typeface="Verdana" pitchFamily="34" charset="0"/>
                <a:ea typeface="+mn-ea"/>
                <a:cs typeface="Arial" charset="0"/>
              </a:rPr>
              <a:t>             IA-CM – IIA BRASIL</a:t>
            </a:r>
            <a:r>
              <a:rPr lang="pt-BR" sz="3100" b="1" dirty="0">
                <a:solidFill>
                  <a:srgbClr val="52527A"/>
                </a:solidFill>
                <a:latin typeface="Verdana" pitchFamily="34" charset="0"/>
                <a:ea typeface="+mn-ea"/>
                <a:cs typeface="Arial" charset="0"/>
              </a:rPr>
              <a:t/>
            </a:r>
            <a:br>
              <a:rPr lang="pt-BR" sz="3100" b="1" dirty="0">
                <a:solidFill>
                  <a:srgbClr val="52527A"/>
                </a:solidFill>
                <a:latin typeface="Verdana" pitchFamily="34" charset="0"/>
                <a:ea typeface="+mn-ea"/>
                <a:cs typeface="Arial" charset="0"/>
              </a:rPr>
            </a:br>
            <a:r>
              <a:rPr lang="pt-BR" sz="2800" b="1" dirty="0">
                <a:solidFill>
                  <a:srgbClr val="0070C0"/>
                </a:solidFill>
                <a:latin typeface="Verdana" pitchFamily="34" charset="0"/>
              </a:rPr>
              <a:t>  </a:t>
            </a:r>
          </a:p>
        </p:txBody>
      </p:sp>
      <p:sp>
        <p:nvSpPr>
          <p:cNvPr id="351235" name="Rectangle 3"/>
          <p:cNvSpPr>
            <a:spLocks noChangeArrowheads="1"/>
          </p:cNvSpPr>
          <p:nvPr/>
        </p:nvSpPr>
        <p:spPr bwMode="ltGray">
          <a:xfrm>
            <a:off x="2463262" y="5804347"/>
            <a:ext cx="4485002" cy="360355"/>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50" tIns="41275" rIns="82550" bIns="41275">
            <a:spAutoFit/>
          </a:bodyPr>
          <a:lstStyle/>
          <a:p>
            <a:pPr algn="r" defTabSz="739775" eaLnBrk="0" hangingPunct="0">
              <a:spcBef>
                <a:spcPct val="50000"/>
              </a:spcBef>
            </a:pPr>
            <a:r>
              <a:rPr lang="pt-BR" b="1" dirty="0" smtClean="0"/>
              <a:t>Evolução do Processo Auditoria Interna</a:t>
            </a:r>
            <a:endParaRPr lang="pt-BR" b="1" dirty="0"/>
          </a:p>
        </p:txBody>
      </p:sp>
      <p:sp>
        <p:nvSpPr>
          <p:cNvPr id="351236" name="Freeform 4"/>
          <p:cNvSpPr>
            <a:spLocks/>
          </p:cNvSpPr>
          <p:nvPr/>
        </p:nvSpPr>
        <p:spPr bwMode="auto">
          <a:xfrm>
            <a:off x="1302833" y="1188527"/>
            <a:ext cx="7301615" cy="4611244"/>
          </a:xfrm>
          <a:custGeom>
            <a:avLst/>
            <a:gdLst>
              <a:gd name="T0" fmla="*/ 0 w 4491"/>
              <a:gd name="T1" fmla="*/ 0 h 2659"/>
              <a:gd name="T2" fmla="*/ 0 w 4491"/>
              <a:gd name="T3" fmla="*/ 2658 h 2659"/>
              <a:gd name="T4" fmla="*/ 4490 w 4491"/>
              <a:gd name="T5" fmla="*/ 2658 h 2659"/>
            </a:gdLst>
            <a:ahLst/>
            <a:cxnLst>
              <a:cxn ang="0">
                <a:pos x="T0" y="T1"/>
              </a:cxn>
              <a:cxn ang="0">
                <a:pos x="T2" y="T3"/>
              </a:cxn>
              <a:cxn ang="0">
                <a:pos x="T4" y="T5"/>
              </a:cxn>
            </a:cxnLst>
            <a:rect l="0" t="0" r="r" b="b"/>
            <a:pathLst>
              <a:path w="4491" h="2659">
                <a:moveTo>
                  <a:pt x="0" y="0"/>
                </a:moveTo>
                <a:lnTo>
                  <a:pt x="0" y="2658"/>
                </a:lnTo>
                <a:lnTo>
                  <a:pt x="4490" y="2658"/>
                </a:lnTo>
              </a:path>
            </a:pathLst>
          </a:custGeom>
          <a:noFill/>
          <a:ln w="38100" cap="rnd" cmpd="sng">
            <a:solidFill>
              <a:srgbClr val="C3BFAF"/>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1239" name="Rectangle 7"/>
          <p:cNvSpPr>
            <a:spLocks noChangeArrowheads="1"/>
          </p:cNvSpPr>
          <p:nvPr/>
        </p:nvSpPr>
        <p:spPr bwMode="ltGray">
          <a:xfrm rot="21600000">
            <a:off x="35497" y="3057927"/>
            <a:ext cx="1192854" cy="9143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50" tIns="41275" rIns="82550" bIns="41275">
            <a:spAutoFit/>
          </a:bodyPr>
          <a:lstStyle/>
          <a:p>
            <a:pPr algn="r" defTabSz="739775" eaLnBrk="0" hangingPunct="0">
              <a:spcBef>
                <a:spcPct val="50000"/>
              </a:spcBef>
            </a:pPr>
            <a:r>
              <a:rPr lang="pt-BR" b="1" dirty="0" err="1" smtClean="0"/>
              <a:t>Objetivosda</a:t>
            </a:r>
            <a:r>
              <a:rPr lang="pt-BR" b="1" dirty="0" smtClean="0"/>
              <a:t> </a:t>
            </a:r>
            <a:r>
              <a:rPr lang="pt-BR" b="1" dirty="0" smtClean="0"/>
              <a:t>Auditoria </a:t>
            </a:r>
            <a:endParaRPr lang="pt-BR" b="1" dirty="0"/>
          </a:p>
        </p:txBody>
      </p:sp>
      <p:grpSp>
        <p:nvGrpSpPr>
          <p:cNvPr id="351243" name="Group 11"/>
          <p:cNvGrpSpPr>
            <a:grpSpLocks/>
          </p:cNvGrpSpPr>
          <p:nvPr/>
        </p:nvGrpSpPr>
        <p:grpSpPr bwMode="auto">
          <a:xfrm>
            <a:off x="1577260" y="1860163"/>
            <a:ext cx="5070438" cy="3915864"/>
            <a:chOff x="1464" y="1440"/>
            <a:chExt cx="3695" cy="2381"/>
          </a:xfrm>
        </p:grpSpPr>
        <p:sp>
          <p:nvSpPr>
            <p:cNvPr id="351252" name="Freeform 20"/>
            <p:cNvSpPr>
              <a:spLocks/>
            </p:cNvSpPr>
            <p:nvPr/>
          </p:nvSpPr>
          <p:spPr bwMode="auto">
            <a:xfrm rot="6251464">
              <a:off x="4222" y="2630"/>
              <a:ext cx="643" cy="1231"/>
            </a:xfrm>
            <a:custGeom>
              <a:avLst/>
              <a:gdLst>
                <a:gd name="T0" fmla="*/ 813 w 814"/>
                <a:gd name="T1" fmla="*/ 588 h 611"/>
                <a:gd name="T2" fmla="*/ 796 w 814"/>
                <a:gd name="T3" fmla="*/ 547 h 611"/>
                <a:gd name="T4" fmla="*/ 769 w 814"/>
                <a:gd name="T5" fmla="*/ 496 h 611"/>
                <a:gd name="T6" fmla="*/ 733 w 814"/>
                <a:gd name="T7" fmla="*/ 445 h 611"/>
                <a:gd name="T8" fmla="*/ 690 w 814"/>
                <a:gd name="T9" fmla="*/ 390 h 611"/>
                <a:gd name="T10" fmla="*/ 638 w 814"/>
                <a:gd name="T11" fmla="*/ 334 h 611"/>
                <a:gd name="T12" fmla="*/ 568 w 814"/>
                <a:gd name="T13" fmla="*/ 268 h 611"/>
                <a:gd name="T14" fmla="*/ 501 w 814"/>
                <a:gd name="T15" fmla="*/ 212 h 611"/>
                <a:gd name="T16" fmla="*/ 422 w 814"/>
                <a:gd name="T17" fmla="*/ 160 h 611"/>
                <a:gd name="T18" fmla="*/ 340 w 814"/>
                <a:gd name="T19" fmla="*/ 118 h 611"/>
                <a:gd name="T20" fmla="*/ 283 w 814"/>
                <a:gd name="T21" fmla="*/ 97 h 611"/>
                <a:gd name="T22" fmla="*/ 235 w 814"/>
                <a:gd name="T23" fmla="*/ 83 h 611"/>
                <a:gd name="T24" fmla="*/ 243 w 814"/>
                <a:gd name="T25" fmla="*/ 0 h 611"/>
                <a:gd name="T26" fmla="*/ 175 w 814"/>
                <a:gd name="T27" fmla="*/ 25 h 611"/>
                <a:gd name="T28" fmla="*/ 92 w 814"/>
                <a:gd name="T29" fmla="*/ 44 h 611"/>
                <a:gd name="T30" fmla="*/ 7 w 814"/>
                <a:gd name="T31" fmla="*/ 40 h 611"/>
                <a:gd name="T32" fmla="*/ 36 w 814"/>
                <a:gd name="T33" fmla="*/ 84 h 611"/>
                <a:gd name="T34" fmla="*/ 108 w 814"/>
                <a:gd name="T35" fmla="*/ 146 h 611"/>
                <a:gd name="T36" fmla="*/ 149 w 814"/>
                <a:gd name="T37" fmla="*/ 196 h 611"/>
                <a:gd name="T38" fmla="*/ 189 w 814"/>
                <a:gd name="T39" fmla="*/ 155 h 611"/>
                <a:gd name="T40" fmla="*/ 267 w 814"/>
                <a:gd name="T41" fmla="*/ 178 h 611"/>
                <a:gd name="T42" fmla="*/ 349 w 814"/>
                <a:gd name="T43" fmla="*/ 213 h 611"/>
                <a:gd name="T44" fmla="*/ 434 w 814"/>
                <a:gd name="T45" fmla="*/ 259 h 611"/>
                <a:gd name="T46" fmla="*/ 534 w 814"/>
                <a:gd name="T47" fmla="*/ 324 h 611"/>
                <a:gd name="T48" fmla="*/ 612 w 814"/>
                <a:gd name="T49" fmla="*/ 387 h 611"/>
                <a:gd name="T50" fmla="*/ 648 w 814"/>
                <a:gd name="T51" fmla="*/ 417 h 611"/>
                <a:gd name="T52" fmla="*/ 676 w 814"/>
                <a:gd name="T53" fmla="*/ 444 h 611"/>
                <a:gd name="T54" fmla="*/ 719 w 814"/>
                <a:gd name="T55" fmla="*/ 488 h 611"/>
                <a:gd name="T56" fmla="*/ 745 w 814"/>
                <a:gd name="T57" fmla="*/ 516 h 611"/>
                <a:gd name="T58" fmla="*/ 765 w 814"/>
                <a:gd name="T59" fmla="*/ 544 h 611"/>
                <a:gd name="T60" fmla="*/ 788 w 814"/>
                <a:gd name="T61" fmla="*/ 577 h 611"/>
                <a:gd name="T62" fmla="*/ 805 w 814"/>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4" h="611">
                  <a:moveTo>
                    <a:pt x="805" y="610"/>
                  </a:moveTo>
                  <a:lnTo>
                    <a:pt x="813" y="588"/>
                  </a:lnTo>
                  <a:lnTo>
                    <a:pt x="805" y="564"/>
                  </a:lnTo>
                  <a:lnTo>
                    <a:pt x="796" y="547"/>
                  </a:lnTo>
                  <a:lnTo>
                    <a:pt x="785" y="522"/>
                  </a:lnTo>
                  <a:lnTo>
                    <a:pt x="769" y="496"/>
                  </a:lnTo>
                  <a:lnTo>
                    <a:pt x="753" y="475"/>
                  </a:lnTo>
                  <a:lnTo>
                    <a:pt x="733" y="445"/>
                  </a:lnTo>
                  <a:lnTo>
                    <a:pt x="712" y="417"/>
                  </a:lnTo>
                  <a:lnTo>
                    <a:pt x="690" y="390"/>
                  </a:lnTo>
                  <a:lnTo>
                    <a:pt x="660" y="357"/>
                  </a:lnTo>
                  <a:lnTo>
                    <a:pt x="638" y="334"/>
                  </a:lnTo>
                  <a:lnTo>
                    <a:pt x="605" y="302"/>
                  </a:lnTo>
                  <a:lnTo>
                    <a:pt x="568" y="268"/>
                  </a:lnTo>
                  <a:lnTo>
                    <a:pt x="531" y="236"/>
                  </a:lnTo>
                  <a:lnTo>
                    <a:pt x="501" y="212"/>
                  </a:lnTo>
                  <a:lnTo>
                    <a:pt x="459" y="182"/>
                  </a:lnTo>
                  <a:lnTo>
                    <a:pt x="422" y="160"/>
                  </a:lnTo>
                  <a:lnTo>
                    <a:pt x="382" y="138"/>
                  </a:lnTo>
                  <a:lnTo>
                    <a:pt x="340" y="118"/>
                  </a:lnTo>
                  <a:lnTo>
                    <a:pt x="314" y="107"/>
                  </a:lnTo>
                  <a:lnTo>
                    <a:pt x="283" y="97"/>
                  </a:lnTo>
                  <a:lnTo>
                    <a:pt x="258" y="90"/>
                  </a:lnTo>
                  <a:lnTo>
                    <a:pt x="235" y="83"/>
                  </a:lnTo>
                  <a:lnTo>
                    <a:pt x="215" y="79"/>
                  </a:lnTo>
                  <a:lnTo>
                    <a:pt x="243" y="0"/>
                  </a:lnTo>
                  <a:lnTo>
                    <a:pt x="212" y="11"/>
                  </a:lnTo>
                  <a:lnTo>
                    <a:pt x="175" y="25"/>
                  </a:lnTo>
                  <a:lnTo>
                    <a:pt x="135" y="35"/>
                  </a:lnTo>
                  <a:lnTo>
                    <a:pt x="92" y="44"/>
                  </a:lnTo>
                  <a:lnTo>
                    <a:pt x="59" y="46"/>
                  </a:lnTo>
                  <a:lnTo>
                    <a:pt x="7" y="40"/>
                  </a:lnTo>
                  <a:lnTo>
                    <a:pt x="0" y="57"/>
                  </a:lnTo>
                  <a:lnTo>
                    <a:pt x="36" y="84"/>
                  </a:lnTo>
                  <a:lnTo>
                    <a:pt x="72" y="112"/>
                  </a:lnTo>
                  <a:lnTo>
                    <a:pt x="108" y="146"/>
                  </a:lnTo>
                  <a:lnTo>
                    <a:pt x="135" y="177"/>
                  </a:lnTo>
                  <a:lnTo>
                    <a:pt x="149" y="196"/>
                  </a:lnTo>
                  <a:lnTo>
                    <a:pt x="165" y="222"/>
                  </a:lnTo>
                  <a:lnTo>
                    <a:pt x="189" y="155"/>
                  </a:lnTo>
                  <a:lnTo>
                    <a:pt x="231" y="166"/>
                  </a:lnTo>
                  <a:lnTo>
                    <a:pt x="267" y="178"/>
                  </a:lnTo>
                  <a:lnTo>
                    <a:pt x="309" y="194"/>
                  </a:lnTo>
                  <a:lnTo>
                    <a:pt x="349" y="213"/>
                  </a:lnTo>
                  <a:lnTo>
                    <a:pt x="394" y="237"/>
                  </a:lnTo>
                  <a:lnTo>
                    <a:pt x="434" y="259"/>
                  </a:lnTo>
                  <a:lnTo>
                    <a:pt x="489" y="294"/>
                  </a:lnTo>
                  <a:lnTo>
                    <a:pt x="534" y="324"/>
                  </a:lnTo>
                  <a:lnTo>
                    <a:pt x="572" y="353"/>
                  </a:lnTo>
                  <a:lnTo>
                    <a:pt x="612" y="387"/>
                  </a:lnTo>
                  <a:lnTo>
                    <a:pt x="631" y="403"/>
                  </a:lnTo>
                  <a:lnTo>
                    <a:pt x="648" y="417"/>
                  </a:lnTo>
                  <a:lnTo>
                    <a:pt x="663" y="431"/>
                  </a:lnTo>
                  <a:lnTo>
                    <a:pt x="676" y="444"/>
                  </a:lnTo>
                  <a:lnTo>
                    <a:pt x="702" y="469"/>
                  </a:lnTo>
                  <a:lnTo>
                    <a:pt x="719" y="488"/>
                  </a:lnTo>
                  <a:lnTo>
                    <a:pt x="732" y="503"/>
                  </a:lnTo>
                  <a:lnTo>
                    <a:pt x="745" y="516"/>
                  </a:lnTo>
                  <a:lnTo>
                    <a:pt x="755" y="531"/>
                  </a:lnTo>
                  <a:lnTo>
                    <a:pt x="765" y="544"/>
                  </a:lnTo>
                  <a:lnTo>
                    <a:pt x="777" y="561"/>
                  </a:lnTo>
                  <a:lnTo>
                    <a:pt x="788" y="577"/>
                  </a:lnTo>
                  <a:lnTo>
                    <a:pt x="797" y="593"/>
                  </a:lnTo>
                  <a:lnTo>
                    <a:pt x="805" y="610"/>
                  </a:lnTo>
                </a:path>
              </a:pathLst>
            </a:custGeom>
            <a:gradFill rotWithShape="0">
              <a:gsLst>
                <a:gs pos="0">
                  <a:srgbClr val="CC6600"/>
                </a:gs>
                <a:gs pos="100000">
                  <a:srgbClr val="CC6600">
                    <a:gamma/>
                    <a:shade val="46275"/>
                    <a:invGamma/>
                  </a:srgbClr>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Lst>
          </p:spPr>
          <p:txBody>
            <a:bodyPr lIns="0" rIns="0" anchor="ctr"/>
            <a:lstStyle/>
            <a:p>
              <a:endParaRPr lang="pt-BR"/>
            </a:p>
          </p:txBody>
        </p:sp>
        <p:sp>
          <p:nvSpPr>
            <p:cNvPr id="351253" name="Freeform 21"/>
            <p:cNvSpPr>
              <a:spLocks/>
            </p:cNvSpPr>
            <p:nvPr/>
          </p:nvSpPr>
          <p:spPr bwMode="auto">
            <a:xfrm rot="13527289" flipV="1">
              <a:off x="2873" y="1010"/>
              <a:ext cx="422" cy="1282"/>
            </a:xfrm>
            <a:custGeom>
              <a:avLst/>
              <a:gdLst>
                <a:gd name="T0" fmla="*/ 813 w 814"/>
                <a:gd name="T1" fmla="*/ 588 h 611"/>
                <a:gd name="T2" fmla="*/ 796 w 814"/>
                <a:gd name="T3" fmla="*/ 547 h 611"/>
                <a:gd name="T4" fmla="*/ 769 w 814"/>
                <a:gd name="T5" fmla="*/ 496 h 611"/>
                <a:gd name="T6" fmla="*/ 733 w 814"/>
                <a:gd name="T7" fmla="*/ 445 h 611"/>
                <a:gd name="T8" fmla="*/ 690 w 814"/>
                <a:gd name="T9" fmla="*/ 390 h 611"/>
                <a:gd name="T10" fmla="*/ 638 w 814"/>
                <a:gd name="T11" fmla="*/ 334 h 611"/>
                <a:gd name="T12" fmla="*/ 568 w 814"/>
                <a:gd name="T13" fmla="*/ 268 h 611"/>
                <a:gd name="T14" fmla="*/ 501 w 814"/>
                <a:gd name="T15" fmla="*/ 212 h 611"/>
                <a:gd name="T16" fmla="*/ 422 w 814"/>
                <a:gd name="T17" fmla="*/ 160 h 611"/>
                <a:gd name="T18" fmla="*/ 340 w 814"/>
                <a:gd name="T19" fmla="*/ 118 h 611"/>
                <a:gd name="T20" fmla="*/ 283 w 814"/>
                <a:gd name="T21" fmla="*/ 97 h 611"/>
                <a:gd name="T22" fmla="*/ 235 w 814"/>
                <a:gd name="T23" fmla="*/ 83 h 611"/>
                <a:gd name="T24" fmla="*/ 243 w 814"/>
                <a:gd name="T25" fmla="*/ 0 h 611"/>
                <a:gd name="T26" fmla="*/ 175 w 814"/>
                <a:gd name="T27" fmla="*/ 25 h 611"/>
                <a:gd name="T28" fmla="*/ 92 w 814"/>
                <a:gd name="T29" fmla="*/ 44 h 611"/>
                <a:gd name="T30" fmla="*/ 7 w 814"/>
                <a:gd name="T31" fmla="*/ 40 h 611"/>
                <a:gd name="T32" fmla="*/ 36 w 814"/>
                <a:gd name="T33" fmla="*/ 84 h 611"/>
                <a:gd name="T34" fmla="*/ 108 w 814"/>
                <a:gd name="T35" fmla="*/ 146 h 611"/>
                <a:gd name="T36" fmla="*/ 149 w 814"/>
                <a:gd name="T37" fmla="*/ 196 h 611"/>
                <a:gd name="T38" fmla="*/ 189 w 814"/>
                <a:gd name="T39" fmla="*/ 155 h 611"/>
                <a:gd name="T40" fmla="*/ 267 w 814"/>
                <a:gd name="T41" fmla="*/ 178 h 611"/>
                <a:gd name="T42" fmla="*/ 349 w 814"/>
                <a:gd name="T43" fmla="*/ 213 h 611"/>
                <a:gd name="T44" fmla="*/ 434 w 814"/>
                <a:gd name="T45" fmla="*/ 259 h 611"/>
                <a:gd name="T46" fmla="*/ 534 w 814"/>
                <a:gd name="T47" fmla="*/ 324 h 611"/>
                <a:gd name="T48" fmla="*/ 612 w 814"/>
                <a:gd name="T49" fmla="*/ 387 h 611"/>
                <a:gd name="T50" fmla="*/ 648 w 814"/>
                <a:gd name="T51" fmla="*/ 417 h 611"/>
                <a:gd name="T52" fmla="*/ 676 w 814"/>
                <a:gd name="T53" fmla="*/ 444 h 611"/>
                <a:gd name="T54" fmla="*/ 719 w 814"/>
                <a:gd name="T55" fmla="*/ 488 h 611"/>
                <a:gd name="T56" fmla="*/ 745 w 814"/>
                <a:gd name="T57" fmla="*/ 516 h 611"/>
                <a:gd name="T58" fmla="*/ 765 w 814"/>
                <a:gd name="T59" fmla="*/ 544 h 611"/>
                <a:gd name="T60" fmla="*/ 788 w 814"/>
                <a:gd name="T61" fmla="*/ 577 h 611"/>
                <a:gd name="T62" fmla="*/ 805 w 814"/>
                <a:gd name="T63" fmla="*/ 61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4" h="611">
                  <a:moveTo>
                    <a:pt x="805" y="610"/>
                  </a:moveTo>
                  <a:lnTo>
                    <a:pt x="813" y="588"/>
                  </a:lnTo>
                  <a:lnTo>
                    <a:pt x="805" y="564"/>
                  </a:lnTo>
                  <a:lnTo>
                    <a:pt x="796" y="547"/>
                  </a:lnTo>
                  <a:lnTo>
                    <a:pt x="785" y="522"/>
                  </a:lnTo>
                  <a:lnTo>
                    <a:pt x="769" y="496"/>
                  </a:lnTo>
                  <a:lnTo>
                    <a:pt x="753" y="475"/>
                  </a:lnTo>
                  <a:lnTo>
                    <a:pt x="733" y="445"/>
                  </a:lnTo>
                  <a:lnTo>
                    <a:pt x="712" y="417"/>
                  </a:lnTo>
                  <a:lnTo>
                    <a:pt x="690" y="390"/>
                  </a:lnTo>
                  <a:lnTo>
                    <a:pt x="660" y="357"/>
                  </a:lnTo>
                  <a:lnTo>
                    <a:pt x="638" y="334"/>
                  </a:lnTo>
                  <a:lnTo>
                    <a:pt x="605" y="302"/>
                  </a:lnTo>
                  <a:lnTo>
                    <a:pt x="568" y="268"/>
                  </a:lnTo>
                  <a:lnTo>
                    <a:pt x="531" y="236"/>
                  </a:lnTo>
                  <a:lnTo>
                    <a:pt x="501" y="212"/>
                  </a:lnTo>
                  <a:lnTo>
                    <a:pt x="459" y="182"/>
                  </a:lnTo>
                  <a:lnTo>
                    <a:pt x="422" y="160"/>
                  </a:lnTo>
                  <a:lnTo>
                    <a:pt x="382" y="138"/>
                  </a:lnTo>
                  <a:lnTo>
                    <a:pt x="340" y="118"/>
                  </a:lnTo>
                  <a:lnTo>
                    <a:pt x="314" y="107"/>
                  </a:lnTo>
                  <a:lnTo>
                    <a:pt x="283" y="97"/>
                  </a:lnTo>
                  <a:lnTo>
                    <a:pt x="258" y="90"/>
                  </a:lnTo>
                  <a:lnTo>
                    <a:pt x="235" y="83"/>
                  </a:lnTo>
                  <a:lnTo>
                    <a:pt x="215" y="79"/>
                  </a:lnTo>
                  <a:lnTo>
                    <a:pt x="243" y="0"/>
                  </a:lnTo>
                  <a:lnTo>
                    <a:pt x="212" y="11"/>
                  </a:lnTo>
                  <a:lnTo>
                    <a:pt x="175" y="25"/>
                  </a:lnTo>
                  <a:lnTo>
                    <a:pt x="135" y="35"/>
                  </a:lnTo>
                  <a:lnTo>
                    <a:pt x="92" y="44"/>
                  </a:lnTo>
                  <a:lnTo>
                    <a:pt x="59" y="46"/>
                  </a:lnTo>
                  <a:lnTo>
                    <a:pt x="7" y="40"/>
                  </a:lnTo>
                  <a:lnTo>
                    <a:pt x="0" y="57"/>
                  </a:lnTo>
                  <a:lnTo>
                    <a:pt x="36" y="84"/>
                  </a:lnTo>
                  <a:lnTo>
                    <a:pt x="72" y="112"/>
                  </a:lnTo>
                  <a:lnTo>
                    <a:pt x="108" y="146"/>
                  </a:lnTo>
                  <a:lnTo>
                    <a:pt x="135" y="177"/>
                  </a:lnTo>
                  <a:lnTo>
                    <a:pt x="149" y="196"/>
                  </a:lnTo>
                  <a:lnTo>
                    <a:pt x="165" y="222"/>
                  </a:lnTo>
                  <a:lnTo>
                    <a:pt x="189" y="155"/>
                  </a:lnTo>
                  <a:lnTo>
                    <a:pt x="231" y="166"/>
                  </a:lnTo>
                  <a:lnTo>
                    <a:pt x="267" y="178"/>
                  </a:lnTo>
                  <a:lnTo>
                    <a:pt x="309" y="194"/>
                  </a:lnTo>
                  <a:lnTo>
                    <a:pt x="349" y="213"/>
                  </a:lnTo>
                  <a:lnTo>
                    <a:pt x="394" y="237"/>
                  </a:lnTo>
                  <a:lnTo>
                    <a:pt x="434" y="259"/>
                  </a:lnTo>
                  <a:lnTo>
                    <a:pt x="489" y="294"/>
                  </a:lnTo>
                  <a:lnTo>
                    <a:pt x="534" y="324"/>
                  </a:lnTo>
                  <a:lnTo>
                    <a:pt x="572" y="353"/>
                  </a:lnTo>
                  <a:lnTo>
                    <a:pt x="612" y="387"/>
                  </a:lnTo>
                  <a:lnTo>
                    <a:pt x="631" y="403"/>
                  </a:lnTo>
                  <a:lnTo>
                    <a:pt x="648" y="417"/>
                  </a:lnTo>
                  <a:lnTo>
                    <a:pt x="663" y="431"/>
                  </a:lnTo>
                  <a:lnTo>
                    <a:pt x="676" y="444"/>
                  </a:lnTo>
                  <a:lnTo>
                    <a:pt x="702" y="469"/>
                  </a:lnTo>
                  <a:lnTo>
                    <a:pt x="719" y="488"/>
                  </a:lnTo>
                  <a:lnTo>
                    <a:pt x="732" y="503"/>
                  </a:lnTo>
                  <a:lnTo>
                    <a:pt x="745" y="516"/>
                  </a:lnTo>
                  <a:lnTo>
                    <a:pt x="755" y="531"/>
                  </a:lnTo>
                  <a:lnTo>
                    <a:pt x="765" y="544"/>
                  </a:lnTo>
                  <a:lnTo>
                    <a:pt x="777" y="561"/>
                  </a:lnTo>
                  <a:lnTo>
                    <a:pt x="788" y="577"/>
                  </a:lnTo>
                  <a:lnTo>
                    <a:pt x="797" y="593"/>
                  </a:lnTo>
                  <a:lnTo>
                    <a:pt x="805" y="610"/>
                  </a:lnTo>
                </a:path>
              </a:pathLst>
            </a:custGeom>
            <a:gradFill rotWithShape="0">
              <a:gsLst>
                <a:gs pos="0">
                  <a:srgbClr val="CC6600"/>
                </a:gs>
                <a:gs pos="100000">
                  <a:srgbClr val="CC6600">
                    <a:gamma/>
                    <a:shade val="46275"/>
                    <a:invGamma/>
                  </a:srgbClr>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Lst>
          </p:spPr>
          <p:txBody>
            <a:bodyPr lIns="0" rIns="0" anchor="ctr"/>
            <a:lstStyle/>
            <a:p>
              <a:endParaRPr lang="pt-BR"/>
            </a:p>
          </p:txBody>
        </p:sp>
        <p:grpSp>
          <p:nvGrpSpPr>
            <p:cNvPr id="351254" name="Group 22"/>
            <p:cNvGrpSpPr>
              <a:grpSpLocks/>
            </p:cNvGrpSpPr>
            <p:nvPr/>
          </p:nvGrpSpPr>
          <p:grpSpPr bwMode="auto">
            <a:xfrm>
              <a:off x="1464" y="2811"/>
              <a:ext cx="1159" cy="1010"/>
              <a:chOff x="1464" y="2811"/>
              <a:chExt cx="1159" cy="1010"/>
            </a:xfrm>
          </p:grpSpPr>
          <p:sp>
            <p:nvSpPr>
              <p:cNvPr id="351255" name="Rectangle 23"/>
              <p:cNvSpPr>
                <a:spLocks noChangeArrowheads="1"/>
              </p:cNvSpPr>
              <p:nvPr/>
            </p:nvSpPr>
            <p:spPr bwMode="ltGray">
              <a:xfrm>
                <a:off x="1464" y="2822"/>
                <a:ext cx="1154" cy="846"/>
              </a:xfrm>
              <a:prstGeom prst="rect">
                <a:avLst/>
              </a:prstGeom>
              <a:gradFill rotWithShape="0">
                <a:gsLst>
                  <a:gs pos="0">
                    <a:srgbClr val="948D72"/>
                  </a:gs>
                  <a:gs pos="100000">
                    <a:srgbClr val="948D72">
                      <a:gamma/>
                      <a:tint val="23529"/>
                      <a:invGamma/>
                    </a:srgbClr>
                  </a:gs>
                </a:gsLst>
                <a:lin ang="2700000" scaled="1"/>
              </a:gradFill>
              <a:ln w="12700">
                <a:solidFill>
                  <a:schemeClr val="tx2"/>
                </a:solidFill>
                <a:prstDash val="sysDot"/>
                <a:miter lim="800000"/>
                <a:headEnd/>
                <a:tailEnd/>
              </a:ln>
              <a:effectLst/>
              <a:extLst>
                <a:ext uri="{AF507438-7753-43E0-B8FC-AC1667EBCBE1}">
                  <a14:hiddenEffects xmlns:a14="http://schemas.microsoft.com/office/drawing/2010/main">
                    <a:effectLst>
                      <a:outerShdw dist="35921" dir="2700000" algn="ctr" rotWithShape="0">
                        <a:srgbClr val="000099"/>
                      </a:outerShdw>
                    </a:effectLst>
                  </a14:hiddenEffects>
                </a:ext>
              </a:extLst>
            </p:spPr>
            <p:txBody>
              <a:bodyPr tIns="75600" bIns="75600" anchor="ctr"/>
              <a:lstStyle/>
              <a:p>
                <a:pPr algn="ctr" eaLnBrk="0" hangingPunct="0"/>
                <a:endParaRPr lang="pt-BR" sz="1400" b="1"/>
              </a:p>
            </p:txBody>
          </p:sp>
          <p:sp>
            <p:nvSpPr>
              <p:cNvPr id="351256" name="AutoShape 24"/>
              <p:cNvSpPr>
                <a:spLocks noChangeArrowheads="1"/>
              </p:cNvSpPr>
              <p:nvPr/>
            </p:nvSpPr>
            <p:spPr bwMode="auto">
              <a:xfrm rot="-2431295">
                <a:off x="1586" y="3462"/>
                <a:ext cx="384" cy="359"/>
              </a:xfrm>
              <a:prstGeom prst="rightArrow">
                <a:avLst>
                  <a:gd name="adj1" fmla="val 50000"/>
                  <a:gd name="adj2" fmla="val 26741"/>
                </a:avLst>
              </a:prstGeom>
              <a:solidFill>
                <a:srgbClr val="CC66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351257" name="Rectangle 25"/>
              <p:cNvSpPr>
                <a:spLocks noChangeArrowheads="1"/>
              </p:cNvSpPr>
              <p:nvPr/>
            </p:nvSpPr>
            <p:spPr bwMode="auto">
              <a:xfrm>
                <a:off x="1464" y="3263"/>
                <a:ext cx="1159" cy="478"/>
              </a:xfrm>
              <a:prstGeom prst="rect">
                <a:avLst/>
              </a:prstGeom>
              <a:solidFill>
                <a:srgbClr val="CC660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262" tIns="41275" rIns="68262" bIns="41275" anchor="ctr"/>
              <a:lstStyle/>
              <a:p>
                <a:pPr algn="ctr" defTabSz="739775" eaLnBrk="0" hangingPunct="0"/>
                <a:r>
                  <a:rPr lang="pt-BR" sz="1400" b="1" dirty="0" smtClean="0">
                    <a:solidFill>
                      <a:schemeClr val="bg1"/>
                    </a:solidFill>
                  </a:rPr>
                  <a:t>NÍVEL </a:t>
                </a:r>
                <a:r>
                  <a:rPr lang="pt-BR" sz="2000" b="1" dirty="0" smtClean="0">
                    <a:solidFill>
                      <a:schemeClr val="bg1"/>
                    </a:solidFill>
                  </a:rPr>
                  <a:t>1</a:t>
                </a:r>
              </a:p>
              <a:p>
                <a:pPr algn="ctr" defTabSz="739775" eaLnBrk="0" hangingPunct="0"/>
                <a:r>
                  <a:rPr lang="pt-BR" sz="1400" b="1" dirty="0" smtClean="0">
                    <a:solidFill>
                      <a:schemeClr val="bg1"/>
                    </a:solidFill>
                  </a:rPr>
                  <a:t>INICIAL</a:t>
                </a:r>
                <a:endParaRPr lang="pt-BR" sz="1400" b="1" dirty="0">
                  <a:solidFill>
                    <a:schemeClr val="bg1"/>
                  </a:solidFill>
                </a:endParaRPr>
              </a:p>
            </p:txBody>
          </p:sp>
          <p:sp>
            <p:nvSpPr>
              <p:cNvPr id="351259" name="Rectangle 27"/>
              <p:cNvSpPr>
                <a:spLocks noChangeArrowheads="1"/>
              </p:cNvSpPr>
              <p:nvPr/>
            </p:nvSpPr>
            <p:spPr bwMode="auto">
              <a:xfrm>
                <a:off x="1464" y="2811"/>
                <a:ext cx="1114"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p>
                <a:pPr algn="ctr" defTabSz="739775" eaLnBrk="0" hangingPunct="0"/>
                <a:r>
                  <a:rPr lang="pt-BR" sz="1400" b="1" dirty="0" smtClean="0"/>
                  <a:t>AI não sustentável</a:t>
                </a:r>
              </a:p>
              <a:p>
                <a:pPr algn="ctr" defTabSz="739775" eaLnBrk="0" hangingPunct="0"/>
                <a:r>
                  <a:rPr lang="pt-BR" sz="1400" b="1" dirty="0" smtClean="0"/>
                  <a:t>AI repetitiva</a:t>
                </a:r>
              </a:p>
              <a:p>
                <a:pPr algn="ctr" defTabSz="739775" eaLnBrk="0" hangingPunct="0"/>
                <a:r>
                  <a:rPr lang="pt-BR" sz="1400" b="1" dirty="0" smtClean="0"/>
                  <a:t>Esforços individuais</a:t>
                </a:r>
                <a:endParaRPr lang="pt-BR" sz="1400" b="1" dirty="0"/>
              </a:p>
            </p:txBody>
          </p:sp>
        </p:grpSp>
      </p:grpSp>
      <p:sp>
        <p:nvSpPr>
          <p:cNvPr id="29" name="Rectangle 23"/>
          <p:cNvSpPr>
            <a:spLocks noChangeArrowheads="1"/>
          </p:cNvSpPr>
          <p:nvPr/>
        </p:nvSpPr>
        <p:spPr bwMode="ltGray">
          <a:xfrm>
            <a:off x="3144201" y="3097892"/>
            <a:ext cx="1332653" cy="1260717"/>
          </a:xfrm>
          <a:prstGeom prst="rect">
            <a:avLst/>
          </a:prstGeom>
          <a:gradFill rotWithShape="0">
            <a:gsLst>
              <a:gs pos="0">
                <a:srgbClr val="948D72"/>
              </a:gs>
              <a:gs pos="100000">
                <a:srgbClr val="948D72">
                  <a:gamma/>
                  <a:tint val="23529"/>
                  <a:invGamma/>
                </a:srgbClr>
              </a:gs>
            </a:gsLst>
            <a:lin ang="2700000" scaled="1"/>
          </a:gradFill>
          <a:ln w="12700">
            <a:solidFill>
              <a:schemeClr val="tx2"/>
            </a:solidFill>
            <a:prstDash val="sysDot"/>
            <a:miter lim="800000"/>
            <a:headEnd/>
            <a:tailEnd/>
          </a:ln>
          <a:effectLst/>
          <a:extLst>
            <a:ext uri="{AF507438-7753-43E0-B8FC-AC1667EBCBE1}">
              <a14:hiddenEffects xmlns:a14="http://schemas.microsoft.com/office/drawing/2010/main">
                <a:effectLst>
                  <a:outerShdw dist="35921" dir="2700000" algn="ctr" rotWithShape="0">
                    <a:srgbClr val="000099"/>
                  </a:outerShdw>
                </a:effectLst>
              </a14:hiddenEffects>
            </a:ext>
          </a:extLst>
        </p:spPr>
        <p:txBody>
          <a:bodyPr tIns="75600" bIns="75600" anchor="ctr"/>
          <a:lstStyle/>
          <a:p>
            <a:pPr algn="ctr" eaLnBrk="0" hangingPunct="0"/>
            <a:endParaRPr lang="pt-BR" sz="1400" b="1" dirty="0"/>
          </a:p>
        </p:txBody>
      </p:sp>
      <p:sp>
        <p:nvSpPr>
          <p:cNvPr id="30" name="Rectangle 25"/>
          <p:cNvSpPr>
            <a:spLocks noChangeArrowheads="1"/>
          </p:cNvSpPr>
          <p:nvPr/>
        </p:nvSpPr>
        <p:spPr bwMode="auto">
          <a:xfrm>
            <a:off x="3144201" y="4071816"/>
            <a:ext cx="1332653" cy="829293"/>
          </a:xfrm>
          <a:prstGeom prst="rect">
            <a:avLst/>
          </a:prstGeom>
          <a:solidFill>
            <a:srgbClr val="CC660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262" tIns="41275" rIns="68262" bIns="41275" anchor="ctr"/>
          <a:lstStyle/>
          <a:p>
            <a:pPr algn="ctr" defTabSz="739775" eaLnBrk="0" hangingPunct="0"/>
            <a:r>
              <a:rPr lang="pt-BR" sz="1400" b="1" dirty="0" smtClean="0">
                <a:solidFill>
                  <a:schemeClr val="bg1"/>
                </a:solidFill>
              </a:rPr>
              <a:t>NÍVEL </a:t>
            </a:r>
            <a:r>
              <a:rPr lang="pt-BR" sz="2000" b="1" dirty="0" smtClean="0">
                <a:solidFill>
                  <a:schemeClr val="bg1"/>
                </a:solidFill>
              </a:rPr>
              <a:t>2</a:t>
            </a:r>
          </a:p>
          <a:p>
            <a:pPr algn="ctr" defTabSz="739775" eaLnBrk="0" hangingPunct="0"/>
            <a:r>
              <a:rPr lang="pt-BR" sz="1400" b="1" dirty="0" smtClean="0">
                <a:solidFill>
                  <a:schemeClr val="bg1"/>
                </a:solidFill>
              </a:rPr>
              <a:t>INFRAESTRU-</a:t>
            </a:r>
          </a:p>
          <a:p>
            <a:pPr algn="ctr" defTabSz="739775" eaLnBrk="0" hangingPunct="0"/>
            <a:r>
              <a:rPr lang="pt-BR" sz="1400" b="1" dirty="0" smtClean="0">
                <a:solidFill>
                  <a:schemeClr val="bg1"/>
                </a:solidFill>
              </a:rPr>
              <a:t>TURA</a:t>
            </a:r>
            <a:endParaRPr lang="pt-BR" sz="1400" b="1" dirty="0">
              <a:solidFill>
                <a:schemeClr val="bg1"/>
              </a:solidFill>
            </a:endParaRPr>
          </a:p>
        </p:txBody>
      </p:sp>
      <p:sp>
        <p:nvSpPr>
          <p:cNvPr id="2" name="CaixaDeTexto 1"/>
          <p:cNvSpPr txBox="1"/>
          <p:nvPr/>
        </p:nvSpPr>
        <p:spPr>
          <a:xfrm>
            <a:off x="2917374" y="3097892"/>
            <a:ext cx="1805111" cy="954107"/>
          </a:xfrm>
          <a:prstGeom prst="rect">
            <a:avLst/>
          </a:prstGeom>
          <a:noFill/>
        </p:spPr>
        <p:txBody>
          <a:bodyPr wrap="square" rtlCol="0">
            <a:spAutoFit/>
          </a:bodyPr>
          <a:lstStyle/>
          <a:p>
            <a:pPr algn="ctr" defTabSz="739775" eaLnBrk="0" hangingPunct="0"/>
            <a:r>
              <a:rPr lang="pt-BR" sz="1400" b="1" dirty="0"/>
              <a:t>AI </a:t>
            </a:r>
            <a:r>
              <a:rPr lang="pt-BR" sz="1400" b="1" dirty="0" smtClean="0"/>
              <a:t>sustentável</a:t>
            </a:r>
          </a:p>
          <a:p>
            <a:pPr algn="ctr" defTabSz="739775" eaLnBrk="0" hangingPunct="0"/>
            <a:r>
              <a:rPr lang="pt-BR" sz="1400" b="1" dirty="0" smtClean="0"/>
              <a:t>AI repetitiva</a:t>
            </a:r>
          </a:p>
          <a:p>
            <a:pPr algn="ctr" defTabSz="739775" eaLnBrk="0" hangingPunct="0"/>
            <a:r>
              <a:rPr lang="pt-BR" sz="1400" b="1" dirty="0" smtClean="0"/>
              <a:t>Práticas e procedimentos</a:t>
            </a:r>
            <a:endParaRPr lang="pt-BR" sz="1400" b="1" dirty="0"/>
          </a:p>
        </p:txBody>
      </p:sp>
      <p:sp>
        <p:nvSpPr>
          <p:cNvPr id="34" name="Rectangle 23"/>
          <p:cNvSpPr>
            <a:spLocks noChangeArrowheads="1"/>
          </p:cNvSpPr>
          <p:nvPr/>
        </p:nvSpPr>
        <p:spPr bwMode="ltGray">
          <a:xfrm>
            <a:off x="4462176" y="2482796"/>
            <a:ext cx="1332653" cy="1260717"/>
          </a:xfrm>
          <a:prstGeom prst="rect">
            <a:avLst/>
          </a:prstGeom>
          <a:gradFill rotWithShape="0">
            <a:gsLst>
              <a:gs pos="0">
                <a:srgbClr val="948D72"/>
              </a:gs>
              <a:gs pos="100000">
                <a:srgbClr val="948D72">
                  <a:gamma/>
                  <a:tint val="23529"/>
                  <a:invGamma/>
                </a:srgbClr>
              </a:gs>
            </a:gsLst>
            <a:lin ang="2700000" scaled="1"/>
          </a:gradFill>
          <a:ln w="12700">
            <a:solidFill>
              <a:schemeClr val="tx2"/>
            </a:solidFill>
            <a:prstDash val="sysDot"/>
            <a:miter lim="800000"/>
            <a:headEnd/>
            <a:tailEnd/>
          </a:ln>
          <a:effectLst/>
          <a:extLst>
            <a:ext uri="{AF507438-7753-43E0-B8FC-AC1667EBCBE1}">
              <a14:hiddenEffects xmlns:a14="http://schemas.microsoft.com/office/drawing/2010/main">
                <a:effectLst>
                  <a:outerShdw dist="35921" dir="2700000" algn="ctr" rotWithShape="0">
                    <a:srgbClr val="000099"/>
                  </a:outerShdw>
                </a:effectLst>
              </a14:hiddenEffects>
            </a:ext>
          </a:extLst>
        </p:spPr>
        <p:txBody>
          <a:bodyPr tIns="75600" bIns="75600" anchor="ctr"/>
          <a:lstStyle/>
          <a:p>
            <a:pPr algn="ctr" eaLnBrk="0" hangingPunct="0"/>
            <a:endParaRPr lang="pt-BR" sz="1400" b="1" dirty="0"/>
          </a:p>
        </p:txBody>
      </p:sp>
      <p:sp>
        <p:nvSpPr>
          <p:cNvPr id="35" name="Rectangle 25"/>
          <p:cNvSpPr>
            <a:spLocks noChangeArrowheads="1"/>
          </p:cNvSpPr>
          <p:nvPr/>
        </p:nvSpPr>
        <p:spPr bwMode="auto">
          <a:xfrm>
            <a:off x="4462176" y="3456720"/>
            <a:ext cx="1332653" cy="829293"/>
          </a:xfrm>
          <a:prstGeom prst="rect">
            <a:avLst/>
          </a:prstGeom>
          <a:solidFill>
            <a:srgbClr val="CC660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262" tIns="41275" rIns="68262" bIns="41275" anchor="ctr"/>
          <a:lstStyle/>
          <a:p>
            <a:pPr algn="ctr" defTabSz="739775" eaLnBrk="0" hangingPunct="0"/>
            <a:r>
              <a:rPr lang="pt-BR" sz="1400" b="1" dirty="0" smtClean="0">
                <a:solidFill>
                  <a:schemeClr val="bg1"/>
                </a:solidFill>
              </a:rPr>
              <a:t>NÍVEL </a:t>
            </a:r>
            <a:r>
              <a:rPr lang="pt-BR" sz="2000" b="1" dirty="0" smtClean="0">
                <a:solidFill>
                  <a:schemeClr val="bg1"/>
                </a:solidFill>
              </a:rPr>
              <a:t>3</a:t>
            </a:r>
          </a:p>
          <a:p>
            <a:pPr algn="ctr" defTabSz="739775" eaLnBrk="0" hangingPunct="0"/>
            <a:r>
              <a:rPr lang="pt-BR" sz="1400" b="1" dirty="0" smtClean="0">
                <a:solidFill>
                  <a:schemeClr val="bg1"/>
                </a:solidFill>
              </a:rPr>
              <a:t>INTEGRADO</a:t>
            </a:r>
            <a:endParaRPr lang="pt-BR" sz="1400" b="1" dirty="0">
              <a:solidFill>
                <a:schemeClr val="bg1"/>
              </a:solidFill>
            </a:endParaRPr>
          </a:p>
        </p:txBody>
      </p:sp>
      <p:sp>
        <p:nvSpPr>
          <p:cNvPr id="36" name="CaixaDeTexto 35"/>
          <p:cNvSpPr txBox="1"/>
          <p:nvPr/>
        </p:nvSpPr>
        <p:spPr>
          <a:xfrm>
            <a:off x="4235349" y="2482796"/>
            <a:ext cx="1805111" cy="954107"/>
          </a:xfrm>
          <a:prstGeom prst="rect">
            <a:avLst/>
          </a:prstGeom>
          <a:noFill/>
        </p:spPr>
        <p:txBody>
          <a:bodyPr wrap="square" rtlCol="0">
            <a:spAutoFit/>
          </a:bodyPr>
          <a:lstStyle/>
          <a:p>
            <a:pPr algn="ctr" defTabSz="739775" eaLnBrk="0" hangingPunct="0"/>
            <a:r>
              <a:rPr lang="pt-BR" sz="1400" b="1" dirty="0"/>
              <a:t>AI </a:t>
            </a:r>
            <a:r>
              <a:rPr lang="pt-BR" sz="1400" b="1" dirty="0" smtClean="0"/>
              <a:t>de gestão</a:t>
            </a:r>
          </a:p>
          <a:p>
            <a:pPr algn="ctr" defTabSz="739775" eaLnBrk="0" hangingPunct="0"/>
            <a:r>
              <a:rPr lang="pt-BR" sz="1400" b="1" dirty="0" smtClean="0"/>
              <a:t>AI profissional</a:t>
            </a:r>
          </a:p>
          <a:p>
            <a:pPr algn="ctr" defTabSz="739775" eaLnBrk="0" hangingPunct="0"/>
            <a:r>
              <a:rPr lang="pt-BR" sz="1400" b="1" dirty="0" smtClean="0"/>
              <a:t>Práticas uni-</a:t>
            </a:r>
          </a:p>
          <a:p>
            <a:pPr algn="ctr" defTabSz="739775" eaLnBrk="0" hangingPunct="0"/>
            <a:r>
              <a:rPr lang="pt-BR" sz="1400" b="1" dirty="0" smtClean="0"/>
              <a:t>formes</a:t>
            </a:r>
            <a:endParaRPr lang="pt-BR" sz="1400" b="1" dirty="0"/>
          </a:p>
        </p:txBody>
      </p:sp>
      <p:sp>
        <p:nvSpPr>
          <p:cNvPr id="37" name="Rectangle 23"/>
          <p:cNvSpPr>
            <a:spLocks noChangeArrowheads="1"/>
          </p:cNvSpPr>
          <p:nvPr/>
        </p:nvSpPr>
        <p:spPr bwMode="ltGray">
          <a:xfrm>
            <a:off x="5759627" y="1702559"/>
            <a:ext cx="1332653" cy="1566104"/>
          </a:xfrm>
          <a:prstGeom prst="rect">
            <a:avLst/>
          </a:prstGeom>
          <a:gradFill rotWithShape="0">
            <a:gsLst>
              <a:gs pos="0">
                <a:srgbClr val="948D72"/>
              </a:gs>
              <a:gs pos="100000">
                <a:srgbClr val="948D72">
                  <a:gamma/>
                  <a:tint val="23529"/>
                  <a:invGamma/>
                </a:srgbClr>
              </a:gs>
            </a:gsLst>
            <a:lin ang="2700000" scaled="1"/>
          </a:gradFill>
          <a:ln w="12700">
            <a:solidFill>
              <a:schemeClr val="tx2"/>
            </a:solidFill>
            <a:prstDash val="sysDot"/>
            <a:miter lim="800000"/>
            <a:headEnd/>
            <a:tailEnd/>
          </a:ln>
          <a:effectLst/>
          <a:extLst>
            <a:ext uri="{AF507438-7753-43E0-B8FC-AC1667EBCBE1}">
              <a14:hiddenEffects xmlns:a14="http://schemas.microsoft.com/office/drawing/2010/main">
                <a:effectLst>
                  <a:outerShdw dist="35921" dir="2700000" algn="ctr" rotWithShape="0">
                    <a:srgbClr val="000099"/>
                  </a:outerShdw>
                </a:effectLst>
              </a14:hiddenEffects>
            </a:ext>
          </a:extLst>
        </p:spPr>
        <p:txBody>
          <a:bodyPr tIns="75600" bIns="75600" anchor="ctr"/>
          <a:lstStyle/>
          <a:p>
            <a:pPr algn="ctr" eaLnBrk="0" hangingPunct="0"/>
            <a:r>
              <a:rPr lang="pt-BR" sz="1400" b="1" dirty="0" smtClean="0"/>
              <a:t>AI integrada</a:t>
            </a:r>
          </a:p>
          <a:p>
            <a:pPr algn="ctr" eaLnBrk="0" hangingPunct="0"/>
            <a:r>
              <a:rPr lang="pt-BR" sz="1400" b="1" dirty="0" smtClean="0"/>
              <a:t>Foco em </a:t>
            </a:r>
            <a:r>
              <a:rPr lang="pt-BR" sz="1400" b="1" dirty="0" smtClean="0">
                <a:solidFill>
                  <a:srgbClr val="FF0000"/>
                </a:solidFill>
              </a:rPr>
              <a:t>governança e  gestão</a:t>
            </a:r>
          </a:p>
          <a:p>
            <a:pPr algn="ctr" eaLnBrk="0" hangingPunct="0"/>
            <a:r>
              <a:rPr lang="pt-BR" sz="1400" b="1" dirty="0" smtClean="0">
                <a:solidFill>
                  <a:srgbClr val="FF0000"/>
                </a:solidFill>
              </a:rPr>
              <a:t> de riscos</a:t>
            </a:r>
          </a:p>
          <a:p>
            <a:pPr algn="ctr" eaLnBrk="0" hangingPunct="0"/>
            <a:endParaRPr lang="pt-BR" sz="1400" b="1" dirty="0"/>
          </a:p>
        </p:txBody>
      </p:sp>
      <p:sp>
        <p:nvSpPr>
          <p:cNvPr id="38" name="Rectangle 25"/>
          <p:cNvSpPr>
            <a:spLocks noChangeArrowheads="1"/>
          </p:cNvSpPr>
          <p:nvPr/>
        </p:nvSpPr>
        <p:spPr bwMode="auto">
          <a:xfrm>
            <a:off x="5759627" y="2981869"/>
            <a:ext cx="1332653" cy="829293"/>
          </a:xfrm>
          <a:prstGeom prst="rect">
            <a:avLst/>
          </a:prstGeom>
          <a:solidFill>
            <a:srgbClr val="CC660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262" tIns="41275" rIns="68262" bIns="41275" anchor="ctr"/>
          <a:lstStyle/>
          <a:p>
            <a:pPr algn="ctr" defTabSz="739775" eaLnBrk="0" hangingPunct="0"/>
            <a:r>
              <a:rPr lang="pt-BR" sz="1400" b="1" dirty="0" smtClean="0">
                <a:solidFill>
                  <a:schemeClr val="bg1"/>
                </a:solidFill>
              </a:rPr>
              <a:t>NÍVEL </a:t>
            </a:r>
            <a:r>
              <a:rPr lang="pt-BR" sz="2000" b="1" dirty="0" smtClean="0">
                <a:solidFill>
                  <a:schemeClr val="bg1"/>
                </a:solidFill>
              </a:rPr>
              <a:t>4</a:t>
            </a:r>
          </a:p>
          <a:p>
            <a:pPr algn="ctr" defTabSz="739775" eaLnBrk="0" hangingPunct="0"/>
            <a:r>
              <a:rPr lang="pt-BR" sz="1400" b="1" dirty="0" smtClean="0">
                <a:solidFill>
                  <a:schemeClr val="bg1"/>
                </a:solidFill>
              </a:rPr>
              <a:t>GERENCIADO</a:t>
            </a:r>
            <a:endParaRPr lang="pt-BR" sz="1400" b="1" dirty="0">
              <a:solidFill>
                <a:schemeClr val="bg1"/>
              </a:solidFill>
            </a:endParaRPr>
          </a:p>
        </p:txBody>
      </p:sp>
      <p:sp>
        <p:nvSpPr>
          <p:cNvPr id="39" name="Rectangle 23"/>
          <p:cNvSpPr>
            <a:spLocks noChangeArrowheads="1"/>
          </p:cNvSpPr>
          <p:nvPr/>
        </p:nvSpPr>
        <p:spPr bwMode="ltGray">
          <a:xfrm>
            <a:off x="7092280" y="1052736"/>
            <a:ext cx="1332653" cy="1714985"/>
          </a:xfrm>
          <a:prstGeom prst="rect">
            <a:avLst/>
          </a:prstGeom>
          <a:gradFill rotWithShape="0">
            <a:gsLst>
              <a:gs pos="0">
                <a:srgbClr val="948D72"/>
              </a:gs>
              <a:gs pos="100000">
                <a:srgbClr val="948D72">
                  <a:gamma/>
                  <a:tint val="23529"/>
                  <a:invGamma/>
                </a:srgbClr>
              </a:gs>
            </a:gsLst>
            <a:lin ang="2700000" scaled="1"/>
          </a:gradFill>
          <a:ln w="12700">
            <a:solidFill>
              <a:schemeClr val="tx2"/>
            </a:solidFill>
            <a:prstDash val="sysDot"/>
            <a:miter lim="800000"/>
            <a:headEnd/>
            <a:tailEnd/>
          </a:ln>
          <a:effectLst/>
          <a:extLst>
            <a:ext uri="{AF507438-7753-43E0-B8FC-AC1667EBCBE1}">
              <a14:hiddenEffects xmlns:a14="http://schemas.microsoft.com/office/drawing/2010/main">
                <a:effectLst>
                  <a:outerShdw dist="35921" dir="2700000" algn="ctr" rotWithShape="0">
                    <a:srgbClr val="000099"/>
                  </a:outerShdw>
                </a:effectLst>
              </a14:hiddenEffects>
            </a:ext>
          </a:extLst>
        </p:spPr>
        <p:txBody>
          <a:bodyPr tIns="75600" bIns="75600" anchor="ctr"/>
          <a:lstStyle/>
          <a:p>
            <a:pPr algn="ctr" eaLnBrk="0" hangingPunct="0"/>
            <a:r>
              <a:rPr lang="pt-BR" sz="1400" b="1" dirty="0" smtClean="0"/>
              <a:t>Foco no ambiente interno e externo</a:t>
            </a:r>
          </a:p>
          <a:p>
            <a:pPr algn="ctr" eaLnBrk="0" hangingPunct="0"/>
            <a:r>
              <a:rPr lang="pt-BR" sz="1400" b="1" dirty="0" smtClean="0"/>
              <a:t>Melhoria contínua</a:t>
            </a:r>
          </a:p>
          <a:p>
            <a:pPr algn="ctr" eaLnBrk="0" hangingPunct="0"/>
            <a:endParaRPr lang="pt-BR" sz="1400" b="1" dirty="0"/>
          </a:p>
        </p:txBody>
      </p:sp>
      <p:sp>
        <p:nvSpPr>
          <p:cNvPr id="40" name="Rectangle 25"/>
          <p:cNvSpPr>
            <a:spLocks noChangeArrowheads="1"/>
          </p:cNvSpPr>
          <p:nvPr/>
        </p:nvSpPr>
        <p:spPr bwMode="auto">
          <a:xfrm>
            <a:off x="7092280" y="2480927"/>
            <a:ext cx="1332653" cy="829293"/>
          </a:xfrm>
          <a:prstGeom prst="rect">
            <a:avLst/>
          </a:prstGeom>
          <a:solidFill>
            <a:srgbClr val="CC660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262" tIns="41275" rIns="68262" bIns="41275" anchor="ctr"/>
          <a:lstStyle/>
          <a:p>
            <a:pPr algn="ctr" defTabSz="739775" eaLnBrk="0" hangingPunct="0"/>
            <a:r>
              <a:rPr lang="pt-BR" sz="1400" b="1" dirty="0" smtClean="0">
                <a:solidFill>
                  <a:schemeClr val="bg1"/>
                </a:solidFill>
              </a:rPr>
              <a:t>NÍVEL </a:t>
            </a:r>
            <a:r>
              <a:rPr lang="pt-BR" sz="2000" b="1" dirty="0" smtClean="0">
                <a:solidFill>
                  <a:schemeClr val="bg1"/>
                </a:solidFill>
              </a:rPr>
              <a:t>5</a:t>
            </a:r>
          </a:p>
          <a:p>
            <a:pPr algn="ctr" defTabSz="739775" eaLnBrk="0" hangingPunct="0"/>
            <a:r>
              <a:rPr lang="pt-BR" sz="1400" b="1" dirty="0" smtClean="0">
                <a:solidFill>
                  <a:schemeClr val="bg1"/>
                </a:solidFill>
              </a:rPr>
              <a:t>OTIMIZADO</a:t>
            </a:r>
            <a:endParaRPr lang="pt-BR" sz="1400" b="1" dirty="0">
              <a:solidFill>
                <a:schemeClr val="bg1"/>
              </a:solidFill>
            </a:endParaRPr>
          </a:p>
        </p:txBody>
      </p:sp>
      <p:sp>
        <p:nvSpPr>
          <p:cNvPr id="3" name="CaixaDeTexto 2"/>
          <p:cNvSpPr txBox="1"/>
          <p:nvPr/>
        </p:nvSpPr>
        <p:spPr>
          <a:xfrm>
            <a:off x="1495752" y="6453336"/>
            <a:ext cx="7648248" cy="338554"/>
          </a:xfrm>
          <a:prstGeom prst="rect">
            <a:avLst/>
          </a:prstGeom>
          <a:noFill/>
        </p:spPr>
        <p:txBody>
          <a:bodyPr wrap="none" rtlCol="0">
            <a:spAutoFit/>
          </a:bodyPr>
          <a:lstStyle/>
          <a:p>
            <a:r>
              <a:rPr lang="pt-BR" sz="1600" b="1" dirty="0" smtClean="0">
                <a:solidFill>
                  <a:srgbClr val="0070C0"/>
                </a:solidFill>
              </a:rPr>
              <a:t>Fonte: IIA- The </a:t>
            </a:r>
            <a:r>
              <a:rPr lang="pt-BR" sz="1600" b="1" dirty="0" err="1" smtClean="0">
                <a:solidFill>
                  <a:srgbClr val="0070C0"/>
                </a:solidFill>
              </a:rPr>
              <a:t>Institute</a:t>
            </a:r>
            <a:r>
              <a:rPr lang="pt-BR" sz="1600" b="1" dirty="0" smtClean="0">
                <a:solidFill>
                  <a:srgbClr val="0070C0"/>
                </a:solidFill>
              </a:rPr>
              <a:t> </a:t>
            </a:r>
            <a:r>
              <a:rPr lang="pt-BR" sz="1600" b="1" dirty="0" err="1" smtClean="0">
                <a:solidFill>
                  <a:srgbClr val="0070C0"/>
                </a:solidFill>
              </a:rPr>
              <a:t>of</a:t>
            </a:r>
            <a:r>
              <a:rPr lang="pt-BR" sz="1600" b="1" dirty="0" smtClean="0">
                <a:solidFill>
                  <a:srgbClr val="0070C0"/>
                </a:solidFill>
              </a:rPr>
              <a:t> </a:t>
            </a:r>
            <a:r>
              <a:rPr lang="pt-BR" sz="1600" b="1" dirty="0" err="1" smtClean="0">
                <a:solidFill>
                  <a:srgbClr val="0070C0"/>
                </a:solidFill>
              </a:rPr>
              <a:t>Internal</a:t>
            </a:r>
            <a:r>
              <a:rPr lang="pt-BR" sz="1600" b="1" dirty="0" smtClean="0">
                <a:solidFill>
                  <a:srgbClr val="0070C0"/>
                </a:solidFill>
              </a:rPr>
              <a:t> </a:t>
            </a:r>
            <a:r>
              <a:rPr lang="pt-BR" sz="1600" b="1" dirty="0" err="1" smtClean="0">
                <a:solidFill>
                  <a:srgbClr val="0070C0"/>
                </a:solidFill>
              </a:rPr>
              <a:t>Auditors</a:t>
            </a:r>
            <a:r>
              <a:rPr lang="pt-BR" sz="1600" b="1" dirty="0" smtClean="0">
                <a:solidFill>
                  <a:srgbClr val="0070C0"/>
                </a:solidFill>
              </a:rPr>
              <a:t> “IA-CM- </a:t>
            </a:r>
            <a:r>
              <a:rPr lang="pt-BR" sz="1600" b="1" dirty="0" err="1" smtClean="0">
                <a:solidFill>
                  <a:srgbClr val="0070C0"/>
                </a:solidFill>
              </a:rPr>
              <a:t>Internal</a:t>
            </a:r>
            <a:r>
              <a:rPr lang="pt-BR" sz="1600" b="1" dirty="0" smtClean="0">
                <a:solidFill>
                  <a:srgbClr val="0070C0"/>
                </a:solidFill>
              </a:rPr>
              <a:t> </a:t>
            </a:r>
            <a:r>
              <a:rPr lang="pt-BR" sz="1600" b="1" dirty="0" err="1" smtClean="0">
                <a:solidFill>
                  <a:srgbClr val="0070C0"/>
                </a:solidFill>
              </a:rPr>
              <a:t>Audit</a:t>
            </a:r>
            <a:r>
              <a:rPr lang="pt-BR" sz="1600" b="1" dirty="0" smtClean="0">
                <a:solidFill>
                  <a:srgbClr val="0070C0"/>
                </a:solidFill>
              </a:rPr>
              <a:t> </a:t>
            </a:r>
            <a:r>
              <a:rPr lang="pt-BR" sz="1600" b="1" dirty="0" err="1" smtClean="0">
                <a:solidFill>
                  <a:srgbClr val="0070C0"/>
                </a:solidFill>
              </a:rPr>
              <a:t>Capability</a:t>
            </a:r>
            <a:r>
              <a:rPr lang="pt-BR" sz="1600" b="1" dirty="0" smtClean="0">
                <a:solidFill>
                  <a:srgbClr val="0070C0"/>
                </a:solidFill>
              </a:rPr>
              <a:t> </a:t>
            </a:r>
            <a:r>
              <a:rPr lang="pt-BR" sz="1600" b="1" dirty="0" err="1" smtClean="0">
                <a:solidFill>
                  <a:srgbClr val="0070C0"/>
                </a:solidFill>
              </a:rPr>
              <a:t>Model</a:t>
            </a:r>
            <a:r>
              <a:rPr lang="pt-BR" sz="1600" b="1" dirty="0" smtClean="0">
                <a:solidFill>
                  <a:srgbClr val="0070C0"/>
                </a:solidFill>
              </a:rPr>
              <a:t>”</a:t>
            </a:r>
            <a:endParaRPr lang="pt-BR" sz="1600" b="1" dirty="0">
              <a:solidFill>
                <a:srgbClr val="0070C0"/>
              </a:solidFill>
            </a:endParaRPr>
          </a:p>
        </p:txBody>
      </p:sp>
    </p:spTree>
    <p:extLst>
      <p:ext uri="{BB962C8B-B14F-4D97-AF65-F5344CB8AC3E}">
        <p14:creationId xmlns:p14="http://schemas.microsoft.com/office/powerpoint/2010/main" val="197783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1243"/>
                                        </p:tgtEl>
                                        <p:attrNameLst>
                                          <p:attrName>style.visibility</p:attrName>
                                        </p:attrNameLst>
                                      </p:cBhvr>
                                      <p:to>
                                        <p:strVal val="visible"/>
                                      </p:to>
                                    </p:set>
                                    <p:animEffect transition="in" filter="wipe(left)">
                                      <p:cBhvr>
                                        <p:cTn id="7" dur="500"/>
                                        <p:tgtEl>
                                          <p:spTgt spid="35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35696" y="242645"/>
            <a:ext cx="6965368" cy="954107"/>
          </a:xfrm>
          <a:prstGeom prst="rect">
            <a:avLst/>
          </a:prstGeom>
          <a:noFill/>
        </p:spPr>
        <p:txBody>
          <a:bodyPr wrap="none" rtlCol="0">
            <a:spAutoFit/>
          </a:bodyPr>
          <a:lstStyle/>
          <a:p>
            <a:pPr>
              <a:spcBef>
                <a:spcPct val="0"/>
              </a:spcBef>
            </a:pPr>
            <a:r>
              <a:rPr lang="pt-BR" sz="2800" b="1" dirty="0" smtClean="0">
                <a:solidFill>
                  <a:srgbClr val="52527A"/>
                </a:solidFill>
                <a:latin typeface="Verdana" pitchFamily="34" charset="0"/>
                <a:ea typeface="+mj-ea"/>
                <a:cs typeface="+mj-cs"/>
              </a:rPr>
              <a:t>                                     Foco </a:t>
            </a:r>
            <a:r>
              <a:rPr lang="pt-BR" sz="2800" b="1" dirty="0">
                <a:solidFill>
                  <a:srgbClr val="52527A"/>
                </a:solidFill>
                <a:latin typeface="Verdana" pitchFamily="34" charset="0"/>
                <a:ea typeface="+mj-ea"/>
                <a:cs typeface="+mj-cs"/>
              </a:rPr>
              <a:t>da AI</a:t>
            </a:r>
          </a:p>
          <a:p>
            <a:pPr>
              <a:spcBef>
                <a:spcPct val="0"/>
              </a:spcBef>
            </a:pPr>
            <a:r>
              <a:rPr lang="pt-BR" sz="2800" b="1" dirty="0" smtClean="0">
                <a:solidFill>
                  <a:srgbClr val="52527A"/>
                </a:solidFill>
                <a:latin typeface="Verdana" pitchFamily="34" charset="0"/>
                <a:ea typeface="+mj-ea"/>
                <a:cs typeface="+mj-cs"/>
              </a:rPr>
              <a:t>Conformidade X Controle </a:t>
            </a:r>
            <a:r>
              <a:rPr lang="pt-BR" sz="2800" b="1" dirty="0">
                <a:solidFill>
                  <a:srgbClr val="52527A"/>
                </a:solidFill>
                <a:latin typeface="Verdana" pitchFamily="34" charset="0"/>
                <a:ea typeface="+mj-ea"/>
                <a:cs typeface="+mj-cs"/>
              </a:rPr>
              <a:t>X  </a:t>
            </a:r>
            <a:r>
              <a:rPr lang="pt-BR" sz="2800" b="1" dirty="0" smtClean="0">
                <a:solidFill>
                  <a:srgbClr val="52527A"/>
                </a:solidFill>
                <a:latin typeface="Verdana" pitchFamily="34" charset="0"/>
                <a:ea typeface="+mj-ea"/>
                <a:cs typeface="+mj-cs"/>
              </a:rPr>
              <a:t>Risco</a:t>
            </a:r>
            <a:endParaRPr lang="pt-BR" sz="2800" b="1" dirty="0">
              <a:solidFill>
                <a:srgbClr val="52527A"/>
              </a:solidFill>
              <a:latin typeface="Verdana" pitchFamily="34" charset="0"/>
              <a:ea typeface="+mj-ea"/>
              <a:cs typeface="+mj-cs"/>
            </a:endParaRPr>
          </a:p>
        </p:txBody>
      </p:sp>
      <p:sp>
        <p:nvSpPr>
          <p:cNvPr id="5" name="CaixaDeTexto 4"/>
          <p:cNvSpPr txBox="1"/>
          <p:nvPr/>
        </p:nvSpPr>
        <p:spPr>
          <a:xfrm>
            <a:off x="2915814" y="2285607"/>
            <a:ext cx="2880321" cy="4031873"/>
          </a:xfrm>
          <a:prstGeom prst="rect">
            <a:avLst/>
          </a:prstGeom>
          <a:noFill/>
          <a:ln>
            <a:solidFill>
              <a:schemeClr val="tx2">
                <a:lumMod val="60000"/>
                <a:lumOff val="40000"/>
              </a:schemeClr>
            </a:solidFill>
          </a:ln>
        </p:spPr>
        <p:txBody>
          <a:bodyPr wrap="square" rtlCol="0">
            <a:spAutoFit/>
          </a:bodyPr>
          <a:lstStyle/>
          <a:p>
            <a:pPr marL="285750" indent="-285750">
              <a:buFont typeface="Wingdings" pitchFamily="2" charset="2"/>
              <a:buChar char="§"/>
            </a:pPr>
            <a:r>
              <a:rPr lang="pt-BR" sz="1600" b="1" dirty="0">
                <a:solidFill>
                  <a:schemeClr val="tx2"/>
                </a:solidFill>
                <a:latin typeface="Arial" charset="0"/>
                <a:cs typeface="Arial" charset="0"/>
              </a:rPr>
              <a:t>Testes com base em </a:t>
            </a:r>
            <a:r>
              <a:rPr lang="pt-BR" sz="1600" b="1" dirty="0" smtClean="0">
                <a:solidFill>
                  <a:schemeClr val="tx2"/>
                </a:solidFill>
                <a:latin typeface="Arial" charset="0"/>
                <a:cs typeface="Arial" charset="0"/>
              </a:rPr>
              <a:t>programa de </a:t>
            </a:r>
            <a:r>
              <a:rPr lang="pt-BR" sz="1600" b="1" dirty="0">
                <a:solidFill>
                  <a:schemeClr val="tx2"/>
                </a:solidFill>
                <a:latin typeface="Arial" charset="0"/>
                <a:cs typeface="Arial" charset="0"/>
              </a:rPr>
              <a:t>trabalho </a:t>
            </a:r>
            <a:r>
              <a:rPr lang="pt-BR" sz="1600" b="1" dirty="0" smtClean="0">
                <a:solidFill>
                  <a:schemeClr val="tx2"/>
                </a:solidFill>
                <a:latin typeface="Arial" charset="0"/>
                <a:cs typeface="Arial" charset="0"/>
              </a:rPr>
              <a:t>focado na adequação dos controles internos</a:t>
            </a:r>
            <a:r>
              <a:rPr lang="pt-BR" sz="1600" b="1" dirty="0">
                <a:solidFill>
                  <a:schemeClr val="tx2"/>
                </a:solidFill>
                <a:latin typeface="Arial" charset="0"/>
                <a:cs typeface="Arial" charset="0"/>
              </a:rPr>
              <a:t>;</a:t>
            </a:r>
          </a:p>
          <a:p>
            <a:pPr marL="285750" indent="-285750">
              <a:buFont typeface="Wingdings" pitchFamily="2" charset="2"/>
              <a:buChar char="§"/>
            </a:pPr>
            <a:r>
              <a:rPr lang="pt-BR" sz="1600" b="1" dirty="0" smtClean="0">
                <a:solidFill>
                  <a:schemeClr val="tx2"/>
                </a:solidFill>
                <a:latin typeface="Arial" charset="0"/>
                <a:cs typeface="Arial" charset="0"/>
              </a:rPr>
              <a:t>Foco na prevenção;</a:t>
            </a:r>
          </a:p>
          <a:p>
            <a:pPr marL="285750" indent="-285750">
              <a:buFont typeface="Wingdings" pitchFamily="2" charset="2"/>
              <a:buChar char="§"/>
            </a:pPr>
            <a:r>
              <a:rPr lang="pt-BR" sz="1600" b="1" dirty="0" smtClean="0">
                <a:solidFill>
                  <a:schemeClr val="tx2"/>
                </a:solidFill>
                <a:latin typeface="Arial" charset="0"/>
                <a:cs typeface="Arial" charset="0"/>
              </a:rPr>
              <a:t>Verificação da 1ª e 2ª linhas;</a:t>
            </a:r>
            <a:endParaRPr lang="pt-BR" sz="1600" b="1" dirty="0">
              <a:solidFill>
                <a:schemeClr val="tx2"/>
              </a:solidFill>
              <a:latin typeface="Arial" charset="0"/>
              <a:cs typeface="Arial" charset="0"/>
            </a:endParaRPr>
          </a:p>
          <a:p>
            <a:pPr marL="285750" indent="-285750">
              <a:buFont typeface="Wingdings" pitchFamily="2" charset="2"/>
              <a:buChar char="§"/>
            </a:pPr>
            <a:r>
              <a:rPr lang="pt-BR" sz="1600" b="1" dirty="0">
                <a:solidFill>
                  <a:schemeClr val="tx2"/>
                </a:solidFill>
                <a:latin typeface="Arial" charset="0"/>
                <a:cs typeface="Arial" charset="0"/>
              </a:rPr>
              <a:t>Inspeção, detecção e </a:t>
            </a:r>
            <a:r>
              <a:rPr lang="pt-BR" sz="1600" b="1" dirty="0" smtClean="0">
                <a:solidFill>
                  <a:schemeClr val="tx2"/>
                </a:solidFill>
                <a:latin typeface="Arial" charset="0"/>
                <a:cs typeface="Arial" charset="0"/>
              </a:rPr>
              <a:t>reação às </a:t>
            </a:r>
            <a:r>
              <a:rPr lang="pt-BR" sz="1600" b="1" dirty="0">
                <a:solidFill>
                  <a:schemeClr val="tx2"/>
                </a:solidFill>
                <a:latin typeface="Arial" charset="0"/>
                <a:cs typeface="Arial" charset="0"/>
              </a:rPr>
              <a:t>falhas de </a:t>
            </a:r>
            <a:r>
              <a:rPr lang="pt-BR" sz="1600" b="1" dirty="0" smtClean="0">
                <a:solidFill>
                  <a:schemeClr val="tx2"/>
                </a:solidFill>
                <a:latin typeface="Arial" charset="0"/>
                <a:cs typeface="Arial" charset="0"/>
              </a:rPr>
              <a:t>controle interno;</a:t>
            </a:r>
            <a:endParaRPr lang="pt-BR" sz="1600" b="1" dirty="0">
              <a:solidFill>
                <a:schemeClr val="tx2"/>
              </a:solidFill>
              <a:latin typeface="Arial" charset="0"/>
              <a:cs typeface="Arial" charset="0"/>
            </a:endParaRPr>
          </a:p>
          <a:p>
            <a:pPr marL="285750" indent="-285750">
              <a:buFont typeface="Wingdings" pitchFamily="2" charset="2"/>
              <a:buChar char="§"/>
            </a:pPr>
            <a:r>
              <a:rPr lang="pt-BR" sz="1600" b="1" dirty="0">
                <a:solidFill>
                  <a:schemeClr val="tx2"/>
                </a:solidFill>
                <a:latin typeface="Arial" charset="0"/>
                <a:cs typeface="Arial" charset="0"/>
              </a:rPr>
              <a:t>Tempo </a:t>
            </a:r>
            <a:r>
              <a:rPr lang="pt-BR" sz="1600" b="1" dirty="0" smtClean="0">
                <a:solidFill>
                  <a:schemeClr val="tx2"/>
                </a:solidFill>
                <a:latin typeface="Arial" charset="0"/>
                <a:cs typeface="Arial" charset="0"/>
              </a:rPr>
              <a:t>gasto: </a:t>
            </a:r>
            <a:r>
              <a:rPr lang="pt-BR" sz="1600" b="1" dirty="0">
                <a:solidFill>
                  <a:schemeClr val="tx2"/>
                </a:solidFill>
                <a:latin typeface="Arial" charset="0"/>
                <a:cs typeface="Arial" charset="0"/>
              </a:rPr>
              <a:t>testes para a validação e consolidação dos controles internos</a:t>
            </a:r>
            <a:r>
              <a:rPr lang="pt-BR" sz="1600" b="1" dirty="0" smtClean="0">
                <a:solidFill>
                  <a:schemeClr val="tx2"/>
                </a:solidFill>
                <a:latin typeface="Arial" charset="0"/>
                <a:cs typeface="Arial" charset="0"/>
              </a:rPr>
              <a:t>.</a:t>
            </a:r>
          </a:p>
          <a:p>
            <a:pPr marL="285750" indent="-285750">
              <a:buFont typeface="Wingdings" pitchFamily="2" charset="2"/>
              <a:buChar char="§"/>
            </a:pPr>
            <a:endParaRPr lang="pt-BR" sz="1600" b="1" dirty="0">
              <a:solidFill>
                <a:schemeClr val="tx2"/>
              </a:solidFill>
              <a:latin typeface="Arial" charset="0"/>
              <a:cs typeface="Arial" charset="0"/>
            </a:endParaRPr>
          </a:p>
          <a:p>
            <a:pPr marL="285750" indent="-285750">
              <a:buFont typeface="Wingdings" pitchFamily="2" charset="2"/>
              <a:buChar char="§"/>
            </a:pPr>
            <a:endParaRPr lang="pt-BR" sz="1600" b="1" dirty="0">
              <a:solidFill>
                <a:schemeClr val="tx2"/>
              </a:solidFill>
              <a:latin typeface="Arial" charset="0"/>
              <a:cs typeface="Arial" charset="0"/>
            </a:endParaRPr>
          </a:p>
        </p:txBody>
      </p:sp>
      <p:sp>
        <p:nvSpPr>
          <p:cNvPr id="6" name="CaixaDeTexto 5"/>
          <p:cNvSpPr txBox="1"/>
          <p:nvPr/>
        </p:nvSpPr>
        <p:spPr>
          <a:xfrm>
            <a:off x="3547703" y="1844824"/>
            <a:ext cx="1888393" cy="400110"/>
          </a:xfrm>
          <a:prstGeom prst="rect">
            <a:avLst/>
          </a:prstGeom>
          <a:noFill/>
        </p:spPr>
        <p:txBody>
          <a:bodyPr wrap="square" rtlCol="0">
            <a:spAutoFit/>
          </a:bodyPr>
          <a:lstStyle/>
          <a:p>
            <a:r>
              <a:rPr lang="pt-BR" sz="2000" b="1" dirty="0" smtClean="0">
                <a:solidFill>
                  <a:schemeClr val="tx2"/>
                </a:solidFill>
                <a:latin typeface="Arial" charset="0"/>
                <a:cs typeface="Arial" charset="0"/>
              </a:rPr>
              <a:t>CONTROLE</a:t>
            </a:r>
            <a:endParaRPr lang="pt-BR" sz="2000" b="1" dirty="0">
              <a:solidFill>
                <a:schemeClr val="tx2"/>
              </a:solidFill>
              <a:latin typeface="Arial" charset="0"/>
              <a:cs typeface="Arial" charset="0"/>
            </a:endParaRPr>
          </a:p>
        </p:txBody>
      </p:sp>
      <p:sp>
        <p:nvSpPr>
          <p:cNvPr id="8" name="CaixaDeTexto 7"/>
          <p:cNvSpPr txBox="1"/>
          <p:nvPr/>
        </p:nvSpPr>
        <p:spPr>
          <a:xfrm>
            <a:off x="5862361" y="2276872"/>
            <a:ext cx="2886103" cy="4031873"/>
          </a:xfrm>
          <a:prstGeom prst="rect">
            <a:avLst/>
          </a:prstGeom>
          <a:noFill/>
          <a:ln>
            <a:solidFill>
              <a:schemeClr val="tx2">
                <a:lumMod val="60000"/>
                <a:lumOff val="40000"/>
              </a:schemeClr>
            </a:solidFill>
          </a:ln>
        </p:spPr>
        <p:txBody>
          <a:bodyPr wrap="square" rtlCol="0">
            <a:spAutoFit/>
          </a:bodyPr>
          <a:lstStyle/>
          <a:p>
            <a:pPr marL="285750" indent="-285750">
              <a:buFont typeface="Wingdings" pitchFamily="2" charset="2"/>
              <a:buChar char="§"/>
            </a:pPr>
            <a:r>
              <a:rPr lang="pt-BR" sz="1600" b="1" dirty="0">
                <a:solidFill>
                  <a:schemeClr val="tx2"/>
                </a:solidFill>
                <a:latin typeface="Arial" charset="0"/>
                <a:cs typeface="Arial" charset="0"/>
              </a:rPr>
              <a:t>Testes com base nos </a:t>
            </a:r>
            <a:r>
              <a:rPr lang="pt-BR" sz="1600" b="1" dirty="0" smtClean="0">
                <a:solidFill>
                  <a:schemeClr val="tx2"/>
                </a:solidFill>
                <a:latin typeface="Arial" charset="0"/>
                <a:cs typeface="Arial" charset="0"/>
              </a:rPr>
              <a:t>riscos de </a:t>
            </a:r>
            <a:r>
              <a:rPr lang="pt-BR" sz="1600" b="1" dirty="0">
                <a:solidFill>
                  <a:schemeClr val="tx2"/>
                </a:solidFill>
                <a:latin typeface="Arial" charset="0"/>
                <a:cs typeface="Arial" charset="0"/>
              </a:rPr>
              <a:t>negócio;</a:t>
            </a:r>
          </a:p>
          <a:p>
            <a:pPr marL="285750" indent="-285750">
              <a:buFont typeface="Wingdings" pitchFamily="2" charset="2"/>
              <a:buChar char="§"/>
            </a:pPr>
            <a:r>
              <a:rPr lang="pt-BR" sz="1600" b="1" dirty="0">
                <a:solidFill>
                  <a:schemeClr val="tx2"/>
                </a:solidFill>
                <a:latin typeface="Arial" charset="0"/>
                <a:cs typeface="Arial" charset="0"/>
              </a:rPr>
              <a:t>Testes </a:t>
            </a:r>
            <a:r>
              <a:rPr lang="pt-BR" sz="1600" b="1" dirty="0" smtClean="0">
                <a:solidFill>
                  <a:schemeClr val="tx2"/>
                </a:solidFill>
                <a:latin typeface="Arial" charset="0"/>
                <a:cs typeface="Arial" charset="0"/>
              </a:rPr>
              <a:t>focados </a:t>
            </a:r>
            <a:r>
              <a:rPr lang="pt-BR" sz="1600" b="1" dirty="0">
                <a:solidFill>
                  <a:schemeClr val="tx2"/>
                </a:solidFill>
                <a:latin typeface="Arial" charset="0"/>
                <a:cs typeface="Arial" charset="0"/>
              </a:rPr>
              <a:t>nos controles que minimizam os riscos relevantes;</a:t>
            </a:r>
          </a:p>
          <a:p>
            <a:pPr marL="285750" indent="-285750">
              <a:buFont typeface="Wingdings" pitchFamily="2" charset="2"/>
              <a:buChar char="§"/>
            </a:pPr>
            <a:r>
              <a:rPr lang="pt-BR" sz="1600" b="1" dirty="0">
                <a:solidFill>
                  <a:schemeClr val="tx2"/>
                </a:solidFill>
                <a:latin typeface="Arial" charset="0"/>
                <a:cs typeface="Arial" charset="0"/>
              </a:rPr>
              <a:t>Antecipação e prevenção dos  riscos de negócios;</a:t>
            </a:r>
          </a:p>
          <a:p>
            <a:pPr marL="285750" indent="-285750">
              <a:buFont typeface="Wingdings" pitchFamily="2" charset="2"/>
              <a:buChar char="§"/>
            </a:pPr>
            <a:r>
              <a:rPr lang="pt-BR" sz="1600" b="1" dirty="0" smtClean="0">
                <a:solidFill>
                  <a:schemeClr val="tx2"/>
                </a:solidFill>
                <a:latin typeface="Arial" charset="0"/>
                <a:cs typeface="Arial" charset="0"/>
              </a:rPr>
              <a:t>Tempo gasto: levantamentos </a:t>
            </a:r>
            <a:r>
              <a:rPr lang="pt-BR" sz="1600" b="1" dirty="0">
                <a:solidFill>
                  <a:schemeClr val="tx2"/>
                </a:solidFill>
                <a:latin typeface="Arial" charset="0"/>
                <a:cs typeface="Arial" charset="0"/>
              </a:rPr>
              <a:t>e </a:t>
            </a:r>
            <a:r>
              <a:rPr lang="pt-BR" sz="1600" b="1" dirty="0" smtClean="0">
                <a:solidFill>
                  <a:schemeClr val="tx2"/>
                </a:solidFill>
                <a:latin typeface="Arial" charset="0"/>
                <a:cs typeface="Arial" charset="0"/>
              </a:rPr>
              <a:t>análises de informações, testes de aderência de controles e tratamento dos riscos.</a:t>
            </a:r>
            <a:endParaRPr lang="pt-BR" sz="1600" b="1" dirty="0">
              <a:solidFill>
                <a:schemeClr val="tx2"/>
              </a:solidFill>
              <a:latin typeface="Arial" charset="0"/>
              <a:cs typeface="Arial" charset="0"/>
            </a:endParaRPr>
          </a:p>
          <a:p>
            <a:pPr marL="285750" indent="-285750">
              <a:buFont typeface="Wingdings" pitchFamily="2" charset="2"/>
              <a:buChar char="§"/>
            </a:pPr>
            <a:endParaRPr lang="pt-BR" sz="1600" b="1" dirty="0">
              <a:solidFill>
                <a:schemeClr val="tx2"/>
              </a:solidFill>
              <a:latin typeface="Arial" charset="0"/>
              <a:cs typeface="Arial" charset="0"/>
            </a:endParaRPr>
          </a:p>
        </p:txBody>
      </p:sp>
      <p:sp>
        <p:nvSpPr>
          <p:cNvPr id="9" name="CaixaDeTexto 8"/>
          <p:cNvSpPr txBox="1"/>
          <p:nvPr/>
        </p:nvSpPr>
        <p:spPr>
          <a:xfrm>
            <a:off x="6876256" y="1844824"/>
            <a:ext cx="997388" cy="400110"/>
          </a:xfrm>
          <a:prstGeom prst="rect">
            <a:avLst/>
          </a:prstGeom>
          <a:noFill/>
        </p:spPr>
        <p:txBody>
          <a:bodyPr wrap="none" rtlCol="0">
            <a:spAutoFit/>
          </a:bodyPr>
          <a:lstStyle/>
          <a:p>
            <a:pPr algn="ctr"/>
            <a:r>
              <a:rPr lang="pt-BR" sz="2000" b="1" dirty="0" smtClean="0">
                <a:solidFill>
                  <a:schemeClr val="tx2"/>
                </a:solidFill>
                <a:latin typeface="Arial" charset="0"/>
                <a:cs typeface="Arial" charset="0"/>
              </a:rPr>
              <a:t>RISCO</a:t>
            </a:r>
            <a:endParaRPr lang="pt-BR" sz="2000" b="1" dirty="0">
              <a:solidFill>
                <a:schemeClr val="tx2"/>
              </a:solidFill>
              <a:latin typeface="Arial" charset="0"/>
              <a:cs typeface="Arial" charset="0"/>
            </a:endParaRPr>
          </a:p>
        </p:txBody>
      </p:sp>
      <p:sp>
        <p:nvSpPr>
          <p:cNvPr id="7" name="CaixaDeTexto 6"/>
          <p:cNvSpPr txBox="1"/>
          <p:nvPr/>
        </p:nvSpPr>
        <p:spPr>
          <a:xfrm>
            <a:off x="395536" y="2276872"/>
            <a:ext cx="2448272" cy="4031873"/>
          </a:xfrm>
          <a:prstGeom prst="rect">
            <a:avLst/>
          </a:prstGeom>
          <a:noFill/>
          <a:ln>
            <a:solidFill>
              <a:schemeClr val="tx2">
                <a:lumMod val="60000"/>
                <a:lumOff val="40000"/>
              </a:schemeClr>
            </a:solidFill>
          </a:ln>
        </p:spPr>
        <p:txBody>
          <a:bodyPr wrap="square" rtlCol="0">
            <a:spAutoFit/>
          </a:bodyPr>
          <a:lstStyle/>
          <a:p>
            <a:pPr marL="285750" indent="-285750">
              <a:buFont typeface="Wingdings" pitchFamily="2" charset="2"/>
              <a:buChar char="§"/>
            </a:pPr>
            <a:r>
              <a:rPr lang="pt-BR" sz="1600" b="1" dirty="0">
                <a:solidFill>
                  <a:schemeClr val="tx2"/>
                </a:solidFill>
                <a:latin typeface="Arial" charset="0"/>
                <a:cs typeface="Arial" charset="0"/>
              </a:rPr>
              <a:t>Testes </a:t>
            </a:r>
            <a:r>
              <a:rPr lang="pt-BR" sz="1600" b="1" dirty="0" smtClean="0">
                <a:solidFill>
                  <a:schemeClr val="tx2"/>
                </a:solidFill>
                <a:latin typeface="Arial" charset="0"/>
                <a:cs typeface="Arial" charset="0"/>
              </a:rPr>
              <a:t>de operações e registros contábeis </a:t>
            </a:r>
            <a:r>
              <a:rPr lang="pt-BR" sz="1600" b="1" dirty="0" smtClean="0">
                <a:solidFill>
                  <a:schemeClr val="tx2"/>
                </a:solidFill>
                <a:latin typeface="Arial" charset="0"/>
                <a:cs typeface="Arial" charset="0"/>
              </a:rPr>
              <a:t> </a:t>
            </a:r>
            <a:r>
              <a:rPr lang="pt-BR" sz="1600" b="1" dirty="0" err="1" smtClean="0">
                <a:solidFill>
                  <a:schemeClr val="tx2"/>
                </a:solidFill>
                <a:latin typeface="Arial" charset="0"/>
                <a:cs typeface="Arial" charset="0"/>
              </a:rPr>
              <a:t>Ex-Post</a:t>
            </a:r>
            <a:r>
              <a:rPr lang="pt-BR" sz="1600" b="1" dirty="0" smtClean="0">
                <a:solidFill>
                  <a:schemeClr val="tx2"/>
                </a:solidFill>
                <a:latin typeface="Arial" charset="0"/>
                <a:cs typeface="Arial" charset="0"/>
              </a:rPr>
              <a:t>;</a:t>
            </a:r>
            <a:endParaRPr lang="pt-BR" sz="1600" b="1" dirty="0">
              <a:solidFill>
                <a:schemeClr val="tx2"/>
              </a:solidFill>
              <a:latin typeface="Arial" charset="0"/>
              <a:cs typeface="Arial" charset="0"/>
            </a:endParaRPr>
          </a:p>
          <a:p>
            <a:pPr marL="285750" indent="-285750">
              <a:buFont typeface="Wingdings" pitchFamily="2" charset="2"/>
              <a:buChar char="§"/>
            </a:pPr>
            <a:r>
              <a:rPr lang="pt-BR" sz="1600" b="1" dirty="0" smtClean="0">
                <a:solidFill>
                  <a:schemeClr val="tx2"/>
                </a:solidFill>
                <a:latin typeface="Arial" charset="0"/>
                <a:cs typeface="Arial" charset="0"/>
              </a:rPr>
              <a:t>Foco na identificação de não conformidades</a:t>
            </a:r>
          </a:p>
          <a:p>
            <a:pPr marL="285750" indent="-285750">
              <a:buFont typeface="Wingdings" pitchFamily="2" charset="2"/>
              <a:buChar char="§"/>
            </a:pPr>
            <a:r>
              <a:rPr lang="pt-BR" sz="1600" b="1" dirty="0" smtClean="0">
                <a:solidFill>
                  <a:schemeClr val="tx2"/>
                </a:solidFill>
                <a:latin typeface="Arial" charset="0"/>
                <a:cs typeface="Arial" charset="0"/>
              </a:rPr>
              <a:t>Foco nas unidades e não nos processos   </a:t>
            </a:r>
          </a:p>
          <a:p>
            <a:pPr marL="285750" indent="-285750">
              <a:buFont typeface="Wingdings" pitchFamily="2" charset="2"/>
              <a:buChar char="§"/>
            </a:pPr>
            <a:r>
              <a:rPr lang="pt-BR" sz="1600" b="1" dirty="0" smtClean="0">
                <a:solidFill>
                  <a:schemeClr val="tx2"/>
                </a:solidFill>
                <a:latin typeface="Arial" charset="0"/>
                <a:cs typeface="Arial" charset="0"/>
              </a:rPr>
              <a:t>Tempo gasto: exames recorrentes nas programações anuais.</a:t>
            </a:r>
            <a:endParaRPr lang="pt-BR" sz="1600" b="1" dirty="0">
              <a:solidFill>
                <a:schemeClr val="tx2"/>
              </a:solidFill>
              <a:latin typeface="Arial" charset="0"/>
              <a:cs typeface="Arial" charset="0"/>
            </a:endParaRPr>
          </a:p>
          <a:p>
            <a:pPr marL="285750" indent="-285750">
              <a:buFont typeface="Wingdings" pitchFamily="2" charset="2"/>
              <a:buChar char="§"/>
            </a:pPr>
            <a:endParaRPr lang="pt-BR" sz="1600" b="1" dirty="0">
              <a:solidFill>
                <a:schemeClr val="tx2"/>
              </a:solidFill>
              <a:latin typeface="Arial" charset="0"/>
              <a:cs typeface="Arial" charset="0"/>
            </a:endParaRPr>
          </a:p>
          <a:p>
            <a:pPr marL="285750" indent="-285750">
              <a:buFont typeface="Wingdings" pitchFamily="2" charset="2"/>
              <a:buChar char="§"/>
            </a:pPr>
            <a:endParaRPr lang="pt-BR" sz="1600" b="1" dirty="0">
              <a:solidFill>
                <a:schemeClr val="tx2"/>
              </a:solidFill>
              <a:latin typeface="Arial" charset="0"/>
              <a:cs typeface="Arial" charset="0"/>
            </a:endParaRPr>
          </a:p>
        </p:txBody>
      </p:sp>
      <p:sp>
        <p:nvSpPr>
          <p:cNvPr id="10" name="CaixaDeTexto 9"/>
          <p:cNvSpPr txBox="1"/>
          <p:nvPr/>
        </p:nvSpPr>
        <p:spPr>
          <a:xfrm>
            <a:off x="395536" y="1844824"/>
            <a:ext cx="2350339" cy="400110"/>
          </a:xfrm>
          <a:prstGeom prst="rect">
            <a:avLst/>
          </a:prstGeom>
          <a:noFill/>
        </p:spPr>
        <p:txBody>
          <a:bodyPr wrap="square" rtlCol="0">
            <a:spAutoFit/>
          </a:bodyPr>
          <a:lstStyle/>
          <a:p>
            <a:r>
              <a:rPr lang="pt-BR" sz="2000" b="1" dirty="0" smtClean="0">
                <a:solidFill>
                  <a:schemeClr val="tx2"/>
                </a:solidFill>
                <a:latin typeface="Arial" charset="0"/>
                <a:cs typeface="Arial" charset="0"/>
              </a:rPr>
              <a:t>CONFORMIDADE</a:t>
            </a:r>
            <a:endParaRPr lang="pt-BR" sz="2000" b="1" dirty="0">
              <a:solidFill>
                <a:schemeClr val="tx2"/>
              </a:solidFill>
              <a:latin typeface="Arial" charset="0"/>
              <a:cs typeface="Arial" charset="0"/>
            </a:endParaRPr>
          </a:p>
        </p:txBody>
      </p:sp>
    </p:spTree>
    <p:extLst>
      <p:ext uri="{BB962C8B-B14F-4D97-AF65-F5344CB8AC3E}">
        <p14:creationId xmlns:p14="http://schemas.microsoft.com/office/powerpoint/2010/main" val="2064097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8" descr="governanca-31.jpg"/>
          <p:cNvPicPr>
            <a:picLocks noChangeAspect="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625802" y="1916832"/>
            <a:ext cx="2690614" cy="167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2411760" y="404664"/>
            <a:ext cx="684076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52527A"/>
                </a:solidFill>
                <a:latin typeface="Verdana" pitchFamily="34" charset="0"/>
                <a:ea typeface="+mn-ea"/>
                <a:cs typeface="Arial" charset="0"/>
              </a:rPr>
              <a:t>Posicionamento da </a:t>
            </a:r>
            <a:r>
              <a:rPr lang="pt-BR" sz="2800" b="1" dirty="0">
                <a:solidFill>
                  <a:srgbClr val="52527A"/>
                </a:solidFill>
                <a:latin typeface="Verdana" pitchFamily="34" charset="0"/>
                <a:ea typeface="+mn-ea"/>
                <a:cs typeface="Arial" charset="0"/>
              </a:rPr>
              <a:t>Auditoria </a:t>
            </a:r>
            <a:endParaRPr lang="pt-BR" sz="2800" b="1" dirty="0" smtClean="0">
              <a:solidFill>
                <a:srgbClr val="52527A"/>
              </a:solidFill>
              <a:latin typeface="Verdana" pitchFamily="34" charset="0"/>
              <a:ea typeface="+mn-ea"/>
              <a:cs typeface="Arial" charset="0"/>
            </a:endParaRPr>
          </a:p>
          <a:p>
            <a:r>
              <a:rPr lang="pt-BR" sz="2800" b="1" dirty="0" smtClean="0">
                <a:solidFill>
                  <a:srgbClr val="52527A"/>
                </a:solidFill>
                <a:latin typeface="Verdana" pitchFamily="34" charset="0"/>
                <a:ea typeface="+mn-ea"/>
                <a:cs typeface="Arial" charset="0"/>
              </a:rPr>
              <a:t>                    Gestão </a:t>
            </a:r>
            <a:r>
              <a:rPr lang="pt-BR" sz="2800" b="1" dirty="0">
                <a:solidFill>
                  <a:srgbClr val="52527A"/>
                </a:solidFill>
                <a:latin typeface="Verdana" pitchFamily="34" charset="0"/>
                <a:ea typeface="+mn-ea"/>
                <a:cs typeface="Arial" charset="0"/>
              </a:rPr>
              <a:t>de riscos</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68760"/>
            <a:ext cx="2664296" cy="1964657"/>
          </a:xfrm>
          <a:prstGeom prst="rect">
            <a:avLst/>
          </a:prstGeom>
        </p:spPr>
      </p:pic>
      <p:sp>
        <p:nvSpPr>
          <p:cNvPr id="7" name="CaixaDeTexto 6"/>
          <p:cNvSpPr txBox="1"/>
          <p:nvPr/>
        </p:nvSpPr>
        <p:spPr>
          <a:xfrm>
            <a:off x="251520" y="3668831"/>
            <a:ext cx="3812262" cy="1200329"/>
          </a:xfrm>
          <a:prstGeom prst="rect">
            <a:avLst/>
          </a:prstGeom>
          <a:solidFill>
            <a:schemeClr val="bg1">
              <a:lumMod val="95000"/>
            </a:schemeClr>
          </a:solidFill>
          <a:ln>
            <a:solidFill>
              <a:schemeClr val="accent1"/>
            </a:solidFill>
          </a:ln>
        </p:spPr>
        <p:txBody>
          <a:bodyPr wrap="none" rtlCol="0">
            <a:spAutoFit/>
          </a:bodyPr>
          <a:lstStyle/>
          <a:p>
            <a:pPr marL="285750" indent="-285750">
              <a:buFont typeface="Wingdings" panose="05000000000000000000" pitchFamily="2" charset="2"/>
              <a:buChar char="ü"/>
            </a:pPr>
            <a:r>
              <a:rPr lang="pt-BR" b="1" dirty="0" smtClean="0">
                <a:solidFill>
                  <a:srgbClr val="0070C0"/>
                </a:solidFill>
              </a:rPr>
              <a:t>Definição e alocação de recursos</a:t>
            </a:r>
          </a:p>
          <a:p>
            <a:pPr marL="285750" indent="-285750">
              <a:buFont typeface="Wingdings" panose="05000000000000000000" pitchFamily="2" charset="2"/>
              <a:buChar char="ü"/>
            </a:pPr>
            <a:r>
              <a:rPr lang="pt-BR" b="1" dirty="0" smtClean="0">
                <a:solidFill>
                  <a:srgbClr val="0070C0"/>
                </a:solidFill>
              </a:rPr>
              <a:t>Capacitação profissional</a:t>
            </a:r>
          </a:p>
          <a:p>
            <a:pPr marL="285750" indent="-285750">
              <a:buFont typeface="Wingdings" panose="05000000000000000000" pitchFamily="2" charset="2"/>
              <a:buChar char="ü"/>
            </a:pPr>
            <a:r>
              <a:rPr lang="pt-BR" b="1" dirty="0" smtClean="0">
                <a:solidFill>
                  <a:srgbClr val="0070C0"/>
                </a:solidFill>
              </a:rPr>
              <a:t>Disseminação do conhecimento</a:t>
            </a:r>
          </a:p>
          <a:p>
            <a:pPr marL="285750" indent="-285750">
              <a:buFont typeface="Wingdings" panose="05000000000000000000" pitchFamily="2" charset="2"/>
              <a:buChar char="ü"/>
            </a:pPr>
            <a:r>
              <a:rPr lang="pt-BR" b="1" dirty="0" smtClean="0">
                <a:solidFill>
                  <a:srgbClr val="0070C0"/>
                </a:solidFill>
              </a:rPr>
              <a:t>Programa anual – Cobertura de AI</a:t>
            </a:r>
            <a:endParaRPr lang="pt-BR" b="1" dirty="0">
              <a:solidFill>
                <a:srgbClr val="0070C0"/>
              </a:solidFill>
            </a:endParaRPr>
          </a:p>
        </p:txBody>
      </p:sp>
      <p:sp>
        <p:nvSpPr>
          <p:cNvPr id="8" name="CaixaDeTexto 7"/>
          <p:cNvSpPr txBox="1"/>
          <p:nvPr/>
        </p:nvSpPr>
        <p:spPr>
          <a:xfrm>
            <a:off x="4860032" y="3933056"/>
            <a:ext cx="4113627" cy="2585323"/>
          </a:xfrm>
          <a:prstGeom prst="rect">
            <a:avLst/>
          </a:prstGeom>
          <a:solidFill>
            <a:schemeClr val="bg1">
              <a:lumMod val="95000"/>
            </a:schemeClr>
          </a:solidFill>
          <a:ln>
            <a:solidFill>
              <a:schemeClr val="accent1"/>
            </a:solidFill>
          </a:ln>
        </p:spPr>
        <p:txBody>
          <a:bodyPr wrap="none" rtlCol="0">
            <a:spAutoFit/>
          </a:bodyPr>
          <a:lstStyle/>
          <a:p>
            <a:pPr marL="285750" indent="-285750">
              <a:buFont typeface="Wingdings" panose="05000000000000000000" pitchFamily="2" charset="2"/>
              <a:buChar char="ü"/>
            </a:pPr>
            <a:r>
              <a:rPr lang="pt-BR" b="1" dirty="0" smtClean="0">
                <a:solidFill>
                  <a:srgbClr val="0070C0"/>
                </a:solidFill>
              </a:rPr>
              <a:t>Definição – </a:t>
            </a:r>
            <a:r>
              <a:rPr lang="pt-BR" b="1" dirty="0" smtClean="0">
                <a:solidFill>
                  <a:srgbClr val="FF0000"/>
                </a:solidFill>
              </a:rPr>
              <a:t>Atuação integrada</a:t>
            </a:r>
          </a:p>
          <a:p>
            <a:r>
              <a:rPr lang="pt-BR" b="1" dirty="0">
                <a:solidFill>
                  <a:srgbClr val="0070C0"/>
                </a:solidFill>
              </a:rPr>
              <a:t> </a:t>
            </a:r>
            <a:r>
              <a:rPr lang="pt-BR" b="1" dirty="0" smtClean="0">
                <a:solidFill>
                  <a:srgbClr val="0070C0"/>
                </a:solidFill>
              </a:rPr>
              <a:t>     (</a:t>
            </a:r>
            <a:r>
              <a:rPr lang="pt-BR" b="1" dirty="0" err="1" smtClean="0">
                <a:solidFill>
                  <a:srgbClr val="0070C0"/>
                </a:solidFill>
              </a:rPr>
              <a:t>assurance</a:t>
            </a:r>
            <a:r>
              <a:rPr lang="pt-BR" b="1" dirty="0" smtClean="0">
                <a:solidFill>
                  <a:srgbClr val="0070C0"/>
                </a:solidFill>
              </a:rPr>
              <a:t>/</a:t>
            </a:r>
            <a:r>
              <a:rPr lang="pt-BR" b="1" dirty="0" err="1" smtClean="0">
                <a:solidFill>
                  <a:srgbClr val="0070C0"/>
                </a:solidFill>
              </a:rPr>
              <a:t>advisory</a:t>
            </a:r>
            <a:r>
              <a:rPr lang="pt-BR" b="1" dirty="0" smtClean="0">
                <a:solidFill>
                  <a:srgbClr val="0070C0"/>
                </a:solidFill>
              </a:rPr>
              <a:t>) </a:t>
            </a:r>
          </a:p>
          <a:p>
            <a:pPr marL="285750" indent="-285750">
              <a:buFont typeface="Wingdings" panose="05000000000000000000" pitchFamily="2" charset="2"/>
              <a:buChar char="ü"/>
            </a:pPr>
            <a:r>
              <a:rPr lang="pt-BR" b="1" dirty="0" smtClean="0">
                <a:solidFill>
                  <a:srgbClr val="0070C0"/>
                </a:solidFill>
              </a:rPr>
              <a:t>Núcleos gestores</a:t>
            </a:r>
          </a:p>
          <a:p>
            <a:pPr marL="742950" lvl="1" indent="-285750">
              <a:buFont typeface="Arial" panose="020B0604020202020204" pitchFamily="34" charset="0"/>
              <a:buChar char="•"/>
            </a:pPr>
            <a:r>
              <a:rPr lang="pt-BR" b="1" dirty="0" smtClean="0">
                <a:solidFill>
                  <a:srgbClr val="0070C0"/>
                </a:solidFill>
              </a:rPr>
              <a:t>Integrados</a:t>
            </a:r>
          </a:p>
          <a:p>
            <a:pPr marL="742950" lvl="1" indent="-285750">
              <a:buFont typeface="Arial" panose="020B0604020202020204" pitchFamily="34" charset="0"/>
              <a:buChar char="•"/>
            </a:pPr>
            <a:r>
              <a:rPr lang="pt-BR" b="1" dirty="0" smtClean="0">
                <a:solidFill>
                  <a:srgbClr val="FF0000"/>
                </a:solidFill>
              </a:rPr>
              <a:t>Interdependentes</a:t>
            </a:r>
          </a:p>
          <a:p>
            <a:pPr marL="285750" indent="-285750">
              <a:buFont typeface="Wingdings" panose="05000000000000000000" pitchFamily="2" charset="2"/>
              <a:buChar char="ü"/>
            </a:pPr>
            <a:r>
              <a:rPr lang="pt-BR" b="1" dirty="0" smtClean="0">
                <a:solidFill>
                  <a:srgbClr val="0070C0"/>
                </a:solidFill>
              </a:rPr>
              <a:t>Atuação centralizada/descentralizada</a:t>
            </a:r>
          </a:p>
          <a:p>
            <a:pPr marL="742950" lvl="1" indent="-285750">
              <a:buFont typeface="Arial" panose="020B0604020202020204" pitchFamily="34" charset="0"/>
              <a:buChar char="•"/>
            </a:pPr>
            <a:r>
              <a:rPr lang="pt-BR" b="1" dirty="0" smtClean="0">
                <a:solidFill>
                  <a:srgbClr val="0070C0"/>
                </a:solidFill>
              </a:rPr>
              <a:t>Responsabilidade  sobre o risco</a:t>
            </a:r>
          </a:p>
          <a:p>
            <a:pPr marL="742950" lvl="1" indent="-285750">
              <a:buFont typeface="Arial" panose="020B0604020202020204" pitchFamily="34" charset="0"/>
              <a:buChar char="•"/>
            </a:pPr>
            <a:r>
              <a:rPr lang="pt-BR" b="1" dirty="0" smtClean="0">
                <a:solidFill>
                  <a:srgbClr val="0070C0"/>
                </a:solidFill>
              </a:rPr>
              <a:t>1ª e 2ª linha - órgão</a:t>
            </a:r>
          </a:p>
          <a:p>
            <a:pPr marL="742950" lvl="1" indent="-285750">
              <a:buFont typeface="Arial" panose="020B0604020202020204" pitchFamily="34" charset="0"/>
              <a:buChar char="•"/>
            </a:pPr>
            <a:r>
              <a:rPr lang="pt-BR" b="1" dirty="0" smtClean="0">
                <a:solidFill>
                  <a:srgbClr val="0070C0"/>
                </a:solidFill>
              </a:rPr>
              <a:t>3ª linha  - Auditoria</a:t>
            </a:r>
            <a:endParaRPr lang="pt-BR" b="1" dirty="0">
              <a:solidFill>
                <a:srgbClr val="0070C0"/>
              </a:solidFill>
            </a:endParaRPr>
          </a:p>
        </p:txBody>
      </p:sp>
    </p:spTree>
    <p:extLst>
      <p:ext uri="{BB962C8B-B14F-4D97-AF65-F5344CB8AC3E}">
        <p14:creationId xmlns:p14="http://schemas.microsoft.com/office/powerpoint/2010/main" val="1163264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745432" y="-166836"/>
            <a:ext cx="7291064"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52527A"/>
                </a:solidFill>
                <a:latin typeface="Verdana" pitchFamily="34" charset="0"/>
                <a:ea typeface="+mn-ea"/>
                <a:cs typeface="Arial" charset="0"/>
              </a:rPr>
              <a:t>                                                    </a:t>
            </a:r>
            <a:r>
              <a:rPr lang="pt-BR" sz="2800" b="1" dirty="0" smtClean="0">
                <a:solidFill>
                  <a:srgbClr val="52527A"/>
                </a:solidFill>
                <a:latin typeface="Verdana" pitchFamily="34" charset="0"/>
                <a:cs typeface="Arial" charset="0"/>
              </a:rPr>
              <a:t> </a:t>
            </a:r>
            <a:endParaRPr lang="pt-BR" sz="2800" b="1" dirty="0">
              <a:solidFill>
                <a:srgbClr val="52527A"/>
              </a:solidFill>
              <a:latin typeface="Verdana" pitchFamily="34" charset="0"/>
              <a:cs typeface="Arial" charset="0"/>
            </a:endParaRPr>
          </a:p>
          <a:p>
            <a:r>
              <a:rPr lang="pt-BR" sz="2800" b="1" dirty="0">
                <a:solidFill>
                  <a:srgbClr val="52527A"/>
                </a:solidFill>
                <a:latin typeface="Verdana" pitchFamily="34" charset="0"/>
                <a:cs typeface="Arial" charset="0"/>
              </a:rPr>
              <a:t>                    </a:t>
            </a:r>
            <a:r>
              <a:rPr lang="pt-BR" sz="2800" b="1" dirty="0" smtClean="0">
                <a:solidFill>
                  <a:srgbClr val="52527A"/>
                </a:solidFill>
                <a:latin typeface="Verdana" pitchFamily="34" charset="0"/>
                <a:cs typeface="Arial" charset="0"/>
              </a:rPr>
              <a:t>                                        Atuação para a AI</a:t>
            </a:r>
            <a:endParaRPr lang="pt-BR" sz="2800" b="1" dirty="0">
              <a:solidFill>
                <a:srgbClr val="52527A"/>
              </a:solidFill>
              <a:latin typeface="Verdana" pitchFamily="34" charset="0"/>
              <a:cs typeface="Arial" charset="0"/>
            </a:endParaRPr>
          </a:p>
        </p:txBody>
      </p:sp>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3545182"/>
            <a:ext cx="1257453" cy="936104"/>
          </a:xfrm>
          <a:prstGeom prst="rect">
            <a:avLst/>
          </a:prstGeom>
        </p:spPr>
      </p:pic>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07504" y="3044493"/>
            <a:ext cx="2987824" cy="1680651"/>
          </a:xfrm>
          <a:prstGeom prst="rect">
            <a:avLst/>
          </a:prstGeom>
        </p:spPr>
      </p:pic>
      <p:sp>
        <p:nvSpPr>
          <p:cNvPr id="15" name="Elipse 14"/>
          <p:cNvSpPr/>
          <p:nvPr/>
        </p:nvSpPr>
        <p:spPr>
          <a:xfrm>
            <a:off x="3271545" y="1809984"/>
            <a:ext cx="28083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Atuação</a:t>
            </a:r>
          </a:p>
          <a:p>
            <a:pPr algn="ctr"/>
            <a:r>
              <a:rPr lang="pt-BR" b="1" dirty="0" smtClean="0">
                <a:solidFill>
                  <a:srgbClr val="FF0000"/>
                </a:solidFill>
              </a:rPr>
              <a:t>Independente</a:t>
            </a:r>
          </a:p>
          <a:p>
            <a:pPr algn="ctr"/>
            <a:r>
              <a:rPr lang="pt-BR" b="1" dirty="0" smtClean="0">
                <a:solidFill>
                  <a:srgbClr val="FF0000"/>
                </a:solidFill>
              </a:rPr>
              <a:t>(Execução)</a:t>
            </a:r>
            <a:endParaRPr lang="pt-BR" b="1" dirty="0">
              <a:solidFill>
                <a:srgbClr val="FF0000"/>
              </a:solidFill>
            </a:endParaRPr>
          </a:p>
        </p:txBody>
      </p:sp>
      <p:sp>
        <p:nvSpPr>
          <p:cNvPr id="16" name="Elipse 15"/>
          <p:cNvSpPr/>
          <p:nvPr/>
        </p:nvSpPr>
        <p:spPr>
          <a:xfrm>
            <a:off x="3347864" y="4982850"/>
            <a:ext cx="266429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Atuação</a:t>
            </a:r>
          </a:p>
          <a:p>
            <a:pPr algn="ctr"/>
            <a:r>
              <a:rPr lang="pt-BR" b="1" dirty="0" smtClean="0">
                <a:solidFill>
                  <a:srgbClr val="FF0000"/>
                </a:solidFill>
              </a:rPr>
              <a:t>Interdependente</a:t>
            </a:r>
          </a:p>
          <a:p>
            <a:pPr algn="ctr"/>
            <a:r>
              <a:rPr lang="pt-BR" b="1" dirty="0" smtClean="0">
                <a:solidFill>
                  <a:srgbClr val="FF0000"/>
                </a:solidFill>
              </a:rPr>
              <a:t>(Fomento)</a:t>
            </a:r>
            <a:endParaRPr lang="pt-BR" b="1" dirty="0">
              <a:solidFill>
                <a:srgbClr val="FF0000"/>
              </a:solidFill>
            </a:endParaRPr>
          </a:p>
        </p:txBody>
      </p:sp>
      <p:sp>
        <p:nvSpPr>
          <p:cNvPr id="18" name="CaixaDeTexto 17"/>
          <p:cNvSpPr txBox="1"/>
          <p:nvPr/>
        </p:nvSpPr>
        <p:spPr>
          <a:xfrm>
            <a:off x="6079857" y="1556792"/>
            <a:ext cx="3034805" cy="1477328"/>
          </a:xfrm>
          <a:prstGeom prst="rect">
            <a:avLst/>
          </a:prstGeom>
          <a:noFill/>
        </p:spPr>
        <p:txBody>
          <a:bodyPr wrap="none" rtlCol="0">
            <a:spAutoFit/>
          </a:bodyPr>
          <a:lstStyle/>
          <a:p>
            <a:pPr marL="285750" indent="-285750">
              <a:buFont typeface="Wingdings" panose="05000000000000000000" pitchFamily="2" charset="2"/>
              <a:buChar char="ü"/>
            </a:pPr>
            <a:r>
              <a:rPr lang="pt-BR" b="1" dirty="0" smtClean="0">
                <a:solidFill>
                  <a:srgbClr val="0070C0"/>
                </a:solidFill>
              </a:rPr>
              <a:t>Esforço concentrado</a:t>
            </a:r>
          </a:p>
          <a:p>
            <a:pPr marL="285750" indent="-285750">
              <a:buFont typeface="Wingdings" panose="05000000000000000000" pitchFamily="2" charset="2"/>
              <a:buChar char="ü"/>
            </a:pPr>
            <a:r>
              <a:rPr lang="pt-BR" b="1" dirty="0" smtClean="0">
                <a:solidFill>
                  <a:srgbClr val="0070C0"/>
                </a:solidFill>
              </a:rPr>
              <a:t>Foco na 2ª linha</a:t>
            </a:r>
          </a:p>
          <a:p>
            <a:pPr marL="285750" indent="-285750">
              <a:buFont typeface="Wingdings" panose="05000000000000000000" pitchFamily="2" charset="2"/>
              <a:buChar char="ü"/>
            </a:pPr>
            <a:r>
              <a:rPr lang="pt-BR" b="1" dirty="0" smtClean="0">
                <a:solidFill>
                  <a:srgbClr val="0070C0"/>
                </a:solidFill>
              </a:rPr>
              <a:t>Centralização</a:t>
            </a:r>
          </a:p>
          <a:p>
            <a:pPr marL="285750" indent="-285750">
              <a:buFont typeface="Wingdings" panose="05000000000000000000" pitchFamily="2" charset="2"/>
              <a:buChar char="ü"/>
            </a:pPr>
            <a:r>
              <a:rPr lang="pt-BR" b="1" dirty="0" smtClean="0">
                <a:solidFill>
                  <a:srgbClr val="0070C0"/>
                </a:solidFill>
              </a:rPr>
              <a:t>Postergação de resultado </a:t>
            </a:r>
          </a:p>
          <a:p>
            <a:pPr marL="285750" indent="-285750">
              <a:buFont typeface="Wingdings" panose="05000000000000000000" pitchFamily="2" charset="2"/>
              <a:buChar char="ü"/>
            </a:pPr>
            <a:r>
              <a:rPr lang="pt-BR" b="1" dirty="0" smtClean="0">
                <a:solidFill>
                  <a:srgbClr val="0070C0"/>
                </a:solidFill>
              </a:rPr>
              <a:t>(+) Posse do processo </a:t>
            </a:r>
            <a:endParaRPr lang="pt-BR" b="1" dirty="0">
              <a:solidFill>
                <a:srgbClr val="0070C0"/>
              </a:solidFill>
            </a:endParaRPr>
          </a:p>
        </p:txBody>
      </p:sp>
      <p:sp>
        <p:nvSpPr>
          <p:cNvPr id="19" name="CaixaDeTexto 18"/>
          <p:cNvSpPr txBox="1"/>
          <p:nvPr/>
        </p:nvSpPr>
        <p:spPr>
          <a:xfrm>
            <a:off x="6104682" y="4725144"/>
            <a:ext cx="2845651" cy="1477328"/>
          </a:xfrm>
          <a:prstGeom prst="rect">
            <a:avLst/>
          </a:prstGeom>
          <a:noFill/>
        </p:spPr>
        <p:txBody>
          <a:bodyPr wrap="none" rtlCol="0">
            <a:spAutoFit/>
          </a:bodyPr>
          <a:lstStyle/>
          <a:p>
            <a:pPr marL="285750" indent="-285750">
              <a:buFont typeface="Wingdings" panose="05000000000000000000" pitchFamily="2" charset="2"/>
              <a:buChar char="ü"/>
            </a:pPr>
            <a:r>
              <a:rPr lang="pt-BR" b="1" dirty="0" smtClean="0">
                <a:solidFill>
                  <a:srgbClr val="0070C0"/>
                </a:solidFill>
              </a:rPr>
              <a:t>Esforço compartilhado</a:t>
            </a:r>
          </a:p>
          <a:p>
            <a:pPr marL="285750" indent="-285750">
              <a:buFont typeface="Wingdings" panose="05000000000000000000" pitchFamily="2" charset="2"/>
              <a:buChar char="ü"/>
            </a:pPr>
            <a:r>
              <a:rPr lang="pt-BR" b="1" dirty="0" smtClean="0">
                <a:solidFill>
                  <a:srgbClr val="0070C0"/>
                </a:solidFill>
              </a:rPr>
              <a:t>Foco na 3ª linha </a:t>
            </a:r>
          </a:p>
          <a:p>
            <a:pPr marL="285750" indent="-285750">
              <a:buFont typeface="Wingdings" panose="05000000000000000000" pitchFamily="2" charset="2"/>
              <a:buChar char="ü"/>
            </a:pPr>
            <a:r>
              <a:rPr lang="pt-BR" b="1" dirty="0" smtClean="0">
                <a:solidFill>
                  <a:srgbClr val="0070C0"/>
                </a:solidFill>
              </a:rPr>
              <a:t>Descentralização</a:t>
            </a:r>
          </a:p>
          <a:p>
            <a:pPr marL="285750" indent="-285750">
              <a:buFont typeface="Wingdings" panose="05000000000000000000" pitchFamily="2" charset="2"/>
              <a:buChar char="ü"/>
            </a:pPr>
            <a:r>
              <a:rPr lang="pt-BR" b="1" dirty="0" smtClean="0">
                <a:solidFill>
                  <a:srgbClr val="0070C0"/>
                </a:solidFill>
              </a:rPr>
              <a:t>Compromisso da gestão</a:t>
            </a:r>
          </a:p>
          <a:p>
            <a:pPr marL="285750" indent="-285750">
              <a:buFont typeface="Wingdings" panose="05000000000000000000" pitchFamily="2" charset="2"/>
              <a:buChar char="ü"/>
            </a:pPr>
            <a:r>
              <a:rPr lang="pt-BR" b="1" dirty="0" smtClean="0">
                <a:solidFill>
                  <a:srgbClr val="0070C0"/>
                </a:solidFill>
              </a:rPr>
              <a:t>(-) Posse do processo </a:t>
            </a:r>
            <a:endParaRPr lang="pt-BR" b="1" dirty="0">
              <a:solidFill>
                <a:srgbClr val="0070C0"/>
              </a:solidFill>
            </a:endParaRPr>
          </a:p>
        </p:txBody>
      </p:sp>
    </p:spTree>
    <p:extLst>
      <p:ext uri="{BB962C8B-B14F-4D97-AF65-F5344CB8AC3E}">
        <p14:creationId xmlns:p14="http://schemas.microsoft.com/office/powerpoint/2010/main" val="117052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259632" y="-315416"/>
            <a:ext cx="7755560" cy="12042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52527A"/>
                </a:solidFill>
                <a:latin typeface="Verdana" pitchFamily="34" charset="0"/>
                <a:ea typeface="+mn-ea"/>
                <a:cs typeface="Arial" charset="0"/>
              </a:rPr>
              <a:t>                                                    </a:t>
            </a:r>
            <a:r>
              <a:rPr lang="pt-BR" sz="2800" b="1" dirty="0" smtClean="0">
                <a:solidFill>
                  <a:srgbClr val="52527A"/>
                </a:solidFill>
                <a:latin typeface="Verdana" pitchFamily="34" charset="0"/>
                <a:cs typeface="Arial" charset="0"/>
              </a:rPr>
              <a:t> </a:t>
            </a:r>
            <a:endParaRPr lang="pt-BR" sz="2800" b="1" dirty="0">
              <a:solidFill>
                <a:srgbClr val="52527A"/>
              </a:solidFill>
              <a:latin typeface="Verdana" pitchFamily="34" charset="0"/>
              <a:cs typeface="Arial" charset="0"/>
            </a:endParaRPr>
          </a:p>
          <a:p>
            <a:r>
              <a:rPr lang="pt-BR" sz="2800" b="1" dirty="0">
                <a:solidFill>
                  <a:srgbClr val="52527A"/>
                </a:solidFill>
                <a:latin typeface="Verdana" pitchFamily="34" charset="0"/>
                <a:cs typeface="Arial" charset="0"/>
              </a:rPr>
              <a:t>                    </a:t>
            </a:r>
            <a:r>
              <a:rPr lang="pt-BR" sz="2800" b="1" dirty="0" smtClean="0">
                <a:solidFill>
                  <a:srgbClr val="52527A"/>
                </a:solidFill>
                <a:latin typeface="Verdana" pitchFamily="34" charset="0"/>
                <a:cs typeface="Arial" charset="0"/>
              </a:rPr>
              <a:t>                                                                                                    </a:t>
            </a:r>
          </a:p>
          <a:p>
            <a:r>
              <a:rPr lang="pt-BR" sz="2800" b="1" dirty="0" smtClean="0">
                <a:solidFill>
                  <a:srgbClr val="52527A"/>
                </a:solidFill>
                <a:latin typeface="Verdana" pitchFamily="34" charset="0"/>
                <a:cs typeface="Arial" charset="0"/>
              </a:rPr>
              <a:t>                                Abordagem da AI </a:t>
            </a:r>
          </a:p>
          <a:p>
            <a:r>
              <a:rPr lang="pt-BR" sz="2800" b="1" dirty="0" smtClean="0">
                <a:solidFill>
                  <a:srgbClr val="52527A"/>
                </a:solidFill>
                <a:latin typeface="Verdana" pitchFamily="34" charset="0"/>
                <a:cs typeface="Arial" charset="0"/>
              </a:rPr>
              <a:t>               Visão de sistema e processo</a:t>
            </a:r>
            <a:endParaRPr lang="pt-BR" sz="2800" b="1" dirty="0">
              <a:solidFill>
                <a:srgbClr val="52527A"/>
              </a:solidFill>
              <a:latin typeface="Verdana" pitchFamily="34" charset="0"/>
              <a:cs typeface="Arial" charset="0"/>
            </a:endParaRPr>
          </a:p>
        </p:txBody>
      </p:sp>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789040"/>
            <a:ext cx="1257453" cy="936104"/>
          </a:xfrm>
          <a:prstGeom prst="rect">
            <a:avLst/>
          </a:prstGeom>
        </p:spPr>
      </p:pic>
      <p:sp>
        <p:nvSpPr>
          <p:cNvPr id="15" name="Elipse 14"/>
          <p:cNvSpPr/>
          <p:nvPr/>
        </p:nvSpPr>
        <p:spPr>
          <a:xfrm>
            <a:off x="2843808" y="5321740"/>
            <a:ext cx="28083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PROCESSOS</a:t>
            </a:r>
            <a:endParaRPr lang="pt-BR" b="1" dirty="0"/>
          </a:p>
        </p:txBody>
      </p:sp>
      <p:sp>
        <p:nvSpPr>
          <p:cNvPr id="18" name="CaixaDeTexto 17"/>
          <p:cNvSpPr txBox="1"/>
          <p:nvPr/>
        </p:nvSpPr>
        <p:spPr>
          <a:xfrm>
            <a:off x="5724128" y="5397023"/>
            <a:ext cx="2526654" cy="1200329"/>
          </a:xfrm>
          <a:prstGeom prst="rect">
            <a:avLst/>
          </a:prstGeom>
          <a:noFill/>
        </p:spPr>
        <p:txBody>
          <a:bodyPr wrap="none" rtlCol="0">
            <a:spAutoFit/>
          </a:bodyPr>
          <a:lstStyle/>
          <a:p>
            <a:pPr marL="285750" indent="-285750">
              <a:buFont typeface="Wingdings" panose="05000000000000000000" pitchFamily="2" charset="2"/>
              <a:buChar char="ü"/>
            </a:pPr>
            <a:r>
              <a:rPr lang="pt-BR" b="1" dirty="0" smtClean="0">
                <a:solidFill>
                  <a:srgbClr val="0070C0"/>
                </a:solidFill>
              </a:rPr>
              <a:t>Riscos dos processos</a:t>
            </a:r>
          </a:p>
          <a:p>
            <a:pPr marL="285750" indent="-285750">
              <a:buFont typeface="Wingdings" panose="05000000000000000000" pitchFamily="2" charset="2"/>
              <a:buChar char="ü"/>
            </a:pPr>
            <a:r>
              <a:rPr lang="pt-BR" b="1" dirty="0" smtClean="0">
                <a:solidFill>
                  <a:srgbClr val="0070C0"/>
                </a:solidFill>
              </a:rPr>
              <a:t>Visão sistêmica</a:t>
            </a:r>
          </a:p>
          <a:p>
            <a:pPr marL="285750" indent="-285750">
              <a:buFont typeface="Wingdings" panose="05000000000000000000" pitchFamily="2" charset="2"/>
              <a:buChar char="ü"/>
            </a:pPr>
            <a:r>
              <a:rPr lang="pt-BR" b="1" dirty="0" smtClean="0">
                <a:solidFill>
                  <a:srgbClr val="0070C0"/>
                </a:solidFill>
              </a:rPr>
              <a:t>Abordagem </a:t>
            </a:r>
          </a:p>
          <a:p>
            <a:r>
              <a:rPr lang="pt-BR" b="1" dirty="0">
                <a:solidFill>
                  <a:srgbClr val="0070C0"/>
                </a:solidFill>
              </a:rPr>
              <a:t> </a:t>
            </a:r>
            <a:r>
              <a:rPr lang="pt-BR" b="1" dirty="0" smtClean="0">
                <a:solidFill>
                  <a:srgbClr val="0070C0"/>
                </a:solidFill>
              </a:rPr>
              <a:t>     </a:t>
            </a:r>
            <a:r>
              <a:rPr lang="pt-BR" b="1" dirty="0" err="1" smtClean="0">
                <a:solidFill>
                  <a:srgbClr val="0070C0"/>
                </a:solidFill>
              </a:rPr>
              <a:t>multi-departamental</a:t>
            </a:r>
            <a:endParaRPr lang="pt-BR" b="1" dirty="0">
              <a:solidFill>
                <a:srgbClr val="0070C0"/>
              </a:solidFill>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0431" y="2481635"/>
            <a:ext cx="2960861" cy="2243509"/>
          </a:xfrm>
          <a:prstGeom prst="rect">
            <a:avLst/>
          </a:prstGeom>
        </p:spPr>
      </p:pic>
      <p:sp>
        <p:nvSpPr>
          <p:cNvPr id="9" name="Elipse 8"/>
          <p:cNvSpPr/>
          <p:nvPr/>
        </p:nvSpPr>
        <p:spPr>
          <a:xfrm>
            <a:off x="2841671" y="2001511"/>
            <a:ext cx="273630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ÓRGÃO/UNIDADE</a:t>
            </a:r>
            <a:endParaRPr lang="pt-BR" b="1" dirty="0"/>
          </a:p>
        </p:txBody>
      </p:sp>
      <p:sp>
        <p:nvSpPr>
          <p:cNvPr id="10" name="CaixaDeTexto 9"/>
          <p:cNvSpPr txBox="1"/>
          <p:nvPr/>
        </p:nvSpPr>
        <p:spPr>
          <a:xfrm>
            <a:off x="5721991" y="1743805"/>
            <a:ext cx="3302507" cy="1754326"/>
          </a:xfrm>
          <a:prstGeom prst="rect">
            <a:avLst/>
          </a:prstGeom>
          <a:noFill/>
        </p:spPr>
        <p:txBody>
          <a:bodyPr wrap="none" rtlCol="0">
            <a:spAutoFit/>
          </a:bodyPr>
          <a:lstStyle/>
          <a:p>
            <a:pPr marL="285750" indent="-285750">
              <a:buFont typeface="Wingdings" panose="05000000000000000000" pitchFamily="2" charset="2"/>
              <a:buChar char="ü"/>
            </a:pPr>
            <a:r>
              <a:rPr lang="pt-BR" b="1" dirty="0" smtClean="0">
                <a:solidFill>
                  <a:srgbClr val="0070C0"/>
                </a:solidFill>
              </a:rPr>
              <a:t>Performance da organização</a:t>
            </a:r>
          </a:p>
          <a:p>
            <a:pPr marL="285750" indent="-285750">
              <a:buFont typeface="Wingdings" panose="05000000000000000000" pitchFamily="2" charset="2"/>
              <a:buChar char="ü"/>
            </a:pPr>
            <a:r>
              <a:rPr lang="pt-BR" b="1" dirty="0" smtClean="0">
                <a:solidFill>
                  <a:srgbClr val="0070C0"/>
                </a:solidFill>
              </a:rPr>
              <a:t>Foco na 3ª linha</a:t>
            </a:r>
          </a:p>
          <a:p>
            <a:pPr marL="285750" indent="-285750">
              <a:buFont typeface="Wingdings" panose="05000000000000000000" pitchFamily="2" charset="2"/>
              <a:buChar char="ü"/>
            </a:pPr>
            <a:r>
              <a:rPr lang="pt-BR" b="1" dirty="0" smtClean="0">
                <a:solidFill>
                  <a:srgbClr val="0070C0"/>
                </a:solidFill>
              </a:rPr>
              <a:t>Descentralização</a:t>
            </a:r>
          </a:p>
          <a:p>
            <a:pPr marL="285750" indent="-285750">
              <a:buFont typeface="Wingdings" panose="05000000000000000000" pitchFamily="2" charset="2"/>
              <a:buChar char="ü"/>
            </a:pPr>
            <a:r>
              <a:rPr lang="pt-BR" b="1" dirty="0" smtClean="0">
                <a:solidFill>
                  <a:srgbClr val="0070C0"/>
                </a:solidFill>
              </a:rPr>
              <a:t>Agilização na implantação</a:t>
            </a:r>
          </a:p>
          <a:p>
            <a:pPr marL="285750" indent="-285750">
              <a:buFont typeface="Wingdings" panose="05000000000000000000" pitchFamily="2" charset="2"/>
              <a:buChar char="ü"/>
            </a:pPr>
            <a:r>
              <a:rPr lang="pt-BR" b="1" dirty="0" smtClean="0">
                <a:solidFill>
                  <a:srgbClr val="0070C0"/>
                </a:solidFill>
              </a:rPr>
              <a:t>Compromisso da gestão</a:t>
            </a:r>
          </a:p>
          <a:p>
            <a:pPr marL="285750" indent="-285750">
              <a:buFont typeface="Wingdings" panose="05000000000000000000" pitchFamily="2" charset="2"/>
              <a:buChar char="ü"/>
            </a:pPr>
            <a:r>
              <a:rPr lang="pt-BR" b="1" dirty="0" smtClean="0">
                <a:solidFill>
                  <a:srgbClr val="0070C0"/>
                </a:solidFill>
              </a:rPr>
              <a:t>(-) Posse do processo </a:t>
            </a:r>
            <a:endParaRPr lang="pt-BR" b="1" dirty="0">
              <a:solidFill>
                <a:srgbClr val="0070C0"/>
              </a:solidFill>
            </a:endParaRPr>
          </a:p>
        </p:txBody>
      </p:sp>
    </p:spTree>
    <p:extLst>
      <p:ext uri="{BB962C8B-B14F-4D97-AF65-F5344CB8AC3E}">
        <p14:creationId xmlns:p14="http://schemas.microsoft.com/office/powerpoint/2010/main" val="2867442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nvPr>
        </p:nvGraphicFramePr>
        <p:xfrm>
          <a:off x="5466" y="1484784"/>
          <a:ext cx="334239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p:cNvSpPr txBox="1"/>
          <p:nvPr/>
        </p:nvSpPr>
        <p:spPr>
          <a:xfrm>
            <a:off x="5580112" y="260648"/>
            <a:ext cx="3744416" cy="1077218"/>
          </a:xfrm>
          <a:prstGeom prst="rect">
            <a:avLst/>
          </a:prstGeom>
          <a:noFill/>
        </p:spPr>
        <p:txBody>
          <a:bodyPr wrap="square" rtlCol="0">
            <a:spAutoFit/>
          </a:bodyPr>
          <a:lstStyle/>
          <a:p>
            <a:r>
              <a:rPr lang="pt-BR" sz="3200" b="1" dirty="0" smtClean="0">
                <a:solidFill>
                  <a:schemeClr val="tx1">
                    <a:lumMod val="75000"/>
                    <a:lumOff val="25000"/>
                  </a:schemeClr>
                </a:solidFill>
              </a:rPr>
              <a:t>10 Maiores riscos  </a:t>
            </a:r>
          </a:p>
          <a:p>
            <a:r>
              <a:rPr lang="pt-BR" sz="3200" b="1" dirty="0" smtClean="0">
                <a:solidFill>
                  <a:schemeClr val="tx1">
                    <a:lumMod val="75000"/>
                    <a:lumOff val="25000"/>
                  </a:schemeClr>
                </a:solidFill>
              </a:rPr>
              <a:t>visão de mercado</a:t>
            </a:r>
            <a:endParaRPr lang="pt-BR" sz="3200" b="1" dirty="0">
              <a:solidFill>
                <a:schemeClr val="tx1">
                  <a:lumMod val="75000"/>
                  <a:lumOff val="25000"/>
                </a:schemeClr>
              </a:solidFill>
            </a:endParaRPr>
          </a:p>
        </p:txBody>
      </p:sp>
      <p:sp>
        <p:nvSpPr>
          <p:cNvPr id="3" name="CaixaDeTexto 2"/>
          <p:cNvSpPr txBox="1"/>
          <p:nvPr/>
        </p:nvSpPr>
        <p:spPr>
          <a:xfrm>
            <a:off x="107504" y="6211669"/>
            <a:ext cx="8470644" cy="523220"/>
          </a:xfrm>
          <a:prstGeom prst="rect">
            <a:avLst/>
          </a:prstGeom>
          <a:noFill/>
        </p:spPr>
        <p:txBody>
          <a:bodyPr wrap="square" rtlCol="0">
            <a:spAutoFit/>
          </a:bodyPr>
          <a:lstStyle/>
          <a:p>
            <a:pPr algn="ctr"/>
            <a:r>
              <a:rPr lang="pt-BR" sz="1400" b="1" dirty="0" smtClean="0">
                <a:solidFill>
                  <a:srgbClr val="0070C0"/>
                </a:solidFill>
              </a:rPr>
              <a:t>Fonte: Revista Exame - Pesquisa Global de Gerenciamento de Riscos (Global </a:t>
            </a:r>
            <a:r>
              <a:rPr lang="pt-BR" sz="1400" b="1" dirty="0" err="1" smtClean="0">
                <a:solidFill>
                  <a:srgbClr val="0070C0"/>
                </a:solidFill>
              </a:rPr>
              <a:t>Survey</a:t>
            </a:r>
            <a:r>
              <a:rPr lang="pt-BR" sz="1400" b="1" dirty="0" smtClean="0">
                <a:solidFill>
                  <a:srgbClr val="0070C0"/>
                </a:solidFill>
              </a:rPr>
              <a:t>) – América Latina – 2015  “Os 10 maiores riscos para as organizações”</a:t>
            </a:r>
            <a:endParaRPr lang="pt-BR" sz="1400" b="1" dirty="0">
              <a:solidFill>
                <a:srgbClr val="0070C0"/>
              </a:solidFill>
            </a:endParaRPr>
          </a:p>
        </p:txBody>
      </p:sp>
      <p:sp>
        <p:nvSpPr>
          <p:cNvPr id="4" name="CaixaDeTexto 3"/>
          <p:cNvSpPr txBox="1"/>
          <p:nvPr/>
        </p:nvSpPr>
        <p:spPr>
          <a:xfrm>
            <a:off x="3563888" y="2057865"/>
            <a:ext cx="5320687" cy="3170099"/>
          </a:xfrm>
          <a:prstGeom prst="rect">
            <a:avLst/>
          </a:prstGeom>
          <a:solidFill>
            <a:schemeClr val="bg1">
              <a:lumMod val="95000"/>
            </a:schemeClr>
          </a:solidFill>
          <a:ln>
            <a:solidFill>
              <a:srgbClr val="0070C0"/>
            </a:solidFill>
          </a:ln>
        </p:spPr>
        <p:txBody>
          <a:bodyPr wrap="none" rtlCol="0">
            <a:spAutoFit/>
          </a:bodyPr>
          <a:lstStyle/>
          <a:p>
            <a:r>
              <a:rPr lang="pt-BR" sz="2000" b="1" dirty="0" smtClean="0">
                <a:solidFill>
                  <a:srgbClr val="0070C0"/>
                </a:solidFill>
              </a:rPr>
              <a:t>1- Dano à reputação/marca</a:t>
            </a:r>
          </a:p>
          <a:p>
            <a:r>
              <a:rPr lang="pt-BR" sz="2000" b="1" dirty="0" smtClean="0">
                <a:solidFill>
                  <a:srgbClr val="0070C0"/>
                </a:solidFill>
              </a:rPr>
              <a:t>2- Mudança regulatória/legislativa</a:t>
            </a:r>
          </a:p>
          <a:p>
            <a:r>
              <a:rPr lang="pt-BR" sz="2000" b="1" dirty="0" smtClean="0">
                <a:solidFill>
                  <a:srgbClr val="0070C0"/>
                </a:solidFill>
              </a:rPr>
              <a:t>3- Acirramento da concorrência</a:t>
            </a:r>
          </a:p>
          <a:p>
            <a:r>
              <a:rPr lang="pt-BR" sz="2000" b="1" dirty="0" smtClean="0">
                <a:solidFill>
                  <a:srgbClr val="0070C0"/>
                </a:solidFill>
              </a:rPr>
              <a:t>4- Integridade (crime, roubo, fraude)</a:t>
            </a:r>
          </a:p>
          <a:p>
            <a:r>
              <a:rPr lang="pt-BR" sz="2000" b="1" dirty="0" smtClean="0">
                <a:solidFill>
                  <a:srgbClr val="0070C0"/>
                </a:solidFill>
              </a:rPr>
              <a:t>5- Dano à propriedade</a:t>
            </a:r>
          </a:p>
          <a:p>
            <a:r>
              <a:rPr lang="pt-BR" sz="2000" b="1" dirty="0" smtClean="0">
                <a:solidFill>
                  <a:srgbClr val="0070C0"/>
                </a:solidFill>
              </a:rPr>
              <a:t>6- Falha na distribuição/cadeia de suprimentos</a:t>
            </a:r>
          </a:p>
          <a:p>
            <a:r>
              <a:rPr lang="pt-BR" sz="2000" b="1" dirty="0" smtClean="0">
                <a:solidFill>
                  <a:srgbClr val="0070C0"/>
                </a:solidFill>
              </a:rPr>
              <a:t>7- Incapacidade para reter/atrair talentos</a:t>
            </a:r>
          </a:p>
          <a:p>
            <a:r>
              <a:rPr lang="pt-BR" sz="2000" b="1" dirty="0" smtClean="0">
                <a:solidFill>
                  <a:srgbClr val="0070C0"/>
                </a:solidFill>
              </a:rPr>
              <a:t>8- Desaceleração econômica/recuperação lenta</a:t>
            </a:r>
          </a:p>
          <a:p>
            <a:r>
              <a:rPr lang="pt-BR" sz="2000" b="1" dirty="0" smtClean="0">
                <a:solidFill>
                  <a:srgbClr val="0070C0"/>
                </a:solidFill>
              </a:rPr>
              <a:t>9- Preço das </a:t>
            </a:r>
            <a:r>
              <a:rPr lang="pt-BR" sz="2000" b="1" dirty="0" err="1" smtClean="0">
                <a:solidFill>
                  <a:srgbClr val="0070C0"/>
                </a:solidFill>
              </a:rPr>
              <a:t>comodities</a:t>
            </a:r>
            <a:endParaRPr lang="pt-BR" sz="2000" b="1" dirty="0" smtClean="0">
              <a:solidFill>
                <a:srgbClr val="0070C0"/>
              </a:solidFill>
            </a:endParaRPr>
          </a:p>
          <a:p>
            <a:r>
              <a:rPr lang="pt-BR" sz="2000" b="1" dirty="0" smtClean="0">
                <a:solidFill>
                  <a:srgbClr val="0070C0"/>
                </a:solidFill>
              </a:rPr>
              <a:t>10- responsabilidade civil perante terceiros</a:t>
            </a:r>
            <a:endParaRPr lang="pt-BR" sz="2000" b="1" dirty="0">
              <a:solidFill>
                <a:srgbClr val="0070C0"/>
              </a:solidFill>
            </a:endParaRPr>
          </a:p>
        </p:txBody>
      </p:sp>
    </p:spTree>
    <p:extLst>
      <p:ext uri="{BB962C8B-B14F-4D97-AF65-F5344CB8AC3E}">
        <p14:creationId xmlns:p14="http://schemas.microsoft.com/office/powerpoint/2010/main" val="234079498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817440" y="-22820"/>
            <a:ext cx="7291064"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52527A"/>
                </a:solidFill>
                <a:latin typeface="Verdana" pitchFamily="34" charset="0"/>
                <a:ea typeface="+mn-ea"/>
                <a:cs typeface="Arial" charset="0"/>
              </a:rPr>
              <a:t>                                                    </a:t>
            </a:r>
            <a:r>
              <a:rPr lang="pt-BR" sz="2800" b="1" dirty="0" smtClean="0">
                <a:solidFill>
                  <a:srgbClr val="52527A"/>
                </a:solidFill>
                <a:latin typeface="Verdana" pitchFamily="34" charset="0"/>
                <a:cs typeface="Arial" charset="0"/>
              </a:rPr>
              <a:t> </a:t>
            </a:r>
            <a:endParaRPr lang="pt-BR" sz="2800" b="1" dirty="0">
              <a:solidFill>
                <a:srgbClr val="52527A"/>
              </a:solidFill>
              <a:latin typeface="Verdana" pitchFamily="34" charset="0"/>
              <a:cs typeface="Arial" charset="0"/>
            </a:endParaRPr>
          </a:p>
          <a:p>
            <a:r>
              <a:rPr lang="pt-BR" sz="2800" b="1" dirty="0">
                <a:solidFill>
                  <a:srgbClr val="52527A"/>
                </a:solidFill>
                <a:latin typeface="Verdana" pitchFamily="34" charset="0"/>
                <a:cs typeface="Arial" charset="0"/>
              </a:rPr>
              <a:t>                    </a:t>
            </a:r>
            <a:r>
              <a:rPr lang="pt-BR" sz="2800" b="1" dirty="0" smtClean="0">
                <a:solidFill>
                  <a:srgbClr val="52527A"/>
                </a:solidFill>
                <a:latin typeface="Verdana" pitchFamily="34" charset="0"/>
                <a:cs typeface="Arial" charset="0"/>
              </a:rPr>
              <a:t>                                        Alternativa para a atuação da AI</a:t>
            </a:r>
          </a:p>
          <a:p>
            <a:r>
              <a:rPr lang="pt-BR" sz="2800" b="1" dirty="0" smtClean="0">
                <a:solidFill>
                  <a:srgbClr val="52527A"/>
                </a:solidFill>
                <a:latin typeface="Verdana" pitchFamily="34" charset="0"/>
                <a:cs typeface="Arial" charset="0"/>
              </a:rPr>
              <a:t>                          Gestão de riscos</a:t>
            </a:r>
            <a:endParaRPr lang="pt-BR" sz="2800" b="1" dirty="0">
              <a:solidFill>
                <a:srgbClr val="52527A"/>
              </a:solidFill>
              <a:latin typeface="Verdana" pitchFamily="34" charset="0"/>
              <a:cs typeface="Arial" charset="0"/>
            </a:endParaRPr>
          </a:p>
        </p:txBody>
      </p:sp>
      <p:sp>
        <p:nvSpPr>
          <p:cNvPr id="16" name="Elipse 15"/>
          <p:cNvSpPr/>
          <p:nvPr/>
        </p:nvSpPr>
        <p:spPr>
          <a:xfrm>
            <a:off x="5048393" y="1484784"/>
            <a:ext cx="269196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Atuação</a:t>
            </a:r>
          </a:p>
          <a:p>
            <a:pPr algn="ctr"/>
            <a:r>
              <a:rPr lang="pt-BR" b="1" dirty="0" smtClean="0"/>
              <a:t>Interdependente</a:t>
            </a:r>
          </a:p>
          <a:p>
            <a:pPr algn="ctr"/>
            <a:r>
              <a:rPr lang="pt-BR" b="1" dirty="0" smtClean="0"/>
              <a:t>(Fomento)</a:t>
            </a:r>
            <a:endParaRPr lang="pt-BR" b="1" dirty="0"/>
          </a:p>
        </p:txBody>
      </p:sp>
      <p:graphicFrame>
        <p:nvGraphicFramePr>
          <p:cNvPr id="6" name="Diagrama 5"/>
          <p:cNvGraphicFramePr/>
          <p:nvPr>
            <p:extLst/>
          </p:nvPr>
        </p:nvGraphicFramePr>
        <p:xfrm>
          <a:off x="251520" y="2492896"/>
          <a:ext cx="338437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p:cNvSpPr txBox="1"/>
          <p:nvPr/>
        </p:nvSpPr>
        <p:spPr>
          <a:xfrm>
            <a:off x="3940610" y="2780928"/>
            <a:ext cx="4879862" cy="2862322"/>
          </a:xfrm>
          <a:prstGeom prst="rect">
            <a:avLst/>
          </a:prstGeom>
          <a:solidFill>
            <a:schemeClr val="bg1">
              <a:lumMod val="95000"/>
            </a:schemeClr>
          </a:solidFill>
          <a:ln>
            <a:solidFill>
              <a:srgbClr val="0070C0"/>
            </a:solidFill>
          </a:ln>
        </p:spPr>
        <p:txBody>
          <a:bodyPr wrap="none" rtlCol="0">
            <a:spAutoFit/>
          </a:bodyPr>
          <a:lstStyle/>
          <a:p>
            <a:r>
              <a:rPr lang="pt-BR" sz="2000" b="1" dirty="0" smtClean="0">
                <a:solidFill>
                  <a:srgbClr val="0070C0"/>
                </a:solidFill>
              </a:rPr>
              <a:t>1- Definição da estratégia e abordagem</a:t>
            </a:r>
          </a:p>
          <a:p>
            <a:r>
              <a:rPr lang="pt-BR" sz="2000" b="1" dirty="0" smtClean="0">
                <a:solidFill>
                  <a:srgbClr val="0070C0"/>
                </a:solidFill>
              </a:rPr>
              <a:t>2- Política de atuação – função </a:t>
            </a:r>
            <a:r>
              <a:rPr lang="pt-BR" sz="2000" b="1" dirty="0" err="1" smtClean="0">
                <a:solidFill>
                  <a:srgbClr val="0070C0"/>
                </a:solidFill>
              </a:rPr>
              <a:t>assurance</a:t>
            </a:r>
            <a:r>
              <a:rPr lang="pt-BR" sz="2000" b="1" dirty="0" smtClean="0">
                <a:solidFill>
                  <a:srgbClr val="0070C0"/>
                </a:solidFill>
              </a:rPr>
              <a:t> e </a:t>
            </a:r>
          </a:p>
          <a:p>
            <a:r>
              <a:rPr lang="pt-BR" sz="2000" b="1" dirty="0">
                <a:solidFill>
                  <a:srgbClr val="0070C0"/>
                </a:solidFill>
              </a:rPr>
              <a:t> </a:t>
            </a:r>
            <a:r>
              <a:rPr lang="pt-BR" sz="2000" b="1" dirty="0" smtClean="0">
                <a:solidFill>
                  <a:srgbClr val="0070C0"/>
                </a:solidFill>
              </a:rPr>
              <a:t>   função </a:t>
            </a:r>
            <a:r>
              <a:rPr lang="pt-BR" sz="2000" b="1" dirty="0" err="1" smtClean="0">
                <a:solidFill>
                  <a:srgbClr val="0070C0"/>
                </a:solidFill>
              </a:rPr>
              <a:t>advisory</a:t>
            </a:r>
            <a:r>
              <a:rPr lang="pt-BR" sz="2000" b="1" dirty="0" smtClean="0">
                <a:solidFill>
                  <a:srgbClr val="0070C0"/>
                </a:solidFill>
              </a:rPr>
              <a:t> - interdependência</a:t>
            </a:r>
          </a:p>
          <a:p>
            <a:r>
              <a:rPr lang="pt-BR" sz="2000" b="1" dirty="0" smtClean="0">
                <a:solidFill>
                  <a:srgbClr val="0070C0"/>
                </a:solidFill>
              </a:rPr>
              <a:t>2- Organização da estrutura</a:t>
            </a:r>
          </a:p>
          <a:p>
            <a:r>
              <a:rPr lang="pt-BR" sz="2000" b="1" dirty="0" smtClean="0">
                <a:solidFill>
                  <a:srgbClr val="0070C0"/>
                </a:solidFill>
              </a:rPr>
              <a:t>3- Dimensionamento da equipe técnica</a:t>
            </a:r>
          </a:p>
          <a:p>
            <a:r>
              <a:rPr lang="pt-BR" sz="2000" b="1" dirty="0" smtClean="0">
                <a:solidFill>
                  <a:srgbClr val="0070C0"/>
                </a:solidFill>
              </a:rPr>
              <a:t>4- Planejamento anual de atividades </a:t>
            </a:r>
          </a:p>
          <a:p>
            <a:r>
              <a:rPr lang="pt-BR" sz="2000" b="1" dirty="0" smtClean="0">
                <a:solidFill>
                  <a:srgbClr val="0070C0"/>
                </a:solidFill>
              </a:rPr>
              <a:t>5- Sincronização - Auditoria operacional/</a:t>
            </a:r>
          </a:p>
          <a:p>
            <a:r>
              <a:rPr lang="pt-BR" sz="2000" b="1" dirty="0">
                <a:solidFill>
                  <a:srgbClr val="0070C0"/>
                </a:solidFill>
              </a:rPr>
              <a:t> </a:t>
            </a:r>
            <a:r>
              <a:rPr lang="pt-BR" sz="2000" b="1" dirty="0" smtClean="0">
                <a:solidFill>
                  <a:srgbClr val="0070C0"/>
                </a:solidFill>
              </a:rPr>
              <a:t>    consultoria de gestão de riscos</a:t>
            </a:r>
          </a:p>
          <a:p>
            <a:r>
              <a:rPr lang="pt-BR" sz="2000" b="1" dirty="0" smtClean="0">
                <a:solidFill>
                  <a:srgbClr val="0070C0"/>
                </a:solidFill>
              </a:rPr>
              <a:t>6- Monitoramento e revisão de riscos</a:t>
            </a:r>
            <a:endParaRPr lang="pt-BR" sz="2000" b="1" dirty="0">
              <a:solidFill>
                <a:srgbClr val="0070C0"/>
              </a:solidFill>
            </a:endParaRPr>
          </a:p>
        </p:txBody>
      </p:sp>
    </p:spTree>
    <p:extLst>
      <p:ext uri="{BB962C8B-B14F-4D97-AF65-F5344CB8AC3E}">
        <p14:creationId xmlns:p14="http://schemas.microsoft.com/office/powerpoint/2010/main" val="962096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35958" y="332656"/>
            <a:ext cx="7223993" cy="954107"/>
          </a:xfrm>
          <a:prstGeom prst="rect">
            <a:avLst/>
          </a:prstGeom>
          <a:noFill/>
        </p:spPr>
        <p:txBody>
          <a:bodyPr wrap="square" rtlCol="0">
            <a:spAutoFit/>
          </a:bodyPr>
          <a:lstStyle/>
          <a:p>
            <a:pPr algn="r">
              <a:spcBef>
                <a:spcPct val="0"/>
              </a:spcBef>
            </a:pPr>
            <a:r>
              <a:rPr lang="pt-BR" sz="2800" b="1" dirty="0" smtClean="0">
                <a:solidFill>
                  <a:srgbClr val="52527A"/>
                </a:solidFill>
                <a:latin typeface="Verdana" pitchFamily="34" charset="0"/>
                <a:ea typeface="+mj-ea"/>
                <a:cs typeface="Arial" charset="0"/>
              </a:rPr>
              <a:t>Auditoria -Foco nos riscos dos processos </a:t>
            </a:r>
            <a:endParaRPr lang="pt-BR" sz="2800" b="1" dirty="0">
              <a:solidFill>
                <a:srgbClr val="52527A"/>
              </a:solidFill>
              <a:latin typeface="Verdana" pitchFamily="34" charset="0"/>
              <a:ea typeface="+mj-ea"/>
              <a:cs typeface="Arial" charset="0"/>
            </a:endParaRPr>
          </a:p>
        </p:txBody>
      </p:sp>
      <p:sp>
        <p:nvSpPr>
          <p:cNvPr id="5" name="Título 1"/>
          <p:cNvSpPr txBox="1">
            <a:spLocks/>
          </p:cNvSpPr>
          <p:nvPr/>
        </p:nvSpPr>
        <p:spPr>
          <a:xfrm>
            <a:off x="5148064" y="332657"/>
            <a:ext cx="3091880" cy="504056"/>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b="1" dirty="0"/>
          </a:p>
        </p:txBody>
      </p:sp>
      <p:cxnSp>
        <p:nvCxnSpPr>
          <p:cNvPr id="7" name="Conector de seta reta 6"/>
          <p:cNvCxnSpPr/>
          <p:nvPr/>
        </p:nvCxnSpPr>
        <p:spPr>
          <a:xfrm flipV="1">
            <a:off x="1619672"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1619672" y="5625244"/>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183067" y="6063679"/>
            <a:ext cx="1685077" cy="369332"/>
          </a:xfrm>
          <a:prstGeom prst="rect">
            <a:avLst/>
          </a:prstGeom>
          <a:noFill/>
        </p:spPr>
        <p:txBody>
          <a:bodyPr wrap="none" rtlCol="0">
            <a:spAutoFit/>
          </a:bodyPr>
          <a:lstStyle/>
          <a:p>
            <a:r>
              <a:rPr lang="pt-BR" b="1" dirty="0">
                <a:solidFill>
                  <a:srgbClr val="FF0000"/>
                </a:solidFill>
              </a:rPr>
              <a:t>Órgão/Unidade</a:t>
            </a:r>
          </a:p>
        </p:txBody>
      </p:sp>
      <p:sp>
        <p:nvSpPr>
          <p:cNvPr id="12" name="CaixaDeTexto 11"/>
          <p:cNvSpPr txBox="1"/>
          <p:nvPr/>
        </p:nvSpPr>
        <p:spPr>
          <a:xfrm>
            <a:off x="1619672" y="5723964"/>
            <a:ext cx="6471716" cy="369332"/>
          </a:xfrm>
          <a:prstGeom prst="rect">
            <a:avLst/>
          </a:prstGeom>
          <a:noFill/>
        </p:spPr>
        <p:txBody>
          <a:bodyPr wrap="square" rtlCol="0">
            <a:spAutoFit/>
          </a:bodyPr>
          <a:lstStyle/>
          <a:p>
            <a:r>
              <a:rPr lang="pt-BR" b="1" dirty="0">
                <a:solidFill>
                  <a:srgbClr val="0070C0"/>
                </a:solidFill>
              </a:rPr>
              <a:t>1  2  3  4  5  6  7   8   9  10                                                </a:t>
            </a:r>
            <a:r>
              <a:rPr lang="pt-BR" b="1" dirty="0" smtClean="0">
                <a:solidFill>
                  <a:srgbClr val="0070C0"/>
                </a:solidFill>
              </a:rPr>
              <a:t>                            N</a:t>
            </a:r>
            <a:endParaRPr lang="pt-BR" b="1" dirty="0">
              <a:solidFill>
                <a:srgbClr val="0070C0"/>
              </a:solidFill>
            </a:endParaRPr>
          </a:p>
        </p:txBody>
      </p:sp>
      <p:cxnSp>
        <p:nvCxnSpPr>
          <p:cNvPr id="14" name="Conector de seta reta 13"/>
          <p:cNvCxnSpPr/>
          <p:nvPr/>
        </p:nvCxnSpPr>
        <p:spPr>
          <a:xfrm>
            <a:off x="1619672" y="2204864"/>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1619672" y="2636912"/>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a:xfrm>
            <a:off x="1610668" y="3284984"/>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ector de seta reta 34"/>
          <p:cNvCxnSpPr/>
          <p:nvPr/>
        </p:nvCxnSpPr>
        <p:spPr>
          <a:xfrm>
            <a:off x="1619672" y="3789040"/>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p:nvPr/>
        </p:nvCxnSpPr>
        <p:spPr>
          <a:xfrm>
            <a:off x="1619672" y="4365104"/>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a:off x="1619672" y="4869160"/>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flipV="1">
            <a:off x="1979712"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p:nvPr/>
        </p:nvCxnSpPr>
        <p:spPr>
          <a:xfrm flipV="1">
            <a:off x="2241360" y="1268760"/>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p:nvPr/>
        </p:nvCxnSpPr>
        <p:spPr>
          <a:xfrm flipV="1">
            <a:off x="2555776"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V="1">
            <a:off x="2771800"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p:nvPr/>
        </p:nvCxnSpPr>
        <p:spPr>
          <a:xfrm flipV="1">
            <a:off x="3059832"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flipV="1">
            <a:off x="3347864"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flipV="1">
            <a:off x="3653383"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ector de seta reta 45"/>
          <p:cNvCxnSpPr/>
          <p:nvPr/>
        </p:nvCxnSpPr>
        <p:spPr>
          <a:xfrm flipV="1">
            <a:off x="3923928"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ector de seta reta 46"/>
          <p:cNvCxnSpPr/>
          <p:nvPr/>
        </p:nvCxnSpPr>
        <p:spPr>
          <a:xfrm flipV="1">
            <a:off x="4211960"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ector de seta reta 48"/>
          <p:cNvCxnSpPr/>
          <p:nvPr/>
        </p:nvCxnSpPr>
        <p:spPr>
          <a:xfrm flipV="1">
            <a:off x="7207096" y="1232756"/>
            <a:ext cx="0" cy="439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5148064" y="2616130"/>
            <a:ext cx="1440160" cy="914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accent1">
                    <a:lumMod val="75000"/>
                  </a:schemeClr>
                </a:solidFill>
              </a:rPr>
              <a:t>Amostra</a:t>
            </a:r>
            <a:endParaRPr lang="pt-BR" dirty="0">
              <a:solidFill>
                <a:schemeClr val="accent1">
                  <a:lumMod val="75000"/>
                </a:schemeClr>
              </a:solidFill>
            </a:endParaRPr>
          </a:p>
        </p:txBody>
      </p:sp>
      <p:sp>
        <p:nvSpPr>
          <p:cNvPr id="50" name="Elipse 49"/>
          <p:cNvSpPr/>
          <p:nvPr/>
        </p:nvSpPr>
        <p:spPr>
          <a:xfrm>
            <a:off x="2051720" y="1778150"/>
            <a:ext cx="1440160" cy="914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accent1">
                    <a:lumMod val="75000"/>
                  </a:schemeClr>
                </a:solidFill>
              </a:rPr>
              <a:t>Amostra</a:t>
            </a:r>
            <a:endParaRPr lang="pt-BR" dirty="0">
              <a:solidFill>
                <a:schemeClr val="accent1">
                  <a:lumMod val="75000"/>
                </a:schemeClr>
              </a:solidFill>
            </a:endParaRPr>
          </a:p>
        </p:txBody>
      </p:sp>
      <p:sp>
        <p:nvSpPr>
          <p:cNvPr id="51" name="Elipse 50"/>
          <p:cNvSpPr/>
          <p:nvPr/>
        </p:nvSpPr>
        <p:spPr>
          <a:xfrm>
            <a:off x="2483768" y="4411960"/>
            <a:ext cx="1440160" cy="914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accent1">
                    <a:lumMod val="75000"/>
                  </a:schemeClr>
                </a:solidFill>
              </a:rPr>
              <a:t>Amostra</a:t>
            </a:r>
            <a:endParaRPr lang="pt-BR" dirty="0">
              <a:solidFill>
                <a:schemeClr val="accent1">
                  <a:lumMod val="75000"/>
                </a:schemeClr>
              </a:solidFill>
            </a:endParaRPr>
          </a:p>
        </p:txBody>
      </p:sp>
      <p:sp>
        <p:nvSpPr>
          <p:cNvPr id="52" name="Elipse 51"/>
          <p:cNvSpPr/>
          <p:nvPr/>
        </p:nvSpPr>
        <p:spPr>
          <a:xfrm>
            <a:off x="6372200" y="4488596"/>
            <a:ext cx="1440160" cy="914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accent1">
                    <a:lumMod val="75000"/>
                  </a:schemeClr>
                </a:solidFill>
              </a:rPr>
              <a:t>Amostra</a:t>
            </a:r>
            <a:endParaRPr lang="pt-BR" dirty="0">
              <a:solidFill>
                <a:schemeClr val="accent1">
                  <a:lumMod val="75000"/>
                </a:schemeClr>
              </a:solidFill>
            </a:endParaRPr>
          </a:p>
        </p:txBody>
      </p:sp>
      <p:sp>
        <p:nvSpPr>
          <p:cNvPr id="3" name="CaixaDeTexto 2"/>
          <p:cNvSpPr txBox="1"/>
          <p:nvPr/>
        </p:nvSpPr>
        <p:spPr>
          <a:xfrm>
            <a:off x="770650" y="2488828"/>
            <a:ext cx="344966" cy="2308324"/>
          </a:xfrm>
          <a:prstGeom prst="rect">
            <a:avLst/>
          </a:prstGeom>
          <a:noFill/>
        </p:spPr>
        <p:txBody>
          <a:bodyPr wrap="none" rtlCol="0">
            <a:spAutoFit/>
          </a:bodyPr>
          <a:lstStyle/>
          <a:p>
            <a:r>
              <a:rPr lang="pt-BR" b="1" dirty="0" smtClean="0">
                <a:solidFill>
                  <a:srgbClr val="FF0000"/>
                </a:solidFill>
              </a:rPr>
              <a:t>P</a:t>
            </a:r>
          </a:p>
          <a:p>
            <a:r>
              <a:rPr lang="pt-BR" b="1" dirty="0" smtClean="0">
                <a:solidFill>
                  <a:srgbClr val="FF0000"/>
                </a:solidFill>
              </a:rPr>
              <a:t>R</a:t>
            </a:r>
          </a:p>
          <a:p>
            <a:r>
              <a:rPr lang="pt-BR" b="1" dirty="0" smtClean="0">
                <a:solidFill>
                  <a:srgbClr val="FF0000"/>
                </a:solidFill>
              </a:rPr>
              <a:t>O</a:t>
            </a:r>
          </a:p>
          <a:p>
            <a:r>
              <a:rPr lang="pt-BR" b="1" dirty="0" smtClean="0">
                <a:solidFill>
                  <a:srgbClr val="FF0000"/>
                </a:solidFill>
              </a:rPr>
              <a:t>C</a:t>
            </a:r>
          </a:p>
          <a:p>
            <a:r>
              <a:rPr lang="pt-BR" b="1" dirty="0" smtClean="0">
                <a:solidFill>
                  <a:srgbClr val="FF0000"/>
                </a:solidFill>
              </a:rPr>
              <a:t>E</a:t>
            </a:r>
          </a:p>
          <a:p>
            <a:r>
              <a:rPr lang="pt-BR" b="1" dirty="0" smtClean="0">
                <a:solidFill>
                  <a:srgbClr val="FF0000"/>
                </a:solidFill>
              </a:rPr>
              <a:t>S</a:t>
            </a:r>
          </a:p>
          <a:p>
            <a:r>
              <a:rPr lang="pt-BR" b="1" dirty="0" smtClean="0">
                <a:solidFill>
                  <a:srgbClr val="FF0000"/>
                </a:solidFill>
              </a:rPr>
              <a:t>S</a:t>
            </a:r>
          </a:p>
          <a:p>
            <a:r>
              <a:rPr lang="pt-BR" b="1" dirty="0">
                <a:solidFill>
                  <a:srgbClr val="FF0000"/>
                </a:solidFill>
              </a:rPr>
              <a:t>O</a:t>
            </a:r>
          </a:p>
        </p:txBody>
      </p:sp>
      <p:sp>
        <p:nvSpPr>
          <p:cNvPr id="4" name="CaixaDeTexto 3"/>
          <p:cNvSpPr txBox="1"/>
          <p:nvPr/>
        </p:nvSpPr>
        <p:spPr>
          <a:xfrm>
            <a:off x="1276922" y="2237008"/>
            <a:ext cx="333746" cy="3416320"/>
          </a:xfrm>
          <a:prstGeom prst="rect">
            <a:avLst/>
          </a:prstGeom>
          <a:noFill/>
        </p:spPr>
        <p:txBody>
          <a:bodyPr wrap="none" rtlCol="0">
            <a:spAutoFit/>
          </a:bodyPr>
          <a:lstStyle/>
          <a:p>
            <a:r>
              <a:rPr lang="pt-BR" b="1" dirty="0" smtClean="0">
                <a:solidFill>
                  <a:srgbClr val="0070C0"/>
                </a:solidFill>
              </a:rPr>
              <a:t>A</a:t>
            </a:r>
          </a:p>
          <a:p>
            <a:endParaRPr lang="pt-BR" b="1" dirty="0">
              <a:solidFill>
                <a:srgbClr val="0070C0"/>
              </a:solidFill>
            </a:endParaRPr>
          </a:p>
          <a:p>
            <a:r>
              <a:rPr lang="pt-BR" b="1" dirty="0" smtClean="0">
                <a:solidFill>
                  <a:srgbClr val="0070C0"/>
                </a:solidFill>
              </a:rPr>
              <a:t>B</a:t>
            </a:r>
          </a:p>
          <a:p>
            <a:endParaRPr lang="pt-BR" b="1" dirty="0">
              <a:solidFill>
                <a:srgbClr val="0070C0"/>
              </a:solidFill>
            </a:endParaRPr>
          </a:p>
          <a:p>
            <a:r>
              <a:rPr lang="pt-BR" b="1" dirty="0" smtClean="0">
                <a:solidFill>
                  <a:srgbClr val="0070C0"/>
                </a:solidFill>
              </a:rPr>
              <a:t>C</a:t>
            </a:r>
          </a:p>
          <a:p>
            <a:endParaRPr lang="pt-BR" b="1" dirty="0">
              <a:solidFill>
                <a:srgbClr val="0070C0"/>
              </a:solidFill>
            </a:endParaRPr>
          </a:p>
          <a:p>
            <a:r>
              <a:rPr lang="pt-BR" b="1" dirty="0" smtClean="0">
                <a:solidFill>
                  <a:srgbClr val="0070C0"/>
                </a:solidFill>
              </a:rPr>
              <a:t>D</a:t>
            </a:r>
          </a:p>
          <a:p>
            <a:endParaRPr lang="pt-BR" b="1" dirty="0">
              <a:solidFill>
                <a:srgbClr val="0070C0"/>
              </a:solidFill>
            </a:endParaRPr>
          </a:p>
          <a:p>
            <a:r>
              <a:rPr lang="pt-BR" b="1" dirty="0" smtClean="0">
                <a:solidFill>
                  <a:srgbClr val="0070C0"/>
                </a:solidFill>
              </a:rPr>
              <a:t>E</a:t>
            </a:r>
          </a:p>
          <a:p>
            <a:endParaRPr lang="pt-BR" b="1" dirty="0">
              <a:solidFill>
                <a:srgbClr val="0070C0"/>
              </a:solidFill>
            </a:endParaRPr>
          </a:p>
          <a:p>
            <a:r>
              <a:rPr lang="pt-BR" b="1" dirty="0" smtClean="0">
                <a:solidFill>
                  <a:srgbClr val="0070C0"/>
                </a:solidFill>
              </a:rPr>
              <a:t>F</a:t>
            </a:r>
          </a:p>
          <a:p>
            <a:endParaRPr lang="pt-BR" b="1" dirty="0">
              <a:solidFill>
                <a:srgbClr val="0070C0"/>
              </a:solidFill>
            </a:endParaRPr>
          </a:p>
        </p:txBody>
      </p:sp>
    </p:spTree>
    <p:extLst>
      <p:ext uri="{BB962C8B-B14F-4D97-AF65-F5344CB8AC3E}">
        <p14:creationId xmlns:p14="http://schemas.microsoft.com/office/powerpoint/2010/main" val="136364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736501" y="275767"/>
            <a:ext cx="6227987" cy="523220"/>
          </a:xfrm>
          <a:prstGeom prst="rect">
            <a:avLst/>
          </a:prstGeom>
          <a:noFill/>
        </p:spPr>
        <p:txBody>
          <a:bodyPr wrap="none" rtlCol="0">
            <a:spAutoFit/>
          </a:bodyPr>
          <a:lstStyle/>
          <a:p>
            <a:r>
              <a:rPr lang="pt-BR" sz="2800" b="1" dirty="0" smtClean="0"/>
              <a:t>Os 5 Princípios do Modelo 3 Linhas - IIA </a:t>
            </a:r>
            <a:endParaRPr lang="pt-BR" sz="2800" b="1" dirty="0" smtClean="0"/>
          </a:p>
        </p:txBody>
      </p:sp>
      <p:sp>
        <p:nvSpPr>
          <p:cNvPr id="3" name="Elipse 2"/>
          <p:cNvSpPr/>
          <p:nvPr/>
        </p:nvSpPr>
        <p:spPr>
          <a:xfrm>
            <a:off x="395536" y="1124744"/>
            <a:ext cx="2160240" cy="914400"/>
          </a:xfrm>
          <a:prstGeom prst="ellipse">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Governança</a:t>
            </a:r>
            <a:endParaRPr lang="pt-BR" b="1" dirty="0">
              <a:solidFill>
                <a:srgbClr val="0070C0"/>
              </a:solidFill>
            </a:endParaRPr>
          </a:p>
        </p:txBody>
      </p:sp>
      <p:sp>
        <p:nvSpPr>
          <p:cNvPr id="5" name="Retângulo 4"/>
          <p:cNvSpPr/>
          <p:nvPr/>
        </p:nvSpPr>
        <p:spPr>
          <a:xfrm>
            <a:off x="4614632" y="1443193"/>
            <a:ext cx="1944216" cy="6480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Prestação de </a:t>
            </a:r>
          </a:p>
          <a:p>
            <a:pPr algn="ctr"/>
            <a:r>
              <a:rPr lang="pt-BR" b="1" dirty="0" smtClean="0">
                <a:solidFill>
                  <a:srgbClr val="0070C0"/>
                </a:solidFill>
              </a:rPr>
              <a:t>Contas</a:t>
            </a:r>
            <a:endParaRPr lang="pt-BR" b="1" dirty="0">
              <a:solidFill>
                <a:srgbClr val="0070C0"/>
              </a:solidFill>
            </a:endParaRPr>
          </a:p>
        </p:txBody>
      </p:sp>
      <p:sp>
        <p:nvSpPr>
          <p:cNvPr id="6" name="Retângulo 5"/>
          <p:cNvSpPr/>
          <p:nvPr/>
        </p:nvSpPr>
        <p:spPr>
          <a:xfrm>
            <a:off x="6300192" y="1678750"/>
            <a:ext cx="1944216" cy="6480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Ações</a:t>
            </a:r>
            <a:endParaRPr lang="pt-BR" b="1" dirty="0">
              <a:solidFill>
                <a:srgbClr val="0070C0"/>
              </a:solidFill>
            </a:endParaRPr>
          </a:p>
        </p:txBody>
      </p:sp>
      <p:sp>
        <p:nvSpPr>
          <p:cNvPr id="7" name="Retângulo 6"/>
          <p:cNvSpPr/>
          <p:nvPr/>
        </p:nvSpPr>
        <p:spPr>
          <a:xfrm>
            <a:off x="2769434" y="3776487"/>
            <a:ext cx="3530758" cy="804641"/>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1ª Linha – Produtos/Serviços funções de apoio</a:t>
            </a:r>
          </a:p>
          <a:p>
            <a:pPr algn="ctr"/>
            <a:r>
              <a:rPr lang="pt-BR" b="1" dirty="0" smtClean="0">
                <a:solidFill>
                  <a:srgbClr val="0070C0"/>
                </a:solidFill>
              </a:rPr>
              <a:t>Front </a:t>
            </a:r>
            <a:r>
              <a:rPr lang="pt-BR" b="1" dirty="0" err="1" smtClean="0">
                <a:solidFill>
                  <a:srgbClr val="0070C0"/>
                </a:solidFill>
              </a:rPr>
              <a:t>of</a:t>
            </a:r>
            <a:r>
              <a:rPr lang="pt-BR" b="1" dirty="0" smtClean="0">
                <a:solidFill>
                  <a:srgbClr val="0070C0"/>
                </a:solidFill>
              </a:rPr>
              <a:t> </a:t>
            </a:r>
            <a:r>
              <a:rPr lang="pt-BR" b="1" dirty="0" err="1" smtClean="0">
                <a:solidFill>
                  <a:srgbClr val="0070C0"/>
                </a:solidFill>
              </a:rPr>
              <a:t>House</a:t>
            </a:r>
            <a:r>
              <a:rPr lang="pt-BR" b="1" dirty="0" smtClean="0">
                <a:solidFill>
                  <a:srgbClr val="0070C0"/>
                </a:solidFill>
              </a:rPr>
              <a:t>/Back office</a:t>
            </a:r>
            <a:endParaRPr lang="pt-BR" b="1" dirty="0">
              <a:solidFill>
                <a:srgbClr val="0070C0"/>
              </a:solidFill>
            </a:endParaRPr>
          </a:p>
        </p:txBody>
      </p:sp>
      <p:sp>
        <p:nvSpPr>
          <p:cNvPr id="8" name="Elipse 7"/>
          <p:cNvSpPr/>
          <p:nvPr/>
        </p:nvSpPr>
        <p:spPr>
          <a:xfrm>
            <a:off x="395536" y="2204864"/>
            <a:ext cx="2160240" cy="914400"/>
          </a:xfrm>
          <a:prstGeom prst="ellipse">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Órgão de </a:t>
            </a:r>
          </a:p>
          <a:p>
            <a:pPr algn="ctr"/>
            <a:r>
              <a:rPr lang="pt-BR" b="1" dirty="0" smtClean="0">
                <a:solidFill>
                  <a:srgbClr val="0070C0"/>
                </a:solidFill>
              </a:rPr>
              <a:t>Governança</a:t>
            </a:r>
            <a:endParaRPr lang="pt-BR" b="1" dirty="0">
              <a:solidFill>
                <a:srgbClr val="0070C0"/>
              </a:solidFill>
            </a:endParaRPr>
          </a:p>
        </p:txBody>
      </p:sp>
      <p:sp>
        <p:nvSpPr>
          <p:cNvPr id="9" name="Elipse 8"/>
          <p:cNvSpPr/>
          <p:nvPr/>
        </p:nvSpPr>
        <p:spPr>
          <a:xfrm>
            <a:off x="395536" y="3501008"/>
            <a:ext cx="2160240" cy="914400"/>
          </a:xfrm>
          <a:prstGeom prst="ellipse">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Gestão </a:t>
            </a:r>
            <a:r>
              <a:rPr lang="pt-BR" b="1" dirty="0" smtClean="0">
                <a:solidFill>
                  <a:srgbClr val="FF0000"/>
                </a:solidFill>
              </a:rPr>
              <a:t>1ª e 2ª Linhas</a:t>
            </a:r>
            <a:endParaRPr lang="pt-BR" b="1" dirty="0">
              <a:solidFill>
                <a:srgbClr val="FF0000"/>
              </a:solidFill>
            </a:endParaRPr>
          </a:p>
        </p:txBody>
      </p:sp>
      <p:sp>
        <p:nvSpPr>
          <p:cNvPr id="10" name="Retângulo 9"/>
          <p:cNvSpPr/>
          <p:nvPr/>
        </p:nvSpPr>
        <p:spPr>
          <a:xfrm>
            <a:off x="2748325" y="1225606"/>
            <a:ext cx="1944216" cy="6480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Avaliação</a:t>
            </a:r>
          </a:p>
          <a:p>
            <a:pPr algn="ctr"/>
            <a:r>
              <a:rPr lang="pt-BR" b="1" dirty="0" smtClean="0">
                <a:solidFill>
                  <a:srgbClr val="0070C0"/>
                </a:solidFill>
              </a:rPr>
              <a:t>Assessoria</a:t>
            </a:r>
            <a:endParaRPr lang="pt-BR" b="1" dirty="0">
              <a:solidFill>
                <a:srgbClr val="0070C0"/>
              </a:solidFill>
            </a:endParaRPr>
          </a:p>
        </p:txBody>
      </p:sp>
      <p:sp>
        <p:nvSpPr>
          <p:cNvPr id="11" name="Retângulo 10"/>
          <p:cNvSpPr/>
          <p:nvPr/>
        </p:nvSpPr>
        <p:spPr>
          <a:xfrm>
            <a:off x="6099454" y="3610177"/>
            <a:ext cx="2865034" cy="1186975"/>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2ª Linha - Gestão de Riscos, Conformidade, Ambiente ético, Segurança em T.I, Qualidade</a:t>
            </a:r>
            <a:endParaRPr lang="pt-BR" b="1" dirty="0">
              <a:solidFill>
                <a:srgbClr val="0070C0"/>
              </a:solidFill>
            </a:endParaRPr>
          </a:p>
        </p:txBody>
      </p:sp>
      <p:sp>
        <p:nvSpPr>
          <p:cNvPr id="12" name="Elipse 11"/>
          <p:cNvSpPr/>
          <p:nvPr/>
        </p:nvSpPr>
        <p:spPr>
          <a:xfrm>
            <a:off x="395536" y="4725144"/>
            <a:ext cx="2160240" cy="914400"/>
          </a:xfrm>
          <a:prstGeom prst="ellipse">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Auditoria</a:t>
            </a:r>
          </a:p>
          <a:p>
            <a:pPr algn="ctr"/>
            <a:r>
              <a:rPr lang="pt-BR" b="1" dirty="0" smtClean="0">
                <a:solidFill>
                  <a:srgbClr val="FF0000"/>
                </a:solidFill>
              </a:rPr>
              <a:t>3ª  Linha</a:t>
            </a:r>
            <a:endParaRPr lang="pt-BR" b="1" dirty="0">
              <a:solidFill>
                <a:srgbClr val="FF0000"/>
              </a:solidFill>
            </a:endParaRPr>
          </a:p>
        </p:txBody>
      </p:sp>
      <p:sp>
        <p:nvSpPr>
          <p:cNvPr id="13" name="Retângulo 12"/>
          <p:cNvSpPr/>
          <p:nvPr/>
        </p:nvSpPr>
        <p:spPr>
          <a:xfrm>
            <a:off x="2748325" y="5013176"/>
            <a:ext cx="1944216" cy="6480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Avaliação</a:t>
            </a:r>
          </a:p>
          <a:p>
            <a:pPr algn="ctr"/>
            <a:r>
              <a:rPr lang="pt-BR" b="1" dirty="0" smtClean="0">
                <a:solidFill>
                  <a:srgbClr val="0070C0"/>
                </a:solidFill>
              </a:rPr>
              <a:t>Assessoria</a:t>
            </a:r>
            <a:endParaRPr lang="pt-BR" b="1" dirty="0">
              <a:solidFill>
                <a:srgbClr val="0070C0"/>
              </a:solidFill>
            </a:endParaRPr>
          </a:p>
        </p:txBody>
      </p:sp>
      <p:sp>
        <p:nvSpPr>
          <p:cNvPr id="14" name="Retângulo 13"/>
          <p:cNvSpPr/>
          <p:nvPr/>
        </p:nvSpPr>
        <p:spPr>
          <a:xfrm>
            <a:off x="4355976" y="5351012"/>
            <a:ext cx="1944216" cy="81429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Eficácia </a:t>
            </a:r>
          </a:p>
          <a:p>
            <a:pPr algn="ctr"/>
            <a:r>
              <a:rPr lang="pt-BR" b="1" dirty="0" smtClean="0">
                <a:solidFill>
                  <a:srgbClr val="0070C0"/>
                </a:solidFill>
              </a:rPr>
              <a:t>Governança</a:t>
            </a:r>
          </a:p>
          <a:p>
            <a:pPr algn="ctr"/>
            <a:r>
              <a:rPr lang="pt-BR" b="1" dirty="0" smtClean="0">
                <a:solidFill>
                  <a:srgbClr val="0070C0"/>
                </a:solidFill>
              </a:rPr>
              <a:t>Gestão de riscos</a:t>
            </a:r>
            <a:endParaRPr lang="pt-BR" b="1" dirty="0">
              <a:solidFill>
                <a:srgbClr val="0070C0"/>
              </a:solidFill>
            </a:endParaRPr>
          </a:p>
        </p:txBody>
      </p:sp>
      <p:sp>
        <p:nvSpPr>
          <p:cNvPr id="15" name="Retângulo 14"/>
          <p:cNvSpPr/>
          <p:nvPr/>
        </p:nvSpPr>
        <p:spPr>
          <a:xfrm>
            <a:off x="2769434" y="2304810"/>
            <a:ext cx="1944216" cy="6480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Objetivos</a:t>
            </a:r>
            <a:endParaRPr lang="pt-BR" b="1" dirty="0">
              <a:solidFill>
                <a:srgbClr val="0070C0"/>
              </a:solidFill>
            </a:endParaRPr>
          </a:p>
        </p:txBody>
      </p:sp>
      <p:sp>
        <p:nvSpPr>
          <p:cNvPr id="16" name="Retângulo 15"/>
          <p:cNvSpPr/>
          <p:nvPr/>
        </p:nvSpPr>
        <p:spPr>
          <a:xfrm>
            <a:off x="4326171" y="2626153"/>
            <a:ext cx="1944216" cy="6480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Estruturas</a:t>
            </a:r>
          </a:p>
          <a:p>
            <a:pPr algn="ctr"/>
            <a:r>
              <a:rPr lang="pt-BR" b="1" dirty="0" smtClean="0">
                <a:solidFill>
                  <a:srgbClr val="0070C0"/>
                </a:solidFill>
              </a:rPr>
              <a:t>Processos</a:t>
            </a:r>
            <a:endParaRPr lang="pt-BR" b="1" dirty="0">
              <a:solidFill>
                <a:srgbClr val="0070C0"/>
              </a:solidFill>
            </a:endParaRPr>
          </a:p>
        </p:txBody>
      </p:sp>
      <p:sp>
        <p:nvSpPr>
          <p:cNvPr id="17" name="Elipse 16"/>
          <p:cNvSpPr/>
          <p:nvPr/>
        </p:nvSpPr>
        <p:spPr>
          <a:xfrm>
            <a:off x="251520" y="5877272"/>
            <a:ext cx="2304256" cy="914400"/>
          </a:xfrm>
          <a:prstGeom prst="ellipse">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Independência</a:t>
            </a:r>
          </a:p>
          <a:p>
            <a:pPr algn="ctr"/>
            <a:r>
              <a:rPr lang="pt-BR" b="1" dirty="0" smtClean="0">
                <a:solidFill>
                  <a:srgbClr val="0070C0"/>
                </a:solidFill>
              </a:rPr>
              <a:t>da 3ª  Linha</a:t>
            </a:r>
            <a:endParaRPr lang="pt-BR" b="1" dirty="0">
              <a:solidFill>
                <a:srgbClr val="0070C0"/>
              </a:solidFill>
            </a:endParaRPr>
          </a:p>
        </p:txBody>
      </p:sp>
      <p:sp>
        <p:nvSpPr>
          <p:cNvPr id="19" name="Elipse 18"/>
          <p:cNvSpPr/>
          <p:nvPr/>
        </p:nvSpPr>
        <p:spPr>
          <a:xfrm>
            <a:off x="6755715" y="5877272"/>
            <a:ext cx="2304256" cy="914400"/>
          </a:xfrm>
          <a:prstGeom prst="ellipse">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70C0"/>
                </a:solidFill>
              </a:rPr>
              <a:t>Criando e</a:t>
            </a:r>
          </a:p>
          <a:p>
            <a:pPr algn="ctr"/>
            <a:r>
              <a:rPr lang="pt-BR" b="1" dirty="0" smtClean="0">
                <a:solidFill>
                  <a:srgbClr val="0070C0"/>
                </a:solidFill>
              </a:rPr>
              <a:t>Protegendo</a:t>
            </a:r>
          </a:p>
          <a:p>
            <a:pPr algn="ctr"/>
            <a:r>
              <a:rPr lang="pt-BR" b="1" dirty="0" smtClean="0">
                <a:solidFill>
                  <a:srgbClr val="0070C0"/>
                </a:solidFill>
              </a:rPr>
              <a:t>Valor</a:t>
            </a:r>
            <a:endParaRPr lang="pt-BR" b="1" dirty="0">
              <a:solidFill>
                <a:srgbClr val="0070C0"/>
              </a:solidFill>
            </a:endParaRPr>
          </a:p>
        </p:txBody>
      </p:sp>
    </p:spTree>
    <p:extLst>
      <p:ext uri="{BB962C8B-B14F-4D97-AF65-F5344CB8AC3E}">
        <p14:creationId xmlns:p14="http://schemas.microsoft.com/office/powerpoint/2010/main" val="2851467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
        <p:nvSpPr>
          <p:cNvPr id="3" name="CaixaDeTexto 2"/>
          <p:cNvSpPr txBox="1"/>
          <p:nvPr/>
        </p:nvSpPr>
        <p:spPr>
          <a:xfrm>
            <a:off x="1835696" y="3429000"/>
            <a:ext cx="6034024" cy="523220"/>
          </a:xfrm>
          <a:prstGeom prst="rect">
            <a:avLst/>
          </a:prstGeom>
          <a:noFill/>
        </p:spPr>
        <p:txBody>
          <a:bodyPr wrap="none" rtlCol="0">
            <a:spAutoFit/>
          </a:bodyPr>
          <a:lstStyle>
            <a:defPPr>
              <a:defRPr lang="pt-BR"/>
            </a:defPPr>
          </a:lstStyle>
          <a:p>
            <a:r>
              <a:rPr lang="pt-BR" sz="2800" b="1" dirty="0" smtClean="0"/>
              <a:t>Visão Sistêmica – Gestão de Riscos MS</a:t>
            </a:r>
            <a:endParaRPr lang="pt-BR" dirty="0"/>
          </a:p>
        </p:txBody>
      </p:sp>
    </p:spTree>
    <p:extLst>
      <p:ext uri="{BB962C8B-B14F-4D97-AF65-F5344CB8AC3E}">
        <p14:creationId xmlns:p14="http://schemas.microsoft.com/office/powerpoint/2010/main" val="314053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331640" y="260648"/>
            <a:ext cx="7446269" cy="523220"/>
          </a:xfrm>
          <a:prstGeom prst="rect">
            <a:avLst/>
          </a:prstGeom>
          <a:noFill/>
        </p:spPr>
        <p:txBody>
          <a:bodyPr wrap="none" rtlCol="0">
            <a:spAutoFit/>
          </a:bodyPr>
          <a:lstStyle/>
          <a:p>
            <a:r>
              <a:rPr lang="pt-BR" sz="2800" b="1" dirty="0" smtClean="0">
                <a:solidFill>
                  <a:srgbClr val="52527A"/>
                </a:solidFill>
                <a:latin typeface="Verdana" pitchFamily="34" charset="0"/>
                <a:ea typeface="+mj-ea"/>
                <a:cs typeface="Arial" charset="0"/>
              </a:rPr>
              <a:t>Combate </a:t>
            </a:r>
            <a:r>
              <a:rPr lang="pt-BR" sz="2800" b="1" dirty="0">
                <a:solidFill>
                  <a:srgbClr val="52527A"/>
                </a:solidFill>
                <a:latin typeface="Verdana" pitchFamily="34" charset="0"/>
                <a:ea typeface="+mj-ea"/>
                <a:cs typeface="Arial" charset="0"/>
              </a:rPr>
              <a:t>a fraude e corrupção - TCU</a:t>
            </a:r>
          </a:p>
        </p:txBody>
      </p:sp>
      <p:sp>
        <p:nvSpPr>
          <p:cNvPr id="7" name="CaixaDeTexto 6"/>
          <p:cNvSpPr txBox="1"/>
          <p:nvPr/>
        </p:nvSpPr>
        <p:spPr>
          <a:xfrm>
            <a:off x="463951" y="1124744"/>
            <a:ext cx="8212505" cy="1323439"/>
          </a:xfrm>
          <a:prstGeom prst="rect">
            <a:avLst/>
          </a:prstGeom>
          <a:solidFill>
            <a:schemeClr val="bg1">
              <a:lumMod val="85000"/>
            </a:schemeClr>
          </a:solidFill>
          <a:ln>
            <a:solidFill>
              <a:srgbClr val="0070C0"/>
            </a:solidFill>
          </a:ln>
        </p:spPr>
        <p:txBody>
          <a:bodyPr wrap="none" rtlCol="0">
            <a:spAutoFit/>
          </a:bodyPr>
          <a:lstStyle/>
          <a:p>
            <a:pPr algn="ctr"/>
            <a:r>
              <a:rPr lang="pt-BR" sz="2000" b="1" dirty="0" smtClean="0">
                <a:solidFill>
                  <a:srgbClr val="0070C0"/>
                </a:solidFill>
              </a:rPr>
              <a:t>A gestão de riscos e fraude e corrupção deve estar integrada à atividade</a:t>
            </a:r>
          </a:p>
          <a:p>
            <a:pPr algn="ctr"/>
            <a:r>
              <a:rPr lang="pt-BR" sz="2000" b="1" dirty="0" smtClean="0">
                <a:solidFill>
                  <a:srgbClr val="0070C0"/>
                </a:solidFill>
              </a:rPr>
              <a:t>de gestão de riscos da organização, que é uma atividade mais ampla, uma</a:t>
            </a:r>
          </a:p>
          <a:p>
            <a:pPr algn="ctr"/>
            <a:r>
              <a:rPr lang="pt-BR" sz="2000" b="1" dirty="0" smtClean="0">
                <a:solidFill>
                  <a:srgbClr val="0070C0"/>
                </a:solidFill>
              </a:rPr>
              <a:t>vez que inclui uma visão sistêmica dos riscos mais relevantes a que a </a:t>
            </a:r>
          </a:p>
          <a:p>
            <a:pPr algn="ctr"/>
            <a:r>
              <a:rPr lang="pt-BR" sz="2000" b="1" dirty="0" smtClean="0">
                <a:solidFill>
                  <a:srgbClr val="0070C0"/>
                </a:solidFill>
              </a:rPr>
              <a:t>Organização está exposta </a:t>
            </a:r>
            <a:endParaRPr lang="pt-BR" sz="2000" b="1" dirty="0">
              <a:solidFill>
                <a:srgbClr val="0070C0"/>
              </a:solidFill>
            </a:endParaRPr>
          </a:p>
        </p:txBody>
      </p:sp>
      <p:sp>
        <p:nvSpPr>
          <p:cNvPr id="8" name="CaixaDeTexto 7"/>
          <p:cNvSpPr txBox="1"/>
          <p:nvPr/>
        </p:nvSpPr>
        <p:spPr>
          <a:xfrm>
            <a:off x="463950" y="2557353"/>
            <a:ext cx="8212505" cy="1015663"/>
          </a:xfrm>
          <a:prstGeom prst="rect">
            <a:avLst/>
          </a:prstGeom>
          <a:solidFill>
            <a:schemeClr val="bg1">
              <a:lumMod val="85000"/>
            </a:schemeClr>
          </a:solidFill>
          <a:ln>
            <a:solidFill>
              <a:srgbClr val="0070C0"/>
            </a:solidFill>
          </a:ln>
        </p:spPr>
        <p:txBody>
          <a:bodyPr wrap="square" rtlCol="0">
            <a:spAutoFit/>
          </a:bodyPr>
          <a:lstStyle/>
          <a:p>
            <a:pPr algn="ctr"/>
            <a:r>
              <a:rPr lang="pt-BR" sz="2000" b="1" dirty="0" smtClean="0">
                <a:solidFill>
                  <a:srgbClr val="0070C0"/>
                </a:solidFill>
              </a:rPr>
              <a:t>Os riscos de fraudes e corrupção podem ter interseções com outros riscos, de modo que a abordagem precisa considerar a existência de riscos de diferentes naturezas</a:t>
            </a:r>
            <a:endParaRPr lang="pt-BR" sz="2000" b="1" dirty="0">
              <a:solidFill>
                <a:srgbClr val="0070C0"/>
              </a:solidFill>
            </a:endParaRPr>
          </a:p>
        </p:txBody>
      </p:sp>
      <p:sp>
        <p:nvSpPr>
          <p:cNvPr id="9" name="Elipse 8"/>
          <p:cNvSpPr/>
          <p:nvPr/>
        </p:nvSpPr>
        <p:spPr>
          <a:xfrm>
            <a:off x="3265328" y="4648109"/>
            <a:ext cx="914400"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R5</a:t>
            </a:r>
            <a:endParaRPr lang="pt-BR" dirty="0">
              <a:solidFill>
                <a:schemeClr val="tx1"/>
              </a:solidFill>
            </a:endParaRPr>
          </a:p>
        </p:txBody>
      </p:sp>
      <p:sp>
        <p:nvSpPr>
          <p:cNvPr id="13" name="Elipse 12"/>
          <p:cNvSpPr/>
          <p:nvPr/>
        </p:nvSpPr>
        <p:spPr>
          <a:xfrm>
            <a:off x="3653266" y="5278290"/>
            <a:ext cx="914400"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R4</a:t>
            </a:r>
            <a:endParaRPr lang="pt-BR" dirty="0">
              <a:solidFill>
                <a:schemeClr val="tx1"/>
              </a:solidFill>
            </a:endParaRPr>
          </a:p>
        </p:txBody>
      </p:sp>
      <p:sp>
        <p:nvSpPr>
          <p:cNvPr id="14" name="Elipse 13"/>
          <p:cNvSpPr/>
          <p:nvPr/>
        </p:nvSpPr>
        <p:spPr>
          <a:xfrm>
            <a:off x="3918271" y="4190909"/>
            <a:ext cx="914400"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R1</a:t>
            </a:r>
            <a:endParaRPr lang="pt-BR" dirty="0">
              <a:solidFill>
                <a:schemeClr val="tx1"/>
              </a:solidFill>
            </a:endParaRPr>
          </a:p>
        </p:txBody>
      </p:sp>
      <p:sp>
        <p:nvSpPr>
          <p:cNvPr id="15" name="Elipse 14"/>
          <p:cNvSpPr/>
          <p:nvPr/>
        </p:nvSpPr>
        <p:spPr>
          <a:xfrm>
            <a:off x="4296292" y="5231918"/>
            <a:ext cx="914400"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R3</a:t>
            </a:r>
            <a:endParaRPr lang="pt-BR" dirty="0">
              <a:solidFill>
                <a:schemeClr val="tx1"/>
              </a:solidFill>
            </a:endParaRPr>
          </a:p>
        </p:txBody>
      </p:sp>
      <p:sp>
        <p:nvSpPr>
          <p:cNvPr id="16" name="Elipse 15"/>
          <p:cNvSpPr/>
          <p:nvPr/>
        </p:nvSpPr>
        <p:spPr>
          <a:xfrm>
            <a:off x="4571214" y="4509708"/>
            <a:ext cx="914400"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R2</a:t>
            </a:r>
            <a:endParaRPr lang="pt-BR" dirty="0">
              <a:solidFill>
                <a:schemeClr val="tx1"/>
              </a:solidFill>
            </a:endParaRPr>
          </a:p>
        </p:txBody>
      </p:sp>
      <p:sp>
        <p:nvSpPr>
          <p:cNvPr id="17" name="CaixaDeTexto 16"/>
          <p:cNvSpPr txBox="1"/>
          <p:nvPr/>
        </p:nvSpPr>
        <p:spPr>
          <a:xfrm>
            <a:off x="2688814" y="3645024"/>
            <a:ext cx="3323346" cy="369332"/>
          </a:xfrm>
          <a:prstGeom prst="rect">
            <a:avLst/>
          </a:prstGeom>
          <a:noFill/>
        </p:spPr>
        <p:txBody>
          <a:bodyPr wrap="none" rtlCol="0">
            <a:spAutoFit/>
          </a:bodyPr>
          <a:lstStyle/>
          <a:p>
            <a:r>
              <a:rPr lang="pt-BR" b="1" dirty="0" smtClean="0">
                <a:solidFill>
                  <a:srgbClr val="0070C0"/>
                </a:solidFill>
              </a:rPr>
              <a:t>Gestão de riscos da organização</a:t>
            </a:r>
            <a:endParaRPr lang="pt-BR" b="1" dirty="0">
              <a:solidFill>
                <a:srgbClr val="0070C0"/>
              </a:solidFill>
            </a:endParaRPr>
          </a:p>
        </p:txBody>
      </p:sp>
      <p:sp>
        <p:nvSpPr>
          <p:cNvPr id="18" name="CaixaDeTexto 17"/>
          <p:cNvSpPr txBox="1"/>
          <p:nvPr/>
        </p:nvSpPr>
        <p:spPr>
          <a:xfrm>
            <a:off x="4701761" y="4077072"/>
            <a:ext cx="1303562" cy="369332"/>
          </a:xfrm>
          <a:prstGeom prst="rect">
            <a:avLst/>
          </a:prstGeom>
          <a:noFill/>
        </p:spPr>
        <p:txBody>
          <a:bodyPr wrap="none" rtlCol="0">
            <a:spAutoFit/>
          </a:bodyPr>
          <a:lstStyle/>
          <a:p>
            <a:r>
              <a:rPr lang="pt-BR" dirty="0" smtClean="0"/>
              <a:t>integridade</a:t>
            </a:r>
            <a:endParaRPr lang="pt-BR" dirty="0"/>
          </a:p>
        </p:txBody>
      </p:sp>
      <p:sp>
        <p:nvSpPr>
          <p:cNvPr id="19" name="CaixaDeTexto 18"/>
          <p:cNvSpPr txBox="1"/>
          <p:nvPr/>
        </p:nvSpPr>
        <p:spPr>
          <a:xfrm>
            <a:off x="5527128" y="4782242"/>
            <a:ext cx="481222" cy="369332"/>
          </a:xfrm>
          <a:prstGeom prst="rect">
            <a:avLst/>
          </a:prstGeom>
          <a:noFill/>
        </p:spPr>
        <p:txBody>
          <a:bodyPr wrap="none" rtlCol="0">
            <a:spAutoFit/>
          </a:bodyPr>
          <a:lstStyle/>
          <a:p>
            <a:r>
              <a:rPr lang="pt-BR" dirty="0" smtClean="0"/>
              <a:t>T.I.</a:t>
            </a:r>
            <a:endParaRPr lang="pt-BR" dirty="0"/>
          </a:p>
        </p:txBody>
      </p:sp>
      <p:sp>
        <p:nvSpPr>
          <p:cNvPr id="20" name="CaixaDeTexto 19"/>
          <p:cNvSpPr txBox="1"/>
          <p:nvPr/>
        </p:nvSpPr>
        <p:spPr>
          <a:xfrm>
            <a:off x="5210692" y="5533754"/>
            <a:ext cx="1329210" cy="369332"/>
          </a:xfrm>
          <a:prstGeom prst="rect">
            <a:avLst/>
          </a:prstGeom>
          <a:noFill/>
        </p:spPr>
        <p:txBody>
          <a:bodyPr wrap="none" rtlCol="0">
            <a:spAutoFit/>
          </a:bodyPr>
          <a:lstStyle/>
          <a:p>
            <a:r>
              <a:rPr lang="pt-BR" dirty="0" smtClean="0"/>
              <a:t>operacional</a:t>
            </a:r>
            <a:endParaRPr lang="pt-BR" dirty="0"/>
          </a:p>
        </p:txBody>
      </p:sp>
      <p:sp>
        <p:nvSpPr>
          <p:cNvPr id="21" name="CaixaDeTexto 20"/>
          <p:cNvSpPr txBox="1"/>
          <p:nvPr/>
        </p:nvSpPr>
        <p:spPr>
          <a:xfrm>
            <a:off x="2411760" y="5657468"/>
            <a:ext cx="1300356" cy="369332"/>
          </a:xfrm>
          <a:prstGeom prst="rect">
            <a:avLst/>
          </a:prstGeom>
          <a:noFill/>
        </p:spPr>
        <p:txBody>
          <a:bodyPr wrap="none" rtlCol="0">
            <a:spAutoFit/>
          </a:bodyPr>
          <a:lstStyle/>
          <a:p>
            <a:r>
              <a:rPr lang="pt-BR" dirty="0" smtClean="0"/>
              <a:t>patrimonial</a:t>
            </a:r>
            <a:endParaRPr lang="pt-BR" dirty="0"/>
          </a:p>
        </p:txBody>
      </p:sp>
      <p:sp>
        <p:nvSpPr>
          <p:cNvPr id="22" name="CaixaDeTexto 21"/>
          <p:cNvSpPr txBox="1"/>
          <p:nvPr/>
        </p:nvSpPr>
        <p:spPr>
          <a:xfrm>
            <a:off x="2873842" y="4440257"/>
            <a:ext cx="647934" cy="369332"/>
          </a:xfrm>
          <a:prstGeom prst="rect">
            <a:avLst/>
          </a:prstGeom>
          <a:noFill/>
        </p:spPr>
        <p:txBody>
          <a:bodyPr wrap="none" rtlCol="0">
            <a:spAutoFit/>
          </a:bodyPr>
          <a:lstStyle/>
          <a:p>
            <a:r>
              <a:rPr lang="pt-BR" dirty="0" smtClean="0"/>
              <a:t>legal</a:t>
            </a:r>
            <a:endParaRPr lang="pt-BR" dirty="0"/>
          </a:p>
        </p:txBody>
      </p:sp>
      <p:sp>
        <p:nvSpPr>
          <p:cNvPr id="2" name="CaixaDeTexto 1"/>
          <p:cNvSpPr txBox="1"/>
          <p:nvPr/>
        </p:nvSpPr>
        <p:spPr>
          <a:xfrm>
            <a:off x="3380359" y="6519147"/>
            <a:ext cx="5230919" cy="338554"/>
          </a:xfrm>
          <a:prstGeom prst="rect">
            <a:avLst/>
          </a:prstGeom>
          <a:noFill/>
        </p:spPr>
        <p:txBody>
          <a:bodyPr wrap="none" rtlCol="0">
            <a:spAutoFit/>
          </a:bodyPr>
          <a:lstStyle/>
          <a:p>
            <a:r>
              <a:rPr lang="pt-BR" sz="1600" dirty="0" smtClean="0">
                <a:solidFill>
                  <a:srgbClr val="0070C0"/>
                </a:solidFill>
              </a:rPr>
              <a:t>Fonte: Referencial de combate à fraude e corrupção - TCU </a:t>
            </a:r>
            <a:endParaRPr lang="pt-BR" sz="1600" dirty="0">
              <a:solidFill>
                <a:srgbClr val="0070C0"/>
              </a:solidFill>
            </a:endParaRPr>
          </a:p>
        </p:txBody>
      </p:sp>
    </p:spTree>
    <p:extLst>
      <p:ext uri="{BB962C8B-B14F-4D97-AF65-F5344CB8AC3E}">
        <p14:creationId xmlns:p14="http://schemas.microsoft.com/office/powerpoint/2010/main" val="4086320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
        <p:nvSpPr>
          <p:cNvPr id="2" name="Retângulo 1"/>
          <p:cNvSpPr/>
          <p:nvPr/>
        </p:nvSpPr>
        <p:spPr>
          <a:xfrm>
            <a:off x="467544" y="1052736"/>
            <a:ext cx="3491880" cy="1631216"/>
          </a:xfrm>
          <a:prstGeom prst="rect">
            <a:avLst/>
          </a:prstGeom>
        </p:spPr>
        <p:txBody>
          <a:bodyPr wrap="square">
            <a:spAutoFit/>
          </a:bodyPr>
          <a:lstStyle/>
          <a:p>
            <a:pPr algn="just"/>
            <a:r>
              <a:rPr lang="pt-BR" sz="1600" b="1" dirty="0">
                <a:latin typeface="Verdana" panose="020B0604030504040204" pitchFamily="34" charset="0"/>
              </a:rPr>
              <a:t>DECRETO Nº </a:t>
            </a:r>
            <a:r>
              <a:rPr lang="pt-BR" sz="1600" b="1" dirty="0" smtClean="0">
                <a:latin typeface="Verdana" panose="020B0604030504040204" pitchFamily="34" charset="0"/>
              </a:rPr>
              <a:t>15.222</a:t>
            </a:r>
            <a:endParaRPr lang="pt-BR" sz="1600" b="1" dirty="0">
              <a:latin typeface="Verdana" panose="020B0604030504040204" pitchFamily="34" charset="0"/>
            </a:endParaRPr>
          </a:p>
          <a:p>
            <a:pPr algn="just"/>
            <a:r>
              <a:rPr lang="pt-BR" sz="1400" b="1" dirty="0">
                <a:latin typeface="Verdana" panose="020B0604030504040204" pitchFamily="34" charset="0"/>
              </a:rPr>
              <a:t>Dispõe sobre a promoção da</a:t>
            </a:r>
          </a:p>
          <a:p>
            <a:pPr algn="just"/>
            <a:r>
              <a:rPr lang="pt-BR" sz="1400" b="1" dirty="0">
                <a:latin typeface="Verdana" panose="020B0604030504040204" pitchFamily="34" charset="0"/>
              </a:rPr>
              <a:t>governança no setor público e</a:t>
            </a:r>
          </a:p>
          <a:p>
            <a:pPr algn="just"/>
            <a:r>
              <a:rPr lang="pt-BR" sz="1400" b="1" dirty="0">
                <a:latin typeface="Verdana" panose="020B0604030504040204" pitchFamily="34" charset="0"/>
              </a:rPr>
              <a:t>a criação do Programa MS de</a:t>
            </a:r>
          </a:p>
          <a:p>
            <a:pPr algn="just"/>
            <a:r>
              <a:rPr lang="pt-BR" sz="1400" b="1" dirty="0">
                <a:latin typeface="Verdana" panose="020B0604030504040204" pitchFamily="34" charset="0"/>
              </a:rPr>
              <a:t>Integridade (PMSI), no âmbito</a:t>
            </a:r>
          </a:p>
          <a:p>
            <a:pPr algn="just"/>
            <a:r>
              <a:rPr lang="pt-BR" sz="1400" b="1" dirty="0">
                <a:latin typeface="Verdana" panose="020B0604030504040204" pitchFamily="34" charset="0"/>
              </a:rPr>
              <a:t>dos órgãos e das entidades da</a:t>
            </a:r>
          </a:p>
          <a:p>
            <a:pPr algn="just"/>
            <a:r>
              <a:rPr lang="pt-BR" sz="1400" b="1" dirty="0">
                <a:latin typeface="Verdana" panose="020B0604030504040204" pitchFamily="34" charset="0"/>
              </a:rPr>
              <a:t>Administração Pública Estadual.</a:t>
            </a:r>
            <a:endParaRPr lang="pt-BR" sz="1400" b="1" dirty="0"/>
          </a:p>
        </p:txBody>
      </p:sp>
      <p:sp>
        <p:nvSpPr>
          <p:cNvPr id="3" name="Retângulo 2"/>
          <p:cNvSpPr/>
          <p:nvPr/>
        </p:nvSpPr>
        <p:spPr>
          <a:xfrm>
            <a:off x="492558" y="3112799"/>
            <a:ext cx="4572000" cy="1754326"/>
          </a:xfrm>
          <a:prstGeom prst="rect">
            <a:avLst/>
          </a:prstGeom>
          <a:solidFill>
            <a:schemeClr val="bg1">
              <a:lumMod val="85000"/>
            </a:schemeClr>
          </a:solidFill>
          <a:ln>
            <a:solidFill>
              <a:srgbClr val="0070C0"/>
            </a:solidFill>
          </a:ln>
        </p:spPr>
        <p:txBody>
          <a:bodyPr>
            <a:spAutoFit/>
          </a:bodyPr>
          <a:lstStyle/>
          <a:p>
            <a:pPr algn="ctr"/>
            <a:r>
              <a:rPr lang="pt-BR" sz="1200" b="1" dirty="0">
                <a:solidFill>
                  <a:srgbClr val="0070C0"/>
                </a:solidFill>
                <a:latin typeface="Verdana" panose="020B0604030504040204" pitchFamily="34" charset="0"/>
              </a:rPr>
              <a:t>Art. 1º A Secretaria de Estado de Governo e Gestão Estratégica</a:t>
            </a:r>
          </a:p>
          <a:p>
            <a:pPr algn="ctr"/>
            <a:r>
              <a:rPr lang="pt-BR" sz="1200" b="1" dirty="0">
                <a:solidFill>
                  <a:srgbClr val="0070C0"/>
                </a:solidFill>
                <a:latin typeface="Verdana" panose="020B0604030504040204" pitchFamily="34" charset="0"/>
              </a:rPr>
              <a:t>(SEGOV) e a Controladoria-Geral do Estado (CGE), conjuntamente, deverão adotar</a:t>
            </a:r>
          </a:p>
          <a:p>
            <a:pPr algn="ctr"/>
            <a:r>
              <a:rPr lang="pt-BR" sz="1200" b="1" dirty="0">
                <a:solidFill>
                  <a:srgbClr val="0070C0"/>
                </a:solidFill>
                <a:latin typeface="Verdana" panose="020B0604030504040204" pitchFamily="34" charset="0"/>
              </a:rPr>
              <a:t>medidas para a sistematização de práticas relacionadas à integridade do setor público,</a:t>
            </a:r>
          </a:p>
          <a:p>
            <a:pPr algn="ctr"/>
            <a:r>
              <a:rPr lang="pt-BR" sz="1200" b="1" dirty="0">
                <a:solidFill>
                  <a:srgbClr val="0070C0"/>
                </a:solidFill>
                <a:latin typeface="Verdana" panose="020B0604030504040204" pitchFamily="34" charset="0"/>
              </a:rPr>
              <a:t>mediante a criação e a implantação do Programa MS de Integridade (PMSI</a:t>
            </a:r>
            <a:r>
              <a:rPr lang="pt-BR" sz="1200" b="1" dirty="0" smtClean="0">
                <a:solidFill>
                  <a:srgbClr val="0070C0"/>
                </a:solidFill>
                <a:latin typeface="Verdana" panose="020B0604030504040204" pitchFamily="34" charset="0"/>
              </a:rPr>
              <a:t>).</a:t>
            </a:r>
          </a:p>
          <a:p>
            <a:pPr algn="ctr"/>
            <a:endParaRPr lang="pt-BR" sz="1200" b="1" dirty="0">
              <a:solidFill>
                <a:srgbClr val="0070C0"/>
              </a:solidFill>
            </a:endParaRPr>
          </a:p>
        </p:txBody>
      </p:sp>
      <p:sp>
        <p:nvSpPr>
          <p:cNvPr id="10" name="Retângulo 9"/>
          <p:cNvSpPr/>
          <p:nvPr/>
        </p:nvSpPr>
        <p:spPr>
          <a:xfrm>
            <a:off x="5142294" y="3114834"/>
            <a:ext cx="3826224" cy="1754326"/>
          </a:xfrm>
          <a:prstGeom prst="rect">
            <a:avLst/>
          </a:prstGeom>
          <a:solidFill>
            <a:schemeClr val="bg1">
              <a:lumMod val="85000"/>
            </a:schemeClr>
          </a:solidFill>
          <a:ln>
            <a:solidFill>
              <a:srgbClr val="0070C0"/>
            </a:solidFill>
          </a:ln>
        </p:spPr>
        <p:txBody>
          <a:bodyPr wrap="square">
            <a:spAutoFit/>
          </a:bodyPr>
          <a:lstStyle/>
          <a:p>
            <a:pPr algn="ctr"/>
            <a:r>
              <a:rPr lang="pt-BR" sz="1200" b="1" dirty="0">
                <a:solidFill>
                  <a:srgbClr val="0070C0"/>
                </a:solidFill>
                <a:latin typeface="Verdana" panose="020B0604030504040204" pitchFamily="34" charset="0"/>
              </a:rPr>
              <a:t>Art. 3º O Programa MS de Integridade (PMSI) propõe que os</a:t>
            </a:r>
          </a:p>
          <a:p>
            <a:pPr algn="ctr"/>
            <a:r>
              <a:rPr lang="pt-BR" sz="1200" b="1" dirty="0">
                <a:solidFill>
                  <a:srgbClr val="0070C0"/>
                </a:solidFill>
                <a:latin typeface="Verdana" panose="020B0604030504040204" pitchFamily="34" charset="0"/>
              </a:rPr>
              <a:t>responsáveis pelas atividades das organizações e áreas afins trabalhem, conjuntamente,</a:t>
            </a:r>
          </a:p>
          <a:p>
            <a:pPr algn="ctr"/>
            <a:r>
              <a:rPr lang="pt-BR" sz="1200" b="1" dirty="0">
                <a:solidFill>
                  <a:srgbClr val="0070C0"/>
                </a:solidFill>
                <a:latin typeface="Verdana" panose="020B0604030504040204" pitchFamily="34" charset="0"/>
              </a:rPr>
              <a:t>de forma coordenada, a fim de garantir uma atuação íntegra, minimizando os possíveis</a:t>
            </a:r>
          </a:p>
          <a:p>
            <a:pPr algn="ctr"/>
            <a:r>
              <a:rPr lang="pt-BR" sz="1200" b="1" dirty="0">
                <a:solidFill>
                  <a:srgbClr val="0070C0"/>
                </a:solidFill>
                <a:latin typeface="Verdana" panose="020B0604030504040204" pitchFamily="34" charset="0"/>
              </a:rPr>
              <a:t>riscos de integridade.</a:t>
            </a:r>
            <a:endParaRPr lang="pt-BR" sz="1200" b="1" dirty="0">
              <a:solidFill>
                <a:srgbClr val="0070C0"/>
              </a:solidFill>
            </a:endParaRPr>
          </a:p>
        </p:txBody>
      </p:sp>
      <p:sp>
        <p:nvSpPr>
          <p:cNvPr id="11" name="Retângulo 10"/>
          <p:cNvSpPr/>
          <p:nvPr/>
        </p:nvSpPr>
        <p:spPr>
          <a:xfrm>
            <a:off x="467544" y="5085184"/>
            <a:ext cx="4572000" cy="1569660"/>
          </a:xfrm>
          <a:prstGeom prst="rect">
            <a:avLst/>
          </a:prstGeom>
          <a:solidFill>
            <a:schemeClr val="bg1">
              <a:lumMod val="85000"/>
            </a:schemeClr>
          </a:solidFill>
          <a:ln>
            <a:solidFill>
              <a:srgbClr val="0070C0"/>
            </a:solidFill>
          </a:ln>
        </p:spPr>
        <p:txBody>
          <a:bodyPr>
            <a:spAutoFit/>
          </a:bodyPr>
          <a:lstStyle/>
          <a:p>
            <a:pPr algn="ctr"/>
            <a:endParaRPr lang="pt-BR" sz="1200" b="1" dirty="0" smtClean="0">
              <a:solidFill>
                <a:srgbClr val="0070C0"/>
              </a:solidFill>
              <a:latin typeface="Verdana" panose="020B0604030504040204" pitchFamily="34" charset="0"/>
            </a:endParaRPr>
          </a:p>
          <a:p>
            <a:pPr algn="ctr"/>
            <a:r>
              <a:rPr lang="pt-BR" sz="1200" b="1" dirty="0" smtClean="0">
                <a:solidFill>
                  <a:srgbClr val="0070C0"/>
                </a:solidFill>
                <a:latin typeface="Verdana" panose="020B0604030504040204" pitchFamily="34" charset="0"/>
              </a:rPr>
              <a:t>Art</a:t>
            </a:r>
            <a:r>
              <a:rPr lang="pt-BR" sz="1200" b="1" dirty="0">
                <a:solidFill>
                  <a:srgbClr val="0070C0"/>
                </a:solidFill>
                <a:latin typeface="Verdana" panose="020B0604030504040204" pitchFamily="34" charset="0"/>
              </a:rPr>
              <a:t>. 4º O PMSI deverá ser estruturado considerando os principais eixos</a:t>
            </a:r>
          </a:p>
          <a:p>
            <a:pPr algn="ctr"/>
            <a:r>
              <a:rPr lang="pt-BR" sz="1200" b="1" dirty="0">
                <a:solidFill>
                  <a:srgbClr val="0070C0"/>
                </a:solidFill>
                <a:latin typeface="Verdana" panose="020B0604030504040204" pitchFamily="34" charset="0"/>
              </a:rPr>
              <a:t>de suporte às ações e às medidas que irão constituir o seu conteúdo, a saber</a:t>
            </a:r>
            <a:r>
              <a:rPr lang="pt-BR" sz="1200" b="1" dirty="0" smtClean="0">
                <a:solidFill>
                  <a:srgbClr val="0070C0"/>
                </a:solidFill>
                <a:latin typeface="Verdana" panose="020B0604030504040204" pitchFamily="34" charset="0"/>
              </a:rPr>
              <a:t>:</a:t>
            </a:r>
          </a:p>
          <a:p>
            <a:pPr algn="ctr"/>
            <a:endParaRPr lang="pt-BR" sz="1200" b="1" dirty="0">
              <a:solidFill>
                <a:srgbClr val="0070C0"/>
              </a:solidFill>
              <a:latin typeface="Verdana" panose="020B0604030504040204" pitchFamily="34" charset="0"/>
            </a:endParaRPr>
          </a:p>
          <a:p>
            <a:pPr algn="ctr"/>
            <a:endParaRPr lang="pt-BR" sz="1200" b="1" dirty="0">
              <a:solidFill>
                <a:srgbClr val="0070C0"/>
              </a:solidFill>
              <a:latin typeface="Verdana" panose="020B0604030504040204" pitchFamily="34" charset="0"/>
            </a:endParaRPr>
          </a:p>
          <a:p>
            <a:pPr algn="ctr"/>
            <a:endParaRPr lang="pt-BR" sz="1200" b="1" dirty="0">
              <a:solidFill>
                <a:srgbClr val="0070C0"/>
              </a:solidFill>
            </a:endParaRPr>
          </a:p>
        </p:txBody>
      </p:sp>
      <p:sp>
        <p:nvSpPr>
          <p:cNvPr id="12" name="Retângulo 11"/>
          <p:cNvSpPr/>
          <p:nvPr/>
        </p:nvSpPr>
        <p:spPr>
          <a:xfrm>
            <a:off x="5139202" y="5099700"/>
            <a:ext cx="3829316" cy="1569660"/>
          </a:xfrm>
          <a:prstGeom prst="rect">
            <a:avLst/>
          </a:prstGeom>
          <a:solidFill>
            <a:schemeClr val="bg1">
              <a:lumMod val="85000"/>
            </a:schemeClr>
          </a:solidFill>
          <a:ln>
            <a:solidFill>
              <a:srgbClr val="0070C0"/>
            </a:solidFill>
          </a:ln>
        </p:spPr>
        <p:txBody>
          <a:bodyPr wrap="square">
            <a:spAutoFit/>
          </a:bodyPr>
          <a:lstStyle/>
          <a:p>
            <a:pPr algn="ctr"/>
            <a:r>
              <a:rPr lang="pt-BR" sz="1200" b="1" dirty="0">
                <a:solidFill>
                  <a:srgbClr val="0070C0"/>
                </a:solidFill>
                <a:latin typeface="Verdana" panose="020B0604030504040204" pitchFamily="34" charset="0"/>
              </a:rPr>
              <a:t>III - gerenciamento de riscos: processo para a contínua identificação,</a:t>
            </a:r>
          </a:p>
          <a:p>
            <a:pPr algn="ctr"/>
            <a:r>
              <a:rPr lang="pt-BR" sz="1200" b="1" dirty="0">
                <a:solidFill>
                  <a:srgbClr val="0070C0"/>
                </a:solidFill>
                <a:latin typeface="Verdana" panose="020B0604030504040204" pitchFamily="34" charset="0"/>
              </a:rPr>
              <a:t>análise e avaliação dos riscos aos quais os órgãos e as entidades públicas estejam</a:t>
            </a:r>
          </a:p>
          <a:p>
            <a:pPr algn="ctr"/>
            <a:r>
              <a:rPr lang="pt-BR" sz="1200" b="1" dirty="0">
                <a:solidFill>
                  <a:srgbClr val="0070C0"/>
                </a:solidFill>
                <a:latin typeface="Verdana" panose="020B0604030504040204" pitchFamily="34" charset="0"/>
              </a:rPr>
              <a:t>vulneráveis, considerando os controles internos da gestão adequados à mitigação </a:t>
            </a:r>
            <a:r>
              <a:rPr lang="pt-BR" sz="1200" b="1" dirty="0" smtClean="0">
                <a:solidFill>
                  <a:srgbClr val="0070C0"/>
                </a:solidFill>
                <a:latin typeface="Verdana" panose="020B0604030504040204" pitchFamily="34" charset="0"/>
              </a:rPr>
              <a:t>dos riscos </a:t>
            </a:r>
            <a:r>
              <a:rPr lang="pt-BR" sz="1200" b="1" dirty="0">
                <a:solidFill>
                  <a:srgbClr val="0070C0"/>
                </a:solidFill>
                <a:latin typeface="Verdana" panose="020B0604030504040204" pitchFamily="34" charset="0"/>
              </a:rPr>
              <a:t>e os respectivos planos de ação reparadores;</a:t>
            </a:r>
            <a:endParaRPr lang="pt-BR" sz="1200" b="1" dirty="0">
              <a:solidFill>
                <a:srgbClr val="0070C0"/>
              </a:solidFill>
            </a:endParaRPr>
          </a:p>
        </p:txBody>
      </p:sp>
    </p:spTree>
    <p:extLst>
      <p:ext uri="{BB962C8B-B14F-4D97-AF65-F5344CB8AC3E}">
        <p14:creationId xmlns:p14="http://schemas.microsoft.com/office/powerpoint/2010/main" val="1658014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
        <p:nvSpPr>
          <p:cNvPr id="5" name="Retângulo 4"/>
          <p:cNvSpPr/>
          <p:nvPr/>
        </p:nvSpPr>
        <p:spPr>
          <a:xfrm>
            <a:off x="237917" y="1308562"/>
            <a:ext cx="6192688" cy="1323439"/>
          </a:xfrm>
          <a:prstGeom prst="rect">
            <a:avLst/>
          </a:prstGeom>
        </p:spPr>
        <p:txBody>
          <a:bodyPr wrap="square">
            <a:spAutoFit/>
          </a:bodyPr>
          <a:lstStyle/>
          <a:p>
            <a:r>
              <a:rPr lang="pt-BR" sz="1600" b="1" dirty="0" smtClean="0">
                <a:latin typeface="Verdana" panose="020B0604030504040204" pitchFamily="34" charset="0"/>
              </a:rPr>
              <a:t>RESOLUÇÃO </a:t>
            </a:r>
            <a:r>
              <a:rPr lang="pt-BR" sz="1600" b="1" dirty="0">
                <a:latin typeface="Verdana" panose="020B0604030504040204" pitchFamily="34" charset="0"/>
              </a:rPr>
              <a:t>CONJUNTA SEGOV/CGE/MS/Nº </a:t>
            </a:r>
            <a:r>
              <a:rPr lang="pt-BR" sz="1600" b="1" dirty="0" smtClean="0">
                <a:latin typeface="Verdana" panose="020B0604030504040204" pitchFamily="34" charset="0"/>
              </a:rPr>
              <a:t>1</a:t>
            </a:r>
          </a:p>
          <a:p>
            <a:r>
              <a:rPr lang="pt-BR" sz="1600" b="1" i="1" dirty="0" smtClean="0">
                <a:latin typeface="Verdana-Italic"/>
              </a:rPr>
              <a:t>Orienta </a:t>
            </a:r>
            <a:r>
              <a:rPr lang="pt-BR" sz="1600" b="1" i="1" dirty="0">
                <a:latin typeface="Verdana-Italic"/>
              </a:rPr>
              <a:t>e instrui os padrões referenciais dos processos de</a:t>
            </a:r>
          </a:p>
          <a:p>
            <a:r>
              <a:rPr lang="pt-BR" sz="1600" b="1" i="1" dirty="0">
                <a:latin typeface="Verdana-Italic"/>
              </a:rPr>
              <a:t>governança, gerenciamento de riscos, controles internos e</a:t>
            </a:r>
          </a:p>
          <a:p>
            <a:r>
              <a:rPr lang="pt-BR" sz="1600" b="1" i="1" dirty="0">
                <a:latin typeface="Verdana-Italic"/>
              </a:rPr>
              <a:t>ambiente ético dos órgãos e das entidades da Administração</a:t>
            </a:r>
          </a:p>
          <a:p>
            <a:r>
              <a:rPr lang="pt-BR" sz="1600" b="1" i="1" dirty="0">
                <a:latin typeface="Verdana-Italic"/>
              </a:rPr>
              <a:t>Pública Estadual, relativos ao Programa MS de Integridade</a:t>
            </a:r>
            <a:endParaRPr lang="pt-BR" sz="1600" b="1" dirty="0"/>
          </a:p>
        </p:txBody>
      </p:sp>
      <p:sp>
        <p:nvSpPr>
          <p:cNvPr id="6" name="Retângulo 5"/>
          <p:cNvSpPr/>
          <p:nvPr/>
        </p:nvSpPr>
        <p:spPr>
          <a:xfrm>
            <a:off x="237917" y="3212976"/>
            <a:ext cx="3902035" cy="1815882"/>
          </a:xfrm>
          <a:prstGeom prst="rect">
            <a:avLst/>
          </a:prstGeom>
          <a:solidFill>
            <a:schemeClr val="bg1">
              <a:lumMod val="85000"/>
            </a:schemeClr>
          </a:solidFill>
          <a:ln>
            <a:solidFill>
              <a:srgbClr val="0070C0"/>
            </a:solidFill>
          </a:ln>
        </p:spPr>
        <p:txBody>
          <a:bodyPr wrap="square">
            <a:spAutoFit/>
          </a:bodyPr>
          <a:lstStyle/>
          <a:p>
            <a:pPr algn="ctr"/>
            <a:endParaRPr lang="pt-BR" sz="1400" b="1" dirty="0" smtClean="0">
              <a:solidFill>
                <a:srgbClr val="0070C0"/>
              </a:solidFill>
              <a:latin typeface="Verdana" panose="020B0604030504040204" pitchFamily="34" charset="0"/>
            </a:endParaRPr>
          </a:p>
          <a:p>
            <a:pPr algn="ctr"/>
            <a:endParaRPr lang="pt-BR" sz="1400" b="1" dirty="0">
              <a:solidFill>
                <a:srgbClr val="0070C0"/>
              </a:solidFill>
              <a:latin typeface="Verdana" panose="020B0604030504040204" pitchFamily="34" charset="0"/>
            </a:endParaRPr>
          </a:p>
          <a:p>
            <a:pPr algn="ctr"/>
            <a:r>
              <a:rPr lang="pt-BR" sz="1400" b="1" dirty="0" smtClean="0">
                <a:solidFill>
                  <a:srgbClr val="0070C0"/>
                </a:solidFill>
                <a:latin typeface="Verdana" panose="020B0604030504040204" pitchFamily="34" charset="0"/>
              </a:rPr>
              <a:t>Art</a:t>
            </a:r>
            <a:r>
              <a:rPr lang="pt-BR" sz="1400" b="1" dirty="0">
                <a:solidFill>
                  <a:srgbClr val="0070C0"/>
                </a:solidFill>
                <a:latin typeface="Verdana" panose="020B0604030504040204" pitchFamily="34" charset="0"/>
              </a:rPr>
              <a:t>. 5º Caberá à Controladoria-Geral do Estado (CGE) </a:t>
            </a:r>
            <a:r>
              <a:rPr lang="pt-BR" sz="1400" b="1" dirty="0">
                <a:solidFill>
                  <a:srgbClr val="FF0000"/>
                </a:solidFill>
                <a:latin typeface="Verdana" panose="020B0604030504040204" pitchFamily="34" charset="0"/>
              </a:rPr>
              <a:t>fomentar</a:t>
            </a:r>
            <a:r>
              <a:rPr lang="pt-BR" sz="1400" b="1" dirty="0">
                <a:solidFill>
                  <a:srgbClr val="0070C0"/>
                </a:solidFill>
                <a:latin typeface="Verdana" panose="020B0604030504040204" pitchFamily="34" charset="0"/>
              </a:rPr>
              <a:t> o desenvolvimento do Programa</a:t>
            </a:r>
          </a:p>
          <a:p>
            <a:pPr algn="ctr"/>
            <a:r>
              <a:rPr lang="pt-BR" sz="1400" b="1" dirty="0">
                <a:solidFill>
                  <a:srgbClr val="0070C0"/>
                </a:solidFill>
                <a:latin typeface="Verdana" panose="020B0604030504040204" pitchFamily="34" charset="0"/>
              </a:rPr>
              <a:t>de </a:t>
            </a:r>
            <a:r>
              <a:rPr lang="pt-BR" sz="1400" b="1" dirty="0" smtClean="0">
                <a:solidFill>
                  <a:srgbClr val="0070C0"/>
                </a:solidFill>
                <a:latin typeface="Verdana" panose="020B0604030504040204" pitchFamily="34" charset="0"/>
              </a:rPr>
              <a:t>Integridade</a:t>
            </a:r>
            <a:endParaRPr lang="pt-BR" sz="1400" b="1" dirty="0">
              <a:solidFill>
                <a:srgbClr val="0070C0"/>
              </a:solidFill>
              <a:latin typeface="Verdana" panose="020B0604030504040204" pitchFamily="34" charset="0"/>
            </a:endParaRPr>
          </a:p>
          <a:p>
            <a:pPr algn="ctr"/>
            <a:endParaRPr lang="pt-BR" sz="1400" b="1" dirty="0" smtClean="0">
              <a:solidFill>
                <a:srgbClr val="0070C0"/>
              </a:solidFill>
              <a:latin typeface="Verdana" panose="020B0604030504040204" pitchFamily="34" charset="0"/>
            </a:endParaRPr>
          </a:p>
          <a:p>
            <a:pPr algn="ctr"/>
            <a:endParaRPr lang="pt-BR" sz="1400" b="1" dirty="0">
              <a:solidFill>
                <a:srgbClr val="0070C0"/>
              </a:solidFill>
            </a:endParaRPr>
          </a:p>
        </p:txBody>
      </p:sp>
      <p:sp>
        <p:nvSpPr>
          <p:cNvPr id="7" name="Retângulo 6"/>
          <p:cNvSpPr/>
          <p:nvPr/>
        </p:nvSpPr>
        <p:spPr>
          <a:xfrm>
            <a:off x="4644007" y="3212976"/>
            <a:ext cx="4311865" cy="1815882"/>
          </a:xfrm>
          <a:prstGeom prst="rect">
            <a:avLst/>
          </a:prstGeom>
          <a:solidFill>
            <a:schemeClr val="bg1">
              <a:lumMod val="85000"/>
            </a:schemeClr>
          </a:solidFill>
          <a:ln>
            <a:solidFill>
              <a:srgbClr val="0070C0"/>
            </a:solidFill>
          </a:ln>
        </p:spPr>
        <p:txBody>
          <a:bodyPr wrap="square">
            <a:spAutoFit/>
          </a:bodyPr>
          <a:lstStyle/>
          <a:p>
            <a:pPr algn="ctr"/>
            <a:endParaRPr lang="pt-BR" sz="1400" b="1" dirty="0" smtClean="0">
              <a:solidFill>
                <a:srgbClr val="0070C0"/>
              </a:solidFill>
              <a:latin typeface="Verdana" panose="020B0604030504040204" pitchFamily="34" charset="0"/>
            </a:endParaRPr>
          </a:p>
          <a:p>
            <a:pPr algn="ctr"/>
            <a:r>
              <a:rPr lang="pt-BR" sz="1400" b="1" dirty="0" smtClean="0">
                <a:solidFill>
                  <a:srgbClr val="0070C0"/>
                </a:solidFill>
                <a:latin typeface="Verdana" panose="020B0604030504040204" pitchFamily="34" charset="0"/>
              </a:rPr>
              <a:t>1º </a:t>
            </a:r>
            <a:r>
              <a:rPr lang="pt-BR" sz="1400" b="1" dirty="0">
                <a:solidFill>
                  <a:srgbClr val="0070C0"/>
                </a:solidFill>
                <a:latin typeface="Verdana" panose="020B0604030504040204" pitchFamily="34" charset="0"/>
              </a:rPr>
              <a:t>O embasamento técnico e sistêmico será efetuado por meio de um </a:t>
            </a:r>
            <a:r>
              <a:rPr lang="pt-BR" sz="1400" b="1" dirty="0">
                <a:solidFill>
                  <a:srgbClr val="FF0000"/>
                </a:solidFill>
                <a:latin typeface="Verdana" panose="020B0604030504040204" pitchFamily="34" charset="0"/>
              </a:rPr>
              <a:t>programa de </a:t>
            </a:r>
            <a:r>
              <a:rPr lang="pt-BR" sz="1400" b="1" dirty="0" smtClean="0">
                <a:solidFill>
                  <a:srgbClr val="FF0000"/>
                </a:solidFill>
                <a:latin typeface="Verdana" panose="020B0604030504040204" pitchFamily="34" charset="0"/>
              </a:rPr>
              <a:t>educação continuada</a:t>
            </a:r>
            <a:r>
              <a:rPr lang="pt-BR" sz="1400" b="1" dirty="0">
                <a:solidFill>
                  <a:srgbClr val="0070C0"/>
                </a:solidFill>
                <a:latin typeface="Verdana" panose="020B0604030504040204" pitchFamily="34" charset="0"/>
              </a:rPr>
              <a:t>, e também pela </a:t>
            </a:r>
            <a:r>
              <a:rPr lang="pt-BR" sz="1400" b="1" dirty="0">
                <a:solidFill>
                  <a:srgbClr val="FF0000"/>
                </a:solidFill>
                <a:latin typeface="Verdana" panose="020B0604030504040204" pitchFamily="34" charset="0"/>
              </a:rPr>
              <a:t>assistência prática </a:t>
            </a:r>
            <a:r>
              <a:rPr lang="pt-BR" sz="1400" b="1" dirty="0">
                <a:solidFill>
                  <a:srgbClr val="0070C0"/>
                </a:solidFill>
                <a:latin typeface="Verdana" panose="020B0604030504040204" pitchFamily="34" charset="0"/>
              </a:rPr>
              <a:t>na implantação dos processos que compõem o PMSI, tais </a:t>
            </a:r>
            <a:r>
              <a:rPr lang="pt-BR" sz="1400" b="1" dirty="0" smtClean="0">
                <a:solidFill>
                  <a:srgbClr val="0070C0"/>
                </a:solidFill>
                <a:latin typeface="Verdana" panose="020B0604030504040204" pitchFamily="34" charset="0"/>
              </a:rPr>
              <a:t>como </a:t>
            </a:r>
            <a:r>
              <a:rPr lang="pt-BR" sz="1400" b="1" dirty="0" smtClean="0">
                <a:solidFill>
                  <a:srgbClr val="FF0000"/>
                </a:solidFill>
                <a:latin typeface="Verdana" panose="020B0604030504040204" pitchFamily="34" charset="0"/>
              </a:rPr>
              <a:t>gerenciamento </a:t>
            </a:r>
            <a:r>
              <a:rPr lang="pt-BR" sz="1400" b="1" dirty="0">
                <a:solidFill>
                  <a:srgbClr val="FF0000"/>
                </a:solidFill>
                <a:latin typeface="Verdana" panose="020B0604030504040204" pitchFamily="34" charset="0"/>
              </a:rPr>
              <a:t>de riscos, controles internos e ambiente </a:t>
            </a:r>
            <a:r>
              <a:rPr lang="pt-BR" sz="1400" b="1" dirty="0" smtClean="0">
                <a:solidFill>
                  <a:srgbClr val="FF0000"/>
                </a:solidFill>
                <a:latin typeface="Verdana" panose="020B0604030504040204" pitchFamily="34" charset="0"/>
              </a:rPr>
              <a:t>ético</a:t>
            </a:r>
            <a:endParaRPr lang="pt-BR" sz="1400" b="1" dirty="0">
              <a:solidFill>
                <a:srgbClr val="0070C0"/>
              </a:solidFill>
            </a:endParaRPr>
          </a:p>
        </p:txBody>
      </p:sp>
      <p:sp>
        <p:nvSpPr>
          <p:cNvPr id="8" name="Retângulo 7"/>
          <p:cNvSpPr/>
          <p:nvPr/>
        </p:nvSpPr>
        <p:spPr>
          <a:xfrm>
            <a:off x="237917" y="5139769"/>
            <a:ext cx="3902036" cy="1169551"/>
          </a:xfrm>
          <a:prstGeom prst="rect">
            <a:avLst/>
          </a:prstGeom>
          <a:solidFill>
            <a:schemeClr val="bg1">
              <a:lumMod val="85000"/>
            </a:schemeClr>
          </a:solidFill>
          <a:ln>
            <a:solidFill>
              <a:srgbClr val="0070C0"/>
            </a:solidFill>
          </a:ln>
        </p:spPr>
        <p:txBody>
          <a:bodyPr wrap="square">
            <a:spAutoFit/>
          </a:bodyPr>
          <a:lstStyle/>
          <a:p>
            <a:pPr algn="ctr"/>
            <a:r>
              <a:rPr lang="pt-BR" sz="1400" b="1" dirty="0">
                <a:solidFill>
                  <a:srgbClr val="0070C0"/>
                </a:solidFill>
                <a:latin typeface="Verdana" panose="020B0604030504040204" pitchFamily="34" charset="0"/>
              </a:rPr>
              <a:t>Art. 6º Caberá à Secretaria de Estado de Governo e Gestão Estratégica (SEGOV) </a:t>
            </a:r>
            <a:r>
              <a:rPr lang="pt-BR" sz="1400" b="1" dirty="0" smtClean="0">
                <a:solidFill>
                  <a:srgbClr val="FF0000"/>
                </a:solidFill>
                <a:latin typeface="Verdana" panose="020B0604030504040204" pitchFamily="34" charset="0"/>
              </a:rPr>
              <a:t>integrar</a:t>
            </a:r>
            <a:r>
              <a:rPr lang="pt-BR" sz="1400" b="1" dirty="0" smtClean="0">
                <a:solidFill>
                  <a:srgbClr val="0070C0"/>
                </a:solidFill>
                <a:latin typeface="Verdana" panose="020B0604030504040204" pitchFamily="34" charset="0"/>
              </a:rPr>
              <a:t> o </a:t>
            </a:r>
            <a:endParaRPr lang="pt-BR" sz="1400" b="1" dirty="0">
              <a:solidFill>
                <a:srgbClr val="0070C0"/>
              </a:solidFill>
              <a:latin typeface="Verdana" panose="020B0604030504040204" pitchFamily="34" charset="0"/>
            </a:endParaRPr>
          </a:p>
          <a:p>
            <a:pPr algn="ctr"/>
            <a:r>
              <a:rPr lang="pt-BR" sz="1400" b="1" dirty="0">
                <a:solidFill>
                  <a:srgbClr val="0070C0"/>
                </a:solidFill>
                <a:latin typeface="Verdana" panose="020B0604030504040204" pitchFamily="34" charset="0"/>
              </a:rPr>
              <a:t>Programa de Integridade ao planejamento estratégico do Estado</a:t>
            </a:r>
            <a:endParaRPr lang="pt-BR" sz="1400" b="1" dirty="0">
              <a:solidFill>
                <a:srgbClr val="0070C0"/>
              </a:solidFill>
            </a:endParaRPr>
          </a:p>
        </p:txBody>
      </p:sp>
      <p:sp>
        <p:nvSpPr>
          <p:cNvPr id="9" name="Retângulo 8"/>
          <p:cNvSpPr/>
          <p:nvPr/>
        </p:nvSpPr>
        <p:spPr>
          <a:xfrm>
            <a:off x="4644008" y="5157192"/>
            <a:ext cx="4311865" cy="1169551"/>
          </a:xfrm>
          <a:prstGeom prst="rect">
            <a:avLst/>
          </a:prstGeom>
          <a:solidFill>
            <a:schemeClr val="bg1">
              <a:lumMod val="85000"/>
            </a:schemeClr>
          </a:solidFill>
          <a:ln>
            <a:solidFill>
              <a:srgbClr val="0070C0"/>
            </a:solidFill>
          </a:ln>
        </p:spPr>
        <p:txBody>
          <a:bodyPr wrap="square">
            <a:spAutoFit/>
          </a:bodyPr>
          <a:lstStyle/>
          <a:p>
            <a:r>
              <a:rPr lang="pt-BR" sz="1400" b="1" dirty="0">
                <a:solidFill>
                  <a:srgbClr val="0070C0"/>
                </a:solidFill>
                <a:latin typeface="Verdana" panose="020B0604030504040204" pitchFamily="34" charset="0"/>
              </a:rPr>
              <a:t>Art. 13. O PMSI será </a:t>
            </a:r>
            <a:r>
              <a:rPr lang="pt-BR" sz="1400" b="1" dirty="0">
                <a:solidFill>
                  <a:srgbClr val="FF0000"/>
                </a:solidFill>
                <a:latin typeface="Verdana" panose="020B0604030504040204" pitchFamily="34" charset="0"/>
              </a:rPr>
              <a:t>guiado por uma contínua identificação, análise e a avaliação dos riscos</a:t>
            </a:r>
            <a:r>
              <a:rPr lang="pt-BR" sz="1400" b="1" dirty="0">
                <a:solidFill>
                  <a:srgbClr val="0070C0"/>
                </a:solidFill>
                <a:latin typeface="Verdana" panose="020B0604030504040204" pitchFamily="34" charset="0"/>
              </a:rPr>
              <a:t> </a:t>
            </a:r>
            <a:r>
              <a:rPr lang="pt-BR" sz="1400" b="1" dirty="0" smtClean="0">
                <a:solidFill>
                  <a:srgbClr val="0070C0"/>
                </a:solidFill>
                <a:latin typeface="Verdana" panose="020B0604030504040204" pitchFamily="34" charset="0"/>
              </a:rPr>
              <a:t>aos quais </a:t>
            </a:r>
            <a:r>
              <a:rPr lang="pt-BR" sz="1400" b="1" dirty="0">
                <a:solidFill>
                  <a:srgbClr val="0070C0"/>
                </a:solidFill>
                <a:latin typeface="Verdana" panose="020B0604030504040204" pitchFamily="34" charset="0"/>
              </a:rPr>
              <a:t>os órgãos e as entidades da Administração Pública Estadual estejam suscetíveis.</a:t>
            </a:r>
            <a:endParaRPr lang="pt-BR" sz="1400" b="1" dirty="0">
              <a:solidFill>
                <a:srgbClr val="0070C0"/>
              </a:solidFill>
            </a:endParaRPr>
          </a:p>
        </p:txBody>
      </p:sp>
    </p:spTree>
    <p:extLst>
      <p:ext uri="{BB962C8B-B14F-4D97-AF65-F5344CB8AC3E}">
        <p14:creationId xmlns:p14="http://schemas.microsoft.com/office/powerpoint/2010/main" val="3628437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8273" y="1844824"/>
            <a:ext cx="8352928" cy="3600986"/>
          </a:xfrm>
          <a:prstGeom prst="rect">
            <a:avLst/>
          </a:prstGeom>
        </p:spPr>
        <p:txBody>
          <a:bodyPr wrap="square">
            <a:spAutoFit/>
          </a:bodyPr>
          <a:lstStyle/>
          <a:p>
            <a:pPr algn="ctr"/>
            <a:r>
              <a:rPr lang="pt-BR" sz="2400" dirty="0">
                <a:solidFill>
                  <a:srgbClr val="333333"/>
                </a:solidFill>
                <a:latin typeface="Montserrat"/>
              </a:rPr>
              <a:t>A </a:t>
            </a:r>
            <a:r>
              <a:rPr lang="pt-BR" sz="2400" dirty="0">
                <a:solidFill>
                  <a:srgbClr val="FF0000"/>
                </a:solidFill>
                <a:latin typeface="Montserrat"/>
              </a:rPr>
              <a:t>auditoria</a:t>
            </a:r>
            <a:r>
              <a:rPr lang="pt-BR" sz="2400" dirty="0">
                <a:solidFill>
                  <a:srgbClr val="333333"/>
                </a:solidFill>
                <a:latin typeface="Montserrat"/>
              </a:rPr>
              <a:t> </a:t>
            </a:r>
            <a:r>
              <a:rPr lang="pt-BR" sz="2400" dirty="0" smtClean="0">
                <a:solidFill>
                  <a:srgbClr val="333333"/>
                </a:solidFill>
                <a:latin typeface="Montserrat"/>
              </a:rPr>
              <a:t>é </a:t>
            </a:r>
            <a:r>
              <a:rPr lang="pt-BR" sz="2400" dirty="0">
                <a:solidFill>
                  <a:srgbClr val="333333"/>
                </a:solidFill>
                <a:latin typeface="Montserrat"/>
              </a:rPr>
              <a:t>uma atividade independente e objetiva de </a:t>
            </a:r>
            <a:r>
              <a:rPr lang="pt-BR" sz="3600" dirty="0">
                <a:solidFill>
                  <a:srgbClr val="0070C0"/>
                </a:solidFill>
                <a:latin typeface="Montserrat"/>
              </a:rPr>
              <a:t>avaliação e consultoria</a:t>
            </a:r>
            <a:r>
              <a:rPr lang="pt-BR" sz="2400" dirty="0">
                <a:solidFill>
                  <a:srgbClr val="FF0000"/>
                </a:solidFill>
                <a:latin typeface="Montserrat"/>
              </a:rPr>
              <a:t>, </a:t>
            </a:r>
            <a:r>
              <a:rPr lang="pt-BR" sz="2400" dirty="0">
                <a:solidFill>
                  <a:srgbClr val="333333"/>
                </a:solidFill>
                <a:latin typeface="Montserrat"/>
              </a:rPr>
              <a:t>criada para agregar valor e melhorar as operações de uma organização. Ela auxilia a organização a atingir seus objetivos a partir da aplicação de uma </a:t>
            </a:r>
            <a:r>
              <a:rPr lang="pt-BR" sz="2400" dirty="0">
                <a:solidFill>
                  <a:srgbClr val="FF0000"/>
                </a:solidFill>
                <a:latin typeface="Montserrat"/>
              </a:rPr>
              <a:t>abordagem sistemática e disciplinada </a:t>
            </a:r>
            <a:r>
              <a:rPr lang="pt-BR" sz="2400" dirty="0">
                <a:solidFill>
                  <a:srgbClr val="333333"/>
                </a:solidFill>
                <a:latin typeface="Montserrat"/>
              </a:rPr>
              <a:t>à </a:t>
            </a:r>
            <a:r>
              <a:rPr lang="pt-BR" sz="2400" dirty="0">
                <a:solidFill>
                  <a:srgbClr val="FF0000"/>
                </a:solidFill>
                <a:latin typeface="Montserrat"/>
              </a:rPr>
              <a:t>avaliação e melhoria </a:t>
            </a:r>
            <a:r>
              <a:rPr lang="pt-BR" sz="2400" dirty="0">
                <a:solidFill>
                  <a:srgbClr val="333333"/>
                </a:solidFill>
                <a:latin typeface="Montserrat"/>
              </a:rPr>
              <a:t>da </a:t>
            </a:r>
            <a:r>
              <a:rPr lang="pt-BR" sz="2400" dirty="0">
                <a:solidFill>
                  <a:srgbClr val="FF0000"/>
                </a:solidFill>
                <a:latin typeface="Montserrat"/>
              </a:rPr>
              <a:t>eficácia</a:t>
            </a:r>
            <a:r>
              <a:rPr lang="pt-BR" sz="2400" dirty="0">
                <a:solidFill>
                  <a:srgbClr val="333333"/>
                </a:solidFill>
                <a:latin typeface="Montserrat"/>
              </a:rPr>
              <a:t> dos processos de </a:t>
            </a:r>
            <a:r>
              <a:rPr lang="pt-BR" sz="3600" dirty="0">
                <a:solidFill>
                  <a:srgbClr val="0070C0"/>
                </a:solidFill>
                <a:latin typeface="Montserrat"/>
              </a:rPr>
              <a:t>gerenciamento de riscos, controle e governança.</a:t>
            </a:r>
            <a:endParaRPr lang="pt-BR" sz="3600" dirty="0">
              <a:solidFill>
                <a:srgbClr val="0070C0"/>
              </a:solidFill>
            </a:endParaRPr>
          </a:p>
        </p:txBody>
      </p:sp>
      <p:sp>
        <p:nvSpPr>
          <p:cNvPr id="3" name="CaixaDeTexto 2"/>
          <p:cNvSpPr txBox="1"/>
          <p:nvPr/>
        </p:nvSpPr>
        <p:spPr>
          <a:xfrm>
            <a:off x="4331671" y="6237312"/>
            <a:ext cx="4527201" cy="369332"/>
          </a:xfrm>
          <a:prstGeom prst="rect">
            <a:avLst/>
          </a:prstGeom>
          <a:noFill/>
        </p:spPr>
        <p:txBody>
          <a:bodyPr wrap="none" rtlCol="0">
            <a:spAutoFit/>
          </a:bodyPr>
          <a:lstStyle/>
          <a:p>
            <a:r>
              <a:rPr lang="pt-BR" dirty="0" smtClean="0">
                <a:solidFill>
                  <a:srgbClr val="0070C0"/>
                </a:solidFill>
              </a:rPr>
              <a:t>Fonte: IIA - The </a:t>
            </a:r>
            <a:r>
              <a:rPr lang="pt-BR" dirty="0" err="1" smtClean="0">
                <a:solidFill>
                  <a:srgbClr val="0070C0"/>
                </a:solidFill>
              </a:rPr>
              <a:t>Institute</a:t>
            </a:r>
            <a:r>
              <a:rPr lang="pt-BR" dirty="0" smtClean="0">
                <a:solidFill>
                  <a:srgbClr val="0070C0"/>
                </a:solidFill>
              </a:rPr>
              <a:t> </a:t>
            </a:r>
            <a:r>
              <a:rPr lang="pt-BR" dirty="0" err="1" smtClean="0">
                <a:solidFill>
                  <a:srgbClr val="0070C0"/>
                </a:solidFill>
              </a:rPr>
              <a:t>of</a:t>
            </a:r>
            <a:r>
              <a:rPr lang="pt-BR" dirty="0" smtClean="0">
                <a:solidFill>
                  <a:srgbClr val="0070C0"/>
                </a:solidFill>
              </a:rPr>
              <a:t> </a:t>
            </a:r>
            <a:r>
              <a:rPr lang="pt-BR" dirty="0" err="1" smtClean="0">
                <a:solidFill>
                  <a:srgbClr val="0070C0"/>
                </a:solidFill>
              </a:rPr>
              <a:t>Internal</a:t>
            </a:r>
            <a:r>
              <a:rPr lang="pt-BR" dirty="0" smtClean="0">
                <a:solidFill>
                  <a:srgbClr val="0070C0"/>
                </a:solidFill>
              </a:rPr>
              <a:t> </a:t>
            </a:r>
            <a:r>
              <a:rPr lang="pt-BR" dirty="0" err="1" smtClean="0">
                <a:solidFill>
                  <a:srgbClr val="0070C0"/>
                </a:solidFill>
              </a:rPr>
              <a:t>Auditors</a:t>
            </a:r>
            <a:r>
              <a:rPr lang="pt-BR" dirty="0" smtClean="0">
                <a:solidFill>
                  <a:srgbClr val="0070C0"/>
                </a:solidFill>
              </a:rPr>
              <a:t> </a:t>
            </a:r>
            <a:endParaRPr lang="pt-BR" dirty="0">
              <a:solidFill>
                <a:srgbClr val="0070C0"/>
              </a:solidFill>
            </a:endParaRPr>
          </a:p>
        </p:txBody>
      </p:sp>
      <p:sp>
        <p:nvSpPr>
          <p:cNvPr id="4" name="CaixaDeTexto 3"/>
          <p:cNvSpPr txBox="1"/>
          <p:nvPr/>
        </p:nvSpPr>
        <p:spPr>
          <a:xfrm>
            <a:off x="4331671" y="476672"/>
            <a:ext cx="4482317" cy="523220"/>
          </a:xfrm>
          <a:prstGeom prst="rect">
            <a:avLst/>
          </a:prstGeom>
          <a:noFill/>
        </p:spPr>
        <p:txBody>
          <a:bodyPr wrap="none" rtlCol="0">
            <a:spAutoFit/>
          </a:bodyPr>
          <a:lstStyle/>
          <a:p>
            <a:r>
              <a:rPr lang="pt-BR" sz="2800" b="1" dirty="0">
                <a:solidFill>
                  <a:srgbClr val="52527A"/>
                </a:solidFill>
                <a:latin typeface="Verdana" pitchFamily="34" charset="0"/>
                <a:cs typeface="Arial" charset="0"/>
              </a:rPr>
              <a:t>Auditoria - Definição </a:t>
            </a:r>
          </a:p>
        </p:txBody>
      </p:sp>
    </p:spTree>
    <p:extLst>
      <p:ext uri="{BB962C8B-B14F-4D97-AF65-F5344CB8AC3E}">
        <p14:creationId xmlns:p14="http://schemas.microsoft.com/office/powerpoint/2010/main" val="76995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139952" y="260648"/>
            <a:ext cx="4828566" cy="954107"/>
          </a:xfrm>
          <a:prstGeom prst="rect">
            <a:avLst/>
          </a:prstGeom>
          <a:noFill/>
        </p:spPr>
        <p:txBody>
          <a:bodyPr wrap="none" rtlCol="0">
            <a:spAutoFit/>
          </a:bodyPr>
          <a:lstStyle/>
          <a:p>
            <a:r>
              <a:rPr lang="pt-BR" sz="2800" b="1" dirty="0" smtClean="0"/>
              <a:t>GESTÃO DE RISCOS</a:t>
            </a:r>
          </a:p>
          <a:p>
            <a:r>
              <a:rPr lang="pt-BR" sz="2800" b="1" dirty="0" smtClean="0"/>
              <a:t>CONTEXTO ORGANIZACIONAL</a:t>
            </a:r>
          </a:p>
        </p:txBody>
      </p:sp>
      <p:sp>
        <p:nvSpPr>
          <p:cNvPr id="3" name="CaixaDeTexto 2"/>
          <p:cNvSpPr txBox="1"/>
          <p:nvPr/>
        </p:nvSpPr>
        <p:spPr>
          <a:xfrm>
            <a:off x="2267744" y="3501008"/>
            <a:ext cx="4134465" cy="523220"/>
          </a:xfrm>
          <a:prstGeom prst="rect">
            <a:avLst/>
          </a:prstGeom>
          <a:noFill/>
        </p:spPr>
        <p:txBody>
          <a:bodyPr wrap="none" rtlCol="0">
            <a:spAutoFit/>
          </a:bodyPr>
          <a:lstStyle>
            <a:defPPr>
              <a:defRPr lang="pt-BR"/>
            </a:defPPr>
          </a:lstStyle>
          <a:p>
            <a:r>
              <a:rPr lang="pt-BR" sz="2800" b="1" dirty="0"/>
              <a:t>Planejamento </a:t>
            </a:r>
            <a:r>
              <a:rPr lang="pt-BR" sz="2800" b="1" dirty="0" smtClean="0"/>
              <a:t>Estratégico</a:t>
            </a:r>
            <a:endParaRPr lang="pt-BR" dirty="0"/>
          </a:p>
        </p:txBody>
      </p:sp>
    </p:spTree>
    <p:extLst>
      <p:ext uri="{BB962C8B-B14F-4D97-AF65-F5344CB8AC3E}">
        <p14:creationId xmlns:p14="http://schemas.microsoft.com/office/powerpoint/2010/main" val="102649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39313"/>
            <a:ext cx="7488832" cy="954107"/>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Gestão de Riscos </a:t>
            </a:r>
            <a:r>
              <a:rPr lang="pt-BR" sz="2800" b="1" dirty="0" err="1" smtClean="0">
                <a:solidFill>
                  <a:srgbClr val="52527A"/>
                </a:solidFill>
                <a:latin typeface="Verdana" pitchFamily="34" charset="0"/>
                <a:cs typeface="Arial" charset="0"/>
              </a:rPr>
              <a:t>Estatégicos</a:t>
            </a:r>
            <a:r>
              <a:rPr lang="pt-BR" sz="2800" b="1" dirty="0" smtClean="0">
                <a:solidFill>
                  <a:srgbClr val="52527A"/>
                </a:solidFill>
                <a:latin typeface="Verdana" pitchFamily="34" charset="0"/>
                <a:cs typeface="Arial" charset="0"/>
              </a:rPr>
              <a:t> </a:t>
            </a:r>
            <a:endParaRPr lang="pt-BR" sz="2800" b="1" dirty="0">
              <a:solidFill>
                <a:srgbClr val="52527A"/>
              </a:solidFill>
              <a:latin typeface="Verdana" pitchFamily="34" charset="0"/>
              <a:cs typeface="Arial" charset="0"/>
            </a:endParaRPr>
          </a:p>
        </p:txBody>
      </p:sp>
      <p:sp>
        <p:nvSpPr>
          <p:cNvPr id="3" name="Retângulo 2"/>
          <p:cNvSpPr/>
          <p:nvPr/>
        </p:nvSpPr>
        <p:spPr>
          <a:xfrm>
            <a:off x="467544" y="2694399"/>
            <a:ext cx="8208912" cy="2246769"/>
          </a:xfrm>
          <a:prstGeom prst="rect">
            <a:avLst/>
          </a:prstGeom>
          <a:solidFill>
            <a:schemeClr val="bg1">
              <a:lumMod val="85000"/>
            </a:schemeClr>
          </a:solidFill>
        </p:spPr>
        <p:txBody>
          <a:bodyPr wrap="square">
            <a:spAutoFit/>
          </a:bodyPr>
          <a:lstStyle/>
          <a:p>
            <a:pPr algn="ctr"/>
            <a:r>
              <a:rPr lang="pt-BR" sz="2400" b="1" dirty="0" smtClean="0">
                <a:solidFill>
                  <a:srgbClr val="0070C0"/>
                </a:solidFill>
                <a:latin typeface="arial" panose="020B0604020202020204" pitchFamily="34" charset="0"/>
              </a:rPr>
              <a:t>O </a:t>
            </a:r>
            <a:r>
              <a:rPr lang="pt-BR" sz="2400" b="1" dirty="0">
                <a:solidFill>
                  <a:srgbClr val="0070C0"/>
                </a:solidFill>
                <a:latin typeface="arial" panose="020B0604020202020204" pitchFamily="34" charset="0"/>
              </a:rPr>
              <a:t>foco encontra-se no acompanhamento de </a:t>
            </a:r>
            <a:r>
              <a:rPr lang="pt-BR" sz="2800" b="1" dirty="0">
                <a:solidFill>
                  <a:srgbClr val="FF0000"/>
                </a:solidFill>
                <a:latin typeface="arial" panose="020B0604020202020204" pitchFamily="34" charset="0"/>
              </a:rPr>
              <a:t>fatores</a:t>
            </a:r>
            <a:r>
              <a:rPr lang="pt-BR" sz="2400" b="1" dirty="0">
                <a:solidFill>
                  <a:srgbClr val="0070C0"/>
                </a:solidFill>
                <a:latin typeface="arial" panose="020B0604020202020204" pitchFamily="34" charset="0"/>
              </a:rPr>
              <a:t> que podem tornar </a:t>
            </a:r>
            <a:r>
              <a:rPr lang="pt-BR" sz="2800" b="1" dirty="0">
                <a:solidFill>
                  <a:srgbClr val="FF0000"/>
                </a:solidFill>
                <a:latin typeface="arial" panose="020B0604020202020204" pitchFamily="34" charset="0"/>
              </a:rPr>
              <a:t>vulnerável </a:t>
            </a:r>
            <a:r>
              <a:rPr lang="pt-BR" sz="2400" b="1" dirty="0">
                <a:solidFill>
                  <a:srgbClr val="0070C0"/>
                </a:solidFill>
                <a:latin typeface="arial" panose="020B0604020202020204" pitchFamily="34" charset="0"/>
              </a:rPr>
              <a:t>o alcance dos </a:t>
            </a:r>
            <a:r>
              <a:rPr lang="pt-BR" sz="2800" b="1" dirty="0">
                <a:solidFill>
                  <a:srgbClr val="FF0000"/>
                </a:solidFill>
                <a:latin typeface="arial" panose="020B0604020202020204" pitchFamily="34" charset="0"/>
              </a:rPr>
              <a:t>objetivos </a:t>
            </a:r>
            <a:r>
              <a:rPr lang="pt-BR" sz="2800" b="1" dirty="0" smtClean="0">
                <a:solidFill>
                  <a:srgbClr val="FF0000"/>
                </a:solidFill>
                <a:latin typeface="arial" panose="020B0604020202020204" pitchFamily="34" charset="0"/>
              </a:rPr>
              <a:t>estratégicos.</a:t>
            </a:r>
            <a:r>
              <a:rPr lang="pt-BR" sz="2400" b="1" dirty="0" smtClean="0">
                <a:solidFill>
                  <a:srgbClr val="0070C0"/>
                </a:solidFill>
                <a:latin typeface="arial" panose="020B0604020202020204" pitchFamily="34" charset="0"/>
              </a:rPr>
              <a:t> Na</a:t>
            </a:r>
            <a:r>
              <a:rPr lang="pt-BR" sz="2400" b="1" dirty="0">
                <a:solidFill>
                  <a:srgbClr val="0070C0"/>
                </a:solidFill>
                <a:latin typeface="arial" panose="020B0604020202020204" pitchFamily="34" charset="0"/>
              </a:rPr>
              <a:t> gestão estratégica do </a:t>
            </a:r>
            <a:r>
              <a:rPr lang="pt-BR" sz="2400" b="1" dirty="0" smtClean="0">
                <a:solidFill>
                  <a:srgbClr val="0070C0"/>
                </a:solidFill>
                <a:latin typeface="arial" panose="020B0604020202020204" pitchFamily="34" charset="0"/>
              </a:rPr>
              <a:t>riscos, </a:t>
            </a:r>
            <a:r>
              <a:rPr lang="pt-BR" sz="2400" b="1" dirty="0">
                <a:solidFill>
                  <a:srgbClr val="0070C0"/>
                </a:solidFill>
                <a:latin typeface="arial" panose="020B0604020202020204" pitchFamily="34" charset="0"/>
              </a:rPr>
              <a:t>o foco está na </a:t>
            </a:r>
            <a:r>
              <a:rPr lang="pt-BR" sz="2800" b="1" dirty="0">
                <a:solidFill>
                  <a:srgbClr val="FF0000"/>
                </a:solidFill>
                <a:latin typeface="arial" panose="020B0604020202020204" pitchFamily="34" charset="0"/>
              </a:rPr>
              <a:t>inserção</a:t>
            </a:r>
            <a:r>
              <a:rPr lang="pt-BR" sz="2400" b="1" dirty="0">
                <a:solidFill>
                  <a:srgbClr val="0070C0"/>
                </a:solidFill>
                <a:latin typeface="arial" panose="020B0604020202020204" pitchFamily="34" charset="0"/>
              </a:rPr>
              <a:t> do risco na esfera de </a:t>
            </a:r>
            <a:r>
              <a:rPr lang="pt-BR" sz="2800" b="1" dirty="0">
                <a:solidFill>
                  <a:srgbClr val="FF0000"/>
                </a:solidFill>
                <a:latin typeface="arial" panose="020B0604020202020204" pitchFamily="34" charset="0"/>
              </a:rPr>
              <a:t>temas prioritários </a:t>
            </a:r>
            <a:r>
              <a:rPr lang="pt-BR" sz="2400" b="1" dirty="0">
                <a:solidFill>
                  <a:srgbClr val="0070C0"/>
                </a:solidFill>
                <a:latin typeface="arial" panose="020B0604020202020204" pitchFamily="34" charset="0"/>
              </a:rPr>
              <a:t>de gestão.</a:t>
            </a:r>
            <a:endParaRPr lang="pt-BR" sz="2400" b="1" dirty="0">
              <a:solidFill>
                <a:srgbClr val="0070C0"/>
              </a:solidFill>
            </a:endParaRPr>
          </a:p>
        </p:txBody>
      </p:sp>
      <p:sp>
        <p:nvSpPr>
          <p:cNvPr id="4" name="CaixaDeTexto 3"/>
          <p:cNvSpPr txBox="1"/>
          <p:nvPr/>
        </p:nvSpPr>
        <p:spPr>
          <a:xfrm>
            <a:off x="3707904" y="6093296"/>
            <a:ext cx="4968552" cy="523220"/>
          </a:xfrm>
          <a:prstGeom prst="rect">
            <a:avLst/>
          </a:prstGeom>
          <a:noFill/>
        </p:spPr>
        <p:txBody>
          <a:bodyPr wrap="square" rtlCol="0">
            <a:spAutoFit/>
          </a:bodyPr>
          <a:lstStyle/>
          <a:p>
            <a:pPr algn="ctr"/>
            <a:r>
              <a:rPr lang="pt-BR" sz="1400" b="1" dirty="0" smtClean="0">
                <a:solidFill>
                  <a:srgbClr val="0070C0"/>
                </a:solidFill>
              </a:rPr>
              <a:t>Fonte: IBGC – Instituto Brasileiro de Governança Corporativa</a:t>
            </a:r>
          </a:p>
          <a:p>
            <a:pPr algn="ctr"/>
            <a:r>
              <a:rPr lang="pt-BR" sz="1400" b="1" dirty="0" smtClean="0">
                <a:solidFill>
                  <a:srgbClr val="0070C0"/>
                </a:solidFill>
              </a:rPr>
              <a:t>Caderno “</a:t>
            </a:r>
            <a:r>
              <a:rPr lang="pt-BR" sz="1400" b="1" dirty="0" err="1" smtClean="0">
                <a:solidFill>
                  <a:srgbClr val="0070C0"/>
                </a:solidFill>
              </a:rPr>
              <a:t>Compliance</a:t>
            </a:r>
            <a:r>
              <a:rPr lang="pt-BR" sz="1400" b="1" dirty="0" smtClean="0">
                <a:solidFill>
                  <a:srgbClr val="0070C0"/>
                </a:solidFill>
              </a:rPr>
              <a:t> à Luz da Governança Corporativa”</a:t>
            </a:r>
            <a:endParaRPr lang="pt-BR" sz="1400" b="1" dirty="0">
              <a:solidFill>
                <a:srgbClr val="0070C0"/>
              </a:solidFill>
            </a:endParaRPr>
          </a:p>
        </p:txBody>
      </p:sp>
    </p:spTree>
    <p:extLst>
      <p:ext uri="{BB962C8B-B14F-4D97-AF65-F5344CB8AC3E}">
        <p14:creationId xmlns:p14="http://schemas.microsoft.com/office/powerpoint/2010/main" val="143110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39313"/>
            <a:ext cx="7488832" cy="954107"/>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Gestão de Riscos </a:t>
            </a:r>
            <a:r>
              <a:rPr lang="pt-BR" sz="2800" b="1" dirty="0" err="1" smtClean="0">
                <a:solidFill>
                  <a:srgbClr val="52527A"/>
                </a:solidFill>
                <a:latin typeface="Verdana" pitchFamily="34" charset="0"/>
                <a:cs typeface="Arial" charset="0"/>
              </a:rPr>
              <a:t>Estatégicos</a:t>
            </a:r>
            <a:r>
              <a:rPr lang="pt-BR" sz="2800" b="1" dirty="0" smtClean="0">
                <a:solidFill>
                  <a:srgbClr val="52527A"/>
                </a:solidFill>
                <a:latin typeface="Verdana" pitchFamily="34" charset="0"/>
                <a:cs typeface="Arial" charset="0"/>
              </a:rPr>
              <a:t> </a:t>
            </a:r>
            <a:endParaRPr lang="pt-BR" sz="2800" b="1" dirty="0">
              <a:solidFill>
                <a:srgbClr val="52527A"/>
              </a:solidFill>
              <a:latin typeface="Verdana" pitchFamily="34" charset="0"/>
              <a:cs typeface="Arial" charset="0"/>
            </a:endParaRPr>
          </a:p>
        </p:txBody>
      </p:sp>
      <p:sp>
        <p:nvSpPr>
          <p:cNvPr id="3" name="Retângulo 2"/>
          <p:cNvSpPr/>
          <p:nvPr/>
        </p:nvSpPr>
        <p:spPr>
          <a:xfrm>
            <a:off x="467544" y="3789040"/>
            <a:ext cx="8208912" cy="2062103"/>
          </a:xfrm>
          <a:prstGeom prst="rect">
            <a:avLst/>
          </a:prstGeom>
          <a:solidFill>
            <a:schemeClr val="bg1">
              <a:lumMod val="85000"/>
            </a:schemeClr>
          </a:solidFill>
          <a:ln>
            <a:solidFill>
              <a:srgbClr val="0070C0"/>
            </a:solidFill>
          </a:ln>
        </p:spPr>
        <p:txBody>
          <a:bodyPr wrap="square">
            <a:spAutoFit/>
          </a:bodyPr>
          <a:lstStyle/>
          <a:p>
            <a:pPr algn="ctr"/>
            <a:r>
              <a:rPr lang="pt-BR" sz="2400" b="1" dirty="0" smtClean="0">
                <a:solidFill>
                  <a:srgbClr val="0070C0"/>
                </a:solidFill>
              </a:rPr>
              <a:t>Ao ser </a:t>
            </a:r>
            <a:r>
              <a:rPr lang="pt-BR" sz="2400" b="1" dirty="0">
                <a:solidFill>
                  <a:srgbClr val="0070C0"/>
                </a:solidFill>
              </a:rPr>
              <a:t>integrado ao Planejamento Estratégico, o </a:t>
            </a:r>
            <a:r>
              <a:rPr lang="pt-BR" sz="2800" b="1" dirty="0">
                <a:solidFill>
                  <a:srgbClr val="FF0000"/>
                </a:solidFill>
              </a:rPr>
              <a:t>Gerenciamento de Riscos </a:t>
            </a:r>
            <a:r>
              <a:rPr lang="pt-BR" sz="2400" b="1" dirty="0">
                <a:solidFill>
                  <a:srgbClr val="0070C0"/>
                </a:solidFill>
              </a:rPr>
              <a:t>se torna um </a:t>
            </a:r>
            <a:r>
              <a:rPr lang="pt-BR" sz="2800" b="1" dirty="0">
                <a:solidFill>
                  <a:srgbClr val="FF0000"/>
                </a:solidFill>
              </a:rPr>
              <a:t>alicerce </a:t>
            </a:r>
            <a:r>
              <a:rPr lang="pt-BR" sz="2400" b="1" dirty="0">
                <a:solidFill>
                  <a:srgbClr val="0070C0"/>
                </a:solidFill>
              </a:rPr>
              <a:t>para o sistema de </a:t>
            </a:r>
            <a:r>
              <a:rPr lang="pt-BR" sz="2400" b="1" dirty="0" err="1">
                <a:solidFill>
                  <a:srgbClr val="0070C0"/>
                </a:solidFill>
              </a:rPr>
              <a:t>compliance</a:t>
            </a:r>
            <a:r>
              <a:rPr lang="pt-BR" sz="2400" b="1" dirty="0">
                <a:solidFill>
                  <a:srgbClr val="0070C0"/>
                </a:solidFill>
              </a:rPr>
              <a:t>, contribuindo para o estabelecimento de processos alinhados e </a:t>
            </a:r>
            <a:r>
              <a:rPr lang="pt-BR" sz="2800" b="1" dirty="0" smtClean="0">
                <a:solidFill>
                  <a:srgbClr val="FF0000"/>
                </a:solidFill>
              </a:rPr>
              <a:t>compromissados</a:t>
            </a:r>
            <a:r>
              <a:rPr lang="pt-BR" sz="2400" b="1" dirty="0" smtClean="0">
                <a:solidFill>
                  <a:srgbClr val="0070C0"/>
                </a:solidFill>
              </a:rPr>
              <a:t> </a:t>
            </a:r>
            <a:r>
              <a:rPr lang="pt-BR" sz="2400" b="1" dirty="0">
                <a:solidFill>
                  <a:srgbClr val="0070C0"/>
                </a:solidFill>
              </a:rPr>
              <a:t>de</a:t>
            </a:r>
            <a:r>
              <a:rPr lang="pt-BR" sz="2400" b="1" dirty="0" smtClean="0">
                <a:solidFill>
                  <a:srgbClr val="0070C0"/>
                </a:solidFill>
              </a:rPr>
              <a:t> </a:t>
            </a:r>
            <a:r>
              <a:rPr lang="pt-BR" sz="2400" b="1" dirty="0">
                <a:solidFill>
                  <a:srgbClr val="0070C0"/>
                </a:solidFill>
              </a:rPr>
              <a:t>curto e longo prazo </a:t>
            </a:r>
          </a:p>
        </p:txBody>
      </p:sp>
      <p:sp>
        <p:nvSpPr>
          <p:cNvPr id="4" name="Retângulo 3"/>
          <p:cNvSpPr/>
          <p:nvPr/>
        </p:nvSpPr>
        <p:spPr>
          <a:xfrm>
            <a:off x="467544" y="1889457"/>
            <a:ext cx="8208912" cy="1323439"/>
          </a:xfrm>
          <a:prstGeom prst="rect">
            <a:avLst/>
          </a:prstGeom>
          <a:solidFill>
            <a:schemeClr val="bg1">
              <a:lumMod val="85000"/>
            </a:schemeClr>
          </a:solidFill>
          <a:ln>
            <a:solidFill>
              <a:srgbClr val="0070C0"/>
            </a:solidFill>
          </a:ln>
        </p:spPr>
        <p:txBody>
          <a:bodyPr wrap="square">
            <a:spAutoFit/>
          </a:bodyPr>
          <a:lstStyle/>
          <a:p>
            <a:pPr algn="ctr"/>
            <a:r>
              <a:rPr lang="pt-BR" sz="2800" b="1" dirty="0" smtClean="0">
                <a:solidFill>
                  <a:srgbClr val="FF0000"/>
                </a:solidFill>
              </a:rPr>
              <a:t>O plano estratégico </a:t>
            </a:r>
            <a:r>
              <a:rPr lang="pt-BR" sz="2400" b="1" dirty="0">
                <a:solidFill>
                  <a:srgbClr val="0070C0"/>
                </a:solidFill>
              </a:rPr>
              <a:t>definido deve considerar os processos e ações concretas que a organização utiliza para </a:t>
            </a:r>
            <a:r>
              <a:rPr lang="pt-BR" sz="2800" b="1" dirty="0" smtClean="0">
                <a:solidFill>
                  <a:srgbClr val="FF0000"/>
                </a:solidFill>
              </a:rPr>
              <a:t>atingir</a:t>
            </a:r>
            <a:r>
              <a:rPr lang="pt-BR" sz="2400" b="1" dirty="0" smtClean="0">
                <a:solidFill>
                  <a:srgbClr val="0070C0"/>
                </a:solidFill>
              </a:rPr>
              <a:t> </a:t>
            </a:r>
            <a:r>
              <a:rPr lang="pt-BR" sz="2400" b="1" dirty="0">
                <a:solidFill>
                  <a:srgbClr val="0070C0"/>
                </a:solidFill>
              </a:rPr>
              <a:t>os</a:t>
            </a:r>
            <a:r>
              <a:rPr lang="pt-BR" sz="2800" b="1" dirty="0" smtClean="0">
                <a:solidFill>
                  <a:srgbClr val="0070C0"/>
                </a:solidFill>
              </a:rPr>
              <a:t> </a:t>
            </a:r>
            <a:r>
              <a:rPr lang="pt-BR" sz="2800" b="1" dirty="0" smtClean="0">
                <a:solidFill>
                  <a:srgbClr val="FF0000"/>
                </a:solidFill>
              </a:rPr>
              <a:t>objetivos </a:t>
            </a:r>
            <a:r>
              <a:rPr lang="pt-BR" sz="2400" b="1" dirty="0" smtClean="0">
                <a:solidFill>
                  <a:srgbClr val="0070C0"/>
                </a:solidFill>
              </a:rPr>
              <a:t>estratégicos</a:t>
            </a:r>
            <a:r>
              <a:rPr lang="pt-BR" sz="2800" b="1" dirty="0" smtClean="0">
                <a:solidFill>
                  <a:srgbClr val="FF0000"/>
                </a:solidFill>
              </a:rPr>
              <a:t> </a:t>
            </a:r>
            <a:endParaRPr lang="pt-BR" sz="2800" b="1" dirty="0">
              <a:solidFill>
                <a:srgbClr val="FF0000"/>
              </a:solidFill>
            </a:endParaRPr>
          </a:p>
        </p:txBody>
      </p:sp>
      <p:sp>
        <p:nvSpPr>
          <p:cNvPr id="5" name="CaixaDeTexto 4"/>
          <p:cNvSpPr txBox="1"/>
          <p:nvPr/>
        </p:nvSpPr>
        <p:spPr>
          <a:xfrm>
            <a:off x="3707904" y="6093296"/>
            <a:ext cx="4968552" cy="523220"/>
          </a:xfrm>
          <a:prstGeom prst="rect">
            <a:avLst/>
          </a:prstGeom>
          <a:noFill/>
        </p:spPr>
        <p:txBody>
          <a:bodyPr wrap="square" rtlCol="0">
            <a:spAutoFit/>
          </a:bodyPr>
          <a:lstStyle/>
          <a:p>
            <a:pPr algn="ctr"/>
            <a:r>
              <a:rPr lang="pt-BR" sz="1400" b="1" dirty="0" smtClean="0">
                <a:solidFill>
                  <a:srgbClr val="0070C0"/>
                </a:solidFill>
              </a:rPr>
              <a:t>Fonte: IBGC – Instituto Brasileiro de Governança Corporativa</a:t>
            </a:r>
          </a:p>
          <a:p>
            <a:pPr algn="ctr"/>
            <a:r>
              <a:rPr lang="pt-BR" sz="1400" b="1" dirty="0" smtClean="0">
                <a:solidFill>
                  <a:srgbClr val="0070C0"/>
                </a:solidFill>
              </a:rPr>
              <a:t>Caderno “</a:t>
            </a:r>
            <a:r>
              <a:rPr lang="pt-BR" sz="1400" b="1" dirty="0" err="1" smtClean="0">
                <a:solidFill>
                  <a:srgbClr val="0070C0"/>
                </a:solidFill>
              </a:rPr>
              <a:t>Compliance</a:t>
            </a:r>
            <a:r>
              <a:rPr lang="pt-BR" sz="1400" b="1" dirty="0" smtClean="0">
                <a:solidFill>
                  <a:srgbClr val="0070C0"/>
                </a:solidFill>
              </a:rPr>
              <a:t> à Luz da Governança Corporativa”</a:t>
            </a:r>
            <a:endParaRPr lang="pt-BR" sz="1400" b="1" dirty="0">
              <a:solidFill>
                <a:srgbClr val="0070C0"/>
              </a:solidFill>
            </a:endParaRPr>
          </a:p>
        </p:txBody>
      </p:sp>
    </p:spTree>
    <p:extLst>
      <p:ext uri="{BB962C8B-B14F-4D97-AF65-F5344CB8AC3E}">
        <p14:creationId xmlns:p14="http://schemas.microsoft.com/office/powerpoint/2010/main" val="2107779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39313"/>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a:t>
            </a:r>
            <a:r>
              <a:rPr lang="pt-BR" sz="2800" b="1" dirty="0" err="1" smtClean="0">
                <a:solidFill>
                  <a:srgbClr val="52527A"/>
                </a:solidFill>
                <a:latin typeface="Verdana" pitchFamily="34" charset="0"/>
                <a:cs typeface="Arial" charset="0"/>
              </a:rPr>
              <a:t>Estatégicos</a:t>
            </a:r>
            <a:endParaRPr lang="pt-BR" sz="2800" b="1" dirty="0" smtClean="0">
              <a:solidFill>
                <a:srgbClr val="52527A"/>
              </a:solidFill>
              <a:latin typeface="Verdana" pitchFamily="34" charset="0"/>
              <a:cs typeface="Arial" charset="0"/>
            </a:endParaRPr>
          </a:p>
          <a:p>
            <a:pPr algn="r"/>
            <a:r>
              <a:rPr lang="pt-BR" sz="2800" b="1" dirty="0" smtClean="0">
                <a:solidFill>
                  <a:srgbClr val="52527A"/>
                </a:solidFill>
                <a:latin typeface="Verdana" pitchFamily="34" charset="0"/>
                <a:cs typeface="Arial" charset="0"/>
              </a:rPr>
              <a:t>Governo MS </a:t>
            </a:r>
            <a:endParaRPr lang="pt-BR" sz="2800" b="1" dirty="0">
              <a:solidFill>
                <a:srgbClr val="52527A"/>
              </a:solidFill>
              <a:latin typeface="Verdana" pitchFamily="34" charset="0"/>
              <a:cs typeface="Arial" charset="0"/>
            </a:endParaRPr>
          </a:p>
        </p:txBody>
      </p:sp>
      <p:sp>
        <p:nvSpPr>
          <p:cNvPr id="7" name="Retângulo 6"/>
          <p:cNvSpPr/>
          <p:nvPr/>
        </p:nvSpPr>
        <p:spPr>
          <a:xfrm>
            <a:off x="611560" y="2636912"/>
            <a:ext cx="13681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AMBIENTAL</a:t>
            </a:r>
            <a:endParaRPr lang="pt-BR" dirty="0"/>
          </a:p>
        </p:txBody>
      </p:sp>
      <p:sp>
        <p:nvSpPr>
          <p:cNvPr id="8" name="Retângulo 7"/>
          <p:cNvSpPr/>
          <p:nvPr/>
        </p:nvSpPr>
        <p:spPr>
          <a:xfrm>
            <a:off x="2246636" y="2636912"/>
            <a:ext cx="13681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TEC.</a:t>
            </a:r>
          </a:p>
          <a:p>
            <a:pPr algn="ctr"/>
            <a:r>
              <a:rPr lang="pt-BR" dirty="0" smtClean="0"/>
              <a:t>INF.</a:t>
            </a:r>
            <a:endParaRPr lang="pt-BR" dirty="0"/>
          </a:p>
        </p:txBody>
      </p:sp>
      <p:sp>
        <p:nvSpPr>
          <p:cNvPr id="9" name="Retângulo 8"/>
          <p:cNvSpPr/>
          <p:nvPr/>
        </p:nvSpPr>
        <p:spPr>
          <a:xfrm>
            <a:off x="3945632" y="2636912"/>
            <a:ext cx="13683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COMUNIC.</a:t>
            </a:r>
          </a:p>
          <a:p>
            <a:pPr algn="ctr"/>
            <a:r>
              <a:rPr lang="pt-BR" dirty="0" smtClean="0"/>
              <a:t>INST.</a:t>
            </a:r>
            <a:endParaRPr lang="pt-BR" dirty="0"/>
          </a:p>
        </p:txBody>
      </p:sp>
      <p:sp>
        <p:nvSpPr>
          <p:cNvPr id="10" name="Retângulo 9"/>
          <p:cNvSpPr/>
          <p:nvPr/>
        </p:nvSpPr>
        <p:spPr>
          <a:xfrm>
            <a:off x="5436096" y="2636912"/>
            <a:ext cx="14184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GOV., GESTÃO, INTEGRID.</a:t>
            </a:r>
            <a:endParaRPr lang="pt-BR" dirty="0"/>
          </a:p>
        </p:txBody>
      </p:sp>
      <p:sp>
        <p:nvSpPr>
          <p:cNvPr id="11" name="Retângulo 10"/>
          <p:cNvSpPr/>
          <p:nvPr/>
        </p:nvSpPr>
        <p:spPr>
          <a:xfrm>
            <a:off x="7092280" y="2636912"/>
            <a:ext cx="15567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LICITAÇÃO</a:t>
            </a:r>
            <a:endParaRPr lang="pt-BR" dirty="0"/>
          </a:p>
        </p:txBody>
      </p:sp>
      <p:sp>
        <p:nvSpPr>
          <p:cNvPr id="12" name="CaixaDeTexto 11"/>
          <p:cNvSpPr txBox="1"/>
          <p:nvPr/>
        </p:nvSpPr>
        <p:spPr>
          <a:xfrm>
            <a:off x="611560" y="4077072"/>
            <a:ext cx="1368152" cy="1754326"/>
          </a:xfrm>
          <a:prstGeom prst="rect">
            <a:avLst/>
          </a:prstGeom>
          <a:solidFill>
            <a:schemeClr val="bg1">
              <a:lumMod val="85000"/>
            </a:schemeClr>
          </a:solidFill>
          <a:ln>
            <a:solidFill>
              <a:srgbClr val="0070C0"/>
            </a:solidFill>
          </a:ln>
        </p:spPr>
        <p:txBody>
          <a:bodyPr wrap="square" rtlCol="0">
            <a:spAutoFit/>
          </a:bodyPr>
          <a:lstStyle/>
          <a:p>
            <a:r>
              <a:rPr lang="pt-BR" b="1" dirty="0" smtClean="0">
                <a:solidFill>
                  <a:srgbClr val="0070C0"/>
                </a:solidFill>
              </a:rPr>
              <a:t>     </a:t>
            </a:r>
          </a:p>
          <a:p>
            <a:endParaRPr lang="pt-BR" b="1" dirty="0">
              <a:solidFill>
                <a:srgbClr val="0070C0"/>
              </a:solidFill>
            </a:endParaRPr>
          </a:p>
          <a:p>
            <a:r>
              <a:rPr lang="pt-BR" b="1" dirty="0" smtClean="0">
                <a:solidFill>
                  <a:srgbClr val="0070C0"/>
                </a:solidFill>
              </a:rPr>
              <a:t>      Seca</a:t>
            </a: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p:txBody>
      </p:sp>
      <p:sp>
        <p:nvSpPr>
          <p:cNvPr id="13" name="CaixaDeTexto 12"/>
          <p:cNvSpPr txBox="1"/>
          <p:nvPr/>
        </p:nvSpPr>
        <p:spPr>
          <a:xfrm>
            <a:off x="2278596" y="4077072"/>
            <a:ext cx="1368152" cy="1754326"/>
          </a:xfrm>
          <a:prstGeom prst="rect">
            <a:avLst/>
          </a:prstGeom>
          <a:solidFill>
            <a:schemeClr val="bg1">
              <a:lumMod val="85000"/>
            </a:schemeClr>
          </a:solidFill>
          <a:ln>
            <a:solidFill>
              <a:srgbClr val="0070C0"/>
            </a:solidFill>
          </a:ln>
        </p:spPr>
        <p:txBody>
          <a:bodyPr wrap="square" rtlCol="0">
            <a:spAutoFit/>
          </a:bodyPr>
          <a:lstStyle/>
          <a:p>
            <a:r>
              <a:rPr lang="pt-BR" b="1" dirty="0" smtClean="0">
                <a:solidFill>
                  <a:srgbClr val="0070C0"/>
                </a:solidFill>
              </a:rPr>
              <a:t>Integração</a:t>
            </a:r>
          </a:p>
          <a:p>
            <a:r>
              <a:rPr lang="pt-BR" b="1" dirty="0" smtClean="0">
                <a:solidFill>
                  <a:srgbClr val="0070C0"/>
                </a:solidFill>
              </a:rPr>
              <a:t>Burocracia</a:t>
            </a:r>
          </a:p>
          <a:p>
            <a:r>
              <a:rPr lang="pt-BR" b="1" dirty="0" smtClean="0">
                <a:solidFill>
                  <a:srgbClr val="0070C0"/>
                </a:solidFill>
              </a:rPr>
              <a:t>Proteção</a:t>
            </a:r>
          </a:p>
          <a:p>
            <a:r>
              <a:rPr lang="pt-BR" b="1" dirty="0" smtClean="0">
                <a:solidFill>
                  <a:srgbClr val="0070C0"/>
                </a:solidFill>
              </a:rPr>
              <a:t>Estrat. B.I.</a:t>
            </a:r>
          </a:p>
          <a:p>
            <a:r>
              <a:rPr lang="pt-BR" b="1" dirty="0" smtClean="0">
                <a:solidFill>
                  <a:srgbClr val="0070C0"/>
                </a:solidFill>
              </a:rPr>
              <a:t>Recursos</a:t>
            </a:r>
          </a:p>
          <a:p>
            <a:endParaRPr lang="pt-BR" b="1" dirty="0">
              <a:solidFill>
                <a:srgbClr val="0070C0"/>
              </a:solidFill>
            </a:endParaRPr>
          </a:p>
        </p:txBody>
      </p:sp>
      <p:sp>
        <p:nvSpPr>
          <p:cNvPr id="14" name="CaixaDeTexto 13"/>
          <p:cNvSpPr txBox="1"/>
          <p:nvPr/>
        </p:nvSpPr>
        <p:spPr>
          <a:xfrm>
            <a:off x="3851722" y="4077072"/>
            <a:ext cx="1462260" cy="1754326"/>
          </a:xfrm>
          <a:prstGeom prst="rect">
            <a:avLst/>
          </a:prstGeom>
          <a:solidFill>
            <a:schemeClr val="bg1">
              <a:lumMod val="85000"/>
            </a:schemeClr>
          </a:solidFill>
          <a:ln>
            <a:solidFill>
              <a:srgbClr val="0070C0"/>
            </a:solidFill>
          </a:ln>
        </p:spPr>
        <p:txBody>
          <a:bodyPr wrap="none" rtlCol="0">
            <a:spAutoFit/>
          </a:bodyPr>
          <a:lstStyle/>
          <a:p>
            <a:r>
              <a:rPr lang="pt-BR" b="1" dirty="0" smtClean="0">
                <a:solidFill>
                  <a:srgbClr val="0070C0"/>
                </a:solidFill>
              </a:rPr>
              <a:t>Integração</a:t>
            </a:r>
          </a:p>
          <a:p>
            <a:r>
              <a:rPr lang="pt-BR" b="1" dirty="0" smtClean="0">
                <a:solidFill>
                  <a:srgbClr val="0070C0"/>
                </a:solidFill>
              </a:rPr>
              <a:t>Alinhamento</a:t>
            </a:r>
          </a:p>
          <a:p>
            <a:r>
              <a:rPr lang="pt-BR" b="1" dirty="0" smtClean="0">
                <a:solidFill>
                  <a:srgbClr val="0070C0"/>
                </a:solidFill>
              </a:rPr>
              <a:t>Percepção</a:t>
            </a:r>
          </a:p>
          <a:p>
            <a:r>
              <a:rPr lang="pt-BR" b="1" dirty="0" smtClean="0">
                <a:solidFill>
                  <a:srgbClr val="0070C0"/>
                </a:solidFill>
              </a:rPr>
              <a:t>Dependência</a:t>
            </a:r>
          </a:p>
          <a:p>
            <a:r>
              <a:rPr lang="pt-BR" b="1" dirty="0" smtClean="0">
                <a:solidFill>
                  <a:srgbClr val="0070C0"/>
                </a:solidFill>
              </a:rPr>
              <a:t>Reformas</a:t>
            </a:r>
          </a:p>
          <a:p>
            <a:endParaRPr lang="pt-BR" b="1" dirty="0">
              <a:solidFill>
                <a:srgbClr val="0070C0"/>
              </a:solidFill>
            </a:endParaRPr>
          </a:p>
        </p:txBody>
      </p:sp>
      <p:sp>
        <p:nvSpPr>
          <p:cNvPr id="15" name="CaixaDeTexto 14"/>
          <p:cNvSpPr txBox="1"/>
          <p:nvPr/>
        </p:nvSpPr>
        <p:spPr>
          <a:xfrm>
            <a:off x="5436096" y="4078813"/>
            <a:ext cx="1531188" cy="1754326"/>
          </a:xfrm>
          <a:prstGeom prst="rect">
            <a:avLst/>
          </a:prstGeom>
          <a:solidFill>
            <a:schemeClr val="bg1">
              <a:lumMod val="85000"/>
            </a:schemeClr>
          </a:solidFill>
          <a:ln>
            <a:solidFill>
              <a:srgbClr val="0070C0"/>
            </a:solidFill>
          </a:ln>
        </p:spPr>
        <p:txBody>
          <a:bodyPr wrap="none" rtlCol="0">
            <a:spAutoFit/>
          </a:bodyPr>
          <a:lstStyle/>
          <a:p>
            <a:r>
              <a:rPr lang="pt-BR" b="1" dirty="0" smtClean="0">
                <a:solidFill>
                  <a:srgbClr val="0070C0"/>
                </a:solidFill>
              </a:rPr>
              <a:t>Estratégia</a:t>
            </a:r>
          </a:p>
          <a:p>
            <a:r>
              <a:rPr lang="pt-BR" b="1" dirty="0" smtClean="0">
                <a:solidFill>
                  <a:srgbClr val="0070C0"/>
                </a:solidFill>
              </a:rPr>
              <a:t>Gestão Riscos</a:t>
            </a:r>
          </a:p>
          <a:p>
            <a:r>
              <a:rPr lang="pt-BR" b="1" dirty="0" smtClean="0">
                <a:solidFill>
                  <a:srgbClr val="0070C0"/>
                </a:solidFill>
              </a:rPr>
              <a:t>Integração</a:t>
            </a:r>
          </a:p>
          <a:p>
            <a:r>
              <a:rPr lang="pt-BR" b="1" dirty="0" smtClean="0">
                <a:solidFill>
                  <a:srgbClr val="0070C0"/>
                </a:solidFill>
              </a:rPr>
              <a:t>Decisão</a:t>
            </a:r>
          </a:p>
          <a:p>
            <a:endParaRPr lang="pt-BR" b="1" dirty="0">
              <a:solidFill>
                <a:srgbClr val="0070C0"/>
              </a:solidFill>
            </a:endParaRPr>
          </a:p>
          <a:p>
            <a:endParaRPr lang="pt-BR" b="1" dirty="0">
              <a:solidFill>
                <a:srgbClr val="0070C0"/>
              </a:solidFill>
            </a:endParaRPr>
          </a:p>
        </p:txBody>
      </p:sp>
      <p:sp>
        <p:nvSpPr>
          <p:cNvPr id="16" name="CaixaDeTexto 15"/>
          <p:cNvSpPr txBox="1"/>
          <p:nvPr/>
        </p:nvSpPr>
        <p:spPr>
          <a:xfrm>
            <a:off x="7180556" y="4077072"/>
            <a:ext cx="1524776" cy="1754326"/>
          </a:xfrm>
          <a:prstGeom prst="rect">
            <a:avLst/>
          </a:prstGeom>
          <a:solidFill>
            <a:schemeClr val="bg1">
              <a:lumMod val="85000"/>
            </a:schemeClr>
          </a:solidFill>
          <a:ln>
            <a:solidFill>
              <a:srgbClr val="0070C0"/>
            </a:solidFill>
          </a:ln>
        </p:spPr>
        <p:txBody>
          <a:bodyPr wrap="none" rtlCol="0">
            <a:spAutoFit/>
          </a:bodyPr>
          <a:lstStyle/>
          <a:p>
            <a:r>
              <a:rPr lang="pt-BR" b="1" dirty="0" smtClean="0">
                <a:solidFill>
                  <a:srgbClr val="0070C0"/>
                </a:solidFill>
              </a:rPr>
              <a:t>Contratos</a:t>
            </a:r>
          </a:p>
          <a:p>
            <a:r>
              <a:rPr lang="pt-BR" b="1" dirty="0" smtClean="0">
                <a:solidFill>
                  <a:srgbClr val="0070C0"/>
                </a:solidFill>
              </a:rPr>
              <a:t>Fornecedores</a:t>
            </a: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a:solidFill>
                <a:srgbClr val="0070C0"/>
              </a:solidFill>
            </a:endParaRPr>
          </a:p>
        </p:txBody>
      </p:sp>
    </p:spTree>
    <p:extLst>
      <p:ext uri="{BB962C8B-B14F-4D97-AF65-F5344CB8AC3E}">
        <p14:creationId xmlns:p14="http://schemas.microsoft.com/office/powerpoint/2010/main" val="253661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137939"/>
            <a:ext cx="7488832"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Riscos </a:t>
            </a:r>
            <a:r>
              <a:rPr lang="pt-BR" sz="2800" b="1" dirty="0" err="1" smtClean="0">
                <a:solidFill>
                  <a:srgbClr val="52527A"/>
                </a:solidFill>
                <a:latin typeface="Verdana" pitchFamily="34" charset="0"/>
                <a:cs typeface="Arial" charset="0"/>
              </a:rPr>
              <a:t>Estatégicos</a:t>
            </a:r>
            <a:endParaRPr lang="pt-BR" sz="2800" b="1" dirty="0" smtClean="0">
              <a:solidFill>
                <a:srgbClr val="52527A"/>
              </a:solidFill>
              <a:latin typeface="Verdana" pitchFamily="34" charset="0"/>
              <a:cs typeface="Arial" charset="0"/>
            </a:endParaRPr>
          </a:p>
          <a:p>
            <a:pPr algn="r"/>
            <a:r>
              <a:rPr lang="pt-BR" sz="2800" b="1" dirty="0" smtClean="0">
                <a:solidFill>
                  <a:srgbClr val="52527A"/>
                </a:solidFill>
                <a:latin typeface="Verdana" pitchFamily="34" charset="0"/>
                <a:cs typeface="Arial" charset="0"/>
              </a:rPr>
              <a:t>Governo MS – Altos Riscos </a:t>
            </a:r>
            <a:endParaRPr lang="pt-BR" sz="2800" b="1" dirty="0">
              <a:solidFill>
                <a:srgbClr val="52527A"/>
              </a:solidFill>
              <a:latin typeface="Verdana" pitchFamily="34" charset="0"/>
              <a:cs typeface="Arial" charset="0"/>
            </a:endParaRPr>
          </a:p>
        </p:txBody>
      </p:sp>
      <p:sp>
        <p:nvSpPr>
          <p:cNvPr id="7" name="Retângulo 6"/>
          <p:cNvSpPr/>
          <p:nvPr/>
        </p:nvSpPr>
        <p:spPr>
          <a:xfrm>
            <a:off x="611560" y="1412776"/>
            <a:ext cx="13681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AMBIENTAL</a:t>
            </a:r>
            <a:endParaRPr lang="pt-BR" dirty="0"/>
          </a:p>
        </p:txBody>
      </p:sp>
      <p:sp>
        <p:nvSpPr>
          <p:cNvPr id="8" name="Retângulo 7"/>
          <p:cNvSpPr/>
          <p:nvPr/>
        </p:nvSpPr>
        <p:spPr>
          <a:xfrm>
            <a:off x="2190727" y="1434480"/>
            <a:ext cx="13681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TEC.</a:t>
            </a:r>
          </a:p>
          <a:p>
            <a:pPr algn="ctr"/>
            <a:r>
              <a:rPr lang="pt-BR" dirty="0" smtClean="0"/>
              <a:t>INF.</a:t>
            </a:r>
            <a:endParaRPr lang="pt-BR" dirty="0"/>
          </a:p>
        </p:txBody>
      </p:sp>
      <p:sp>
        <p:nvSpPr>
          <p:cNvPr id="9" name="Retângulo 8"/>
          <p:cNvSpPr/>
          <p:nvPr/>
        </p:nvSpPr>
        <p:spPr>
          <a:xfrm>
            <a:off x="3796607" y="1434480"/>
            <a:ext cx="13683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COMUNIC.</a:t>
            </a:r>
          </a:p>
          <a:p>
            <a:pPr algn="ctr"/>
            <a:r>
              <a:rPr lang="pt-BR" dirty="0" smtClean="0"/>
              <a:t>INST.</a:t>
            </a:r>
            <a:endParaRPr lang="pt-BR" dirty="0"/>
          </a:p>
        </p:txBody>
      </p:sp>
      <p:sp>
        <p:nvSpPr>
          <p:cNvPr id="10" name="Retângulo 9"/>
          <p:cNvSpPr/>
          <p:nvPr/>
        </p:nvSpPr>
        <p:spPr>
          <a:xfrm>
            <a:off x="5436096" y="1412776"/>
            <a:ext cx="14184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GOV., GESTÃO, INTEGRID.</a:t>
            </a:r>
            <a:endParaRPr lang="pt-BR" dirty="0"/>
          </a:p>
        </p:txBody>
      </p:sp>
      <p:sp>
        <p:nvSpPr>
          <p:cNvPr id="11" name="Retângulo 10"/>
          <p:cNvSpPr/>
          <p:nvPr/>
        </p:nvSpPr>
        <p:spPr>
          <a:xfrm>
            <a:off x="7092280" y="1434480"/>
            <a:ext cx="15567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LICITAÇÃO</a:t>
            </a:r>
            <a:endParaRPr lang="pt-BR" dirty="0"/>
          </a:p>
        </p:txBody>
      </p:sp>
      <p:sp>
        <p:nvSpPr>
          <p:cNvPr id="12" name="CaixaDeTexto 11"/>
          <p:cNvSpPr txBox="1"/>
          <p:nvPr/>
        </p:nvSpPr>
        <p:spPr>
          <a:xfrm>
            <a:off x="611560" y="2483603"/>
            <a:ext cx="1368152" cy="4247317"/>
          </a:xfrm>
          <a:prstGeom prst="rect">
            <a:avLst/>
          </a:prstGeom>
          <a:solidFill>
            <a:schemeClr val="bg1">
              <a:lumMod val="85000"/>
            </a:schemeClr>
          </a:solidFill>
          <a:ln>
            <a:solidFill>
              <a:srgbClr val="0070C0"/>
            </a:solidFill>
          </a:ln>
        </p:spPr>
        <p:txBody>
          <a:bodyPr wrap="square" rtlCol="0">
            <a:spAutoFit/>
          </a:bodyPr>
          <a:lstStyle/>
          <a:p>
            <a:r>
              <a:rPr lang="pt-BR" b="1" dirty="0" smtClean="0">
                <a:solidFill>
                  <a:srgbClr val="0070C0"/>
                </a:solidFill>
              </a:rPr>
              <a:t>Escassez (agro pecuária e </a:t>
            </a:r>
            <a:r>
              <a:rPr lang="pt-BR" b="1" dirty="0" err="1" smtClean="0">
                <a:solidFill>
                  <a:srgbClr val="0070C0"/>
                </a:solidFill>
              </a:rPr>
              <a:t>abast</a:t>
            </a:r>
            <a:r>
              <a:rPr lang="pt-BR" b="1" dirty="0" smtClean="0">
                <a:solidFill>
                  <a:srgbClr val="0070C0"/>
                </a:solidFill>
              </a:rPr>
              <a:t>. Água)</a:t>
            </a:r>
          </a:p>
          <a:p>
            <a:endParaRPr lang="pt-BR" b="1" dirty="0">
              <a:solidFill>
                <a:srgbClr val="0070C0"/>
              </a:solidFill>
            </a:endParaRPr>
          </a:p>
          <a:p>
            <a:r>
              <a:rPr lang="pt-BR" b="1" dirty="0" smtClean="0">
                <a:solidFill>
                  <a:srgbClr val="0070C0"/>
                </a:solidFill>
              </a:rPr>
              <a:t>Redução de biomas, fauna e flora</a:t>
            </a:r>
          </a:p>
          <a:p>
            <a:endParaRPr lang="pt-BR" b="1" dirty="0">
              <a:solidFill>
                <a:srgbClr val="0070C0"/>
              </a:solidFill>
            </a:endParaRPr>
          </a:p>
          <a:p>
            <a:r>
              <a:rPr lang="pt-BR" b="1" dirty="0" smtClean="0">
                <a:solidFill>
                  <a:srgbClr val="0070C0"/>
                </a:solidFill>
              </a:rPr>
              <a:t>Queimadas</a:t>
            </a:r>
          </a:p>
          <a:p>
            <a:endParaRPr lang="pt-BR" b="1" dirty="0">
              <a:solidFill>
                <a:srgbClr val="0070C0"/>
              </a:solidFill>
            </a:endParaRPr>
          </a:p>
          <a:p>
            <a:r>
              <a:rPr lang="pt-BR" b="1" dirty="0" smtClean="0">
                <a:solidFill>
                  <a:srgbClr val="0070C0"/>
                </a:solidFill>
              </a:rPr>
              <a:t>Turismo e imagem </a:t>
            </a:r>
            <a:endParaRPr lang="pt-BR" b="1" dirty="0">
              <a:solidFill>
                <a:srgbClr val="0070C0"/>
              </a:solidFill>
            </a:endParaRPr>
          </a:p>
        </p:txBody>
      </p:sp>
      <p:sp>
        <p:nvSpPr>
          <p:cNvPr id="13" name="CaixaDeTexto 12"/>
          <p:cNvSpPr txBox="1"/>
          <p:nvPr/>
        </p:nvSpPr>
        <p:spPr>
          <a:xfrm>
            <a:off x="2217440" y="2492896"/>
            <a:ext cx="1341439" cy="4247317"/>
          </a:xfrm>
          <a:prstGeom prst="rect">
            <a:avLst/>
          </a:prstGeom>
          <a:solidFill>
            <a:schemeClr val="bg1">
              <a:lumMod val="85000"/>
            </a:schemeClr>
          </a:solidFill>
          <a:ln>
            <a:solidFill>
              <a:srgbClr val="0070C0"/>
            </a:solidFill>
          </a:ln>
        </p:spPr>
        <p:txBody>
          <a:bodyPr wrap="square" rtlCol="0">
            <a:spAutoFit/>
          </a:bodyPr>
          <a:lstStyle/>
          <a:p>
            <a:r>
              <a:rPr lang="pt-BR" b="1" dirty="0" smtClean="0">
                <a:solidFill>
                  <a:srgbClr val="0070C0"/>
                </a:solidFill>
              </a:rPr>
              <a:t>Vazamento</a:t>
            </a:r>
          </a:p>
          <a:p>
            <a:r>
              <a:rPr lang="pt-BR" b="1" dirty="0" smtClean="0">
                <a:solidFill>
                  <a:srgbClr val="0070C0"/>
                </a:solidFill>
              </a:rPr>
              <a:t>de dados </a:t>
            </a:r>
            <a:endParaRPr lang="pt-BR" b="1" dirty="0" smtClean="0">
              <a:solidFill>
                <a:srgbClr val="0070C0"/>
              </a:solidFill>
            </a:endParaRPr>
          </a:p>
          <a:p>
            <a:endParaRPr lang="pt-BR" b="1" dirty="0">
              <a:solidFill>
                <a:srgbClr val="0070C0"/>
              </a:solidFill>
            </a:endParaRPr>
          </a:p>
          <a:p>
            <a:r>
              <a:rPr lang="pt-BR" b="1" dirty="0" smtClean="0">
                <a:solidFill>
                  <a:srgbClr val="0070C0"/>
                </a:solidFill>
              </a:rPr>
              <a:t>Serv. de T.I.</a:t>
            </a:r>
          </a:p>
          <a:p>
            <a:endParaRPr lang="pt-BR" b="1" dirty="0">
              <a:solidFill>
                <a:srgbClr val="0070C0"/>
              </a:solidFill>
            </a:endParaRPr>
          </a:p>
          <a:p>
            <a:r>
              <a:rPr lang="pt-BR" b="1" dirty="0" smtClean="0">
                <a:solidFill>
                  <a:srgbClr val="0070C0"/>
                </a:solidFill>
              </a:rPr>
              <a:t>Perda </a:t>
            </a:r>
            <a:r>
              <a:rPr lang="pt-BR" b="1" dirty="0" err="1" smtClean="0">
                <a:solidFill>
                  <a:srgbClr val="0070C0"/>
                </a:solidFill>
              </a:rPr>
              <a:t>finaceira</a:t>
            </a:r>
            <a:endParaRPr lang="pt-BR" b="1" dirty="0" smtClean="0">
              <a:solidFill>
                <a:srgbClr val="0070C0"/>
              </a:solidFill>
            </a:endParaRPr>
          </a:p>
          <a:p>
            <a:endParaRPr lang="pt-BR" b="1" dirty="0">
              <a:solidFill>
                <a:srgbClr val="0070C0"/>
              </a:solidFill>
            </a:endParaRPr>
          </a:p>
          <a:p>
            <a:r>
              <a:rPr lang="pt-BR" b="1" dirty="0" smtClean="0">
                <a:solidFill>
                  <a:srgbClr val="0070C0"/>
                </a:solidFill>
              </a:rPr>
              <a:t>Ataque cibernético</a:t>
            </a:r>
          </a:p>
          <a:p>
            <a:endParaRPr lang="pt-BR" b="1" dirty="0">
              <a:solidFill>
                <a:srgbClr val="0070C0"/>
              </a:solidFill>
            </a:endParaRPr>
          </a:p>
          <a:p>
            <a:r>
              <a:rPr lang="pt-BR" b="1" dirty="0" smtClean="0">
                <a:solidFill>
                  <a:srgbClr val="0070C0"/>
                </a:solidFill>
              </a:rPr>
              <a:t>       (-)</a:t>
            </a:r>
          </a:p>
          <a:p>
            <a:r>
              <a:rPr lang="pt-BR" b="1" dirty="0" smtClean="0">
                <a:solidFill>
                  <a:srgbClr val="0070C0"/>
                </a:solidFill>
              </a:rPr>
              <a:t>Qualidade </a:t>
            </a:r>
            <a:r>
              <a:rPr lang="pt-BR" b="1" dirty="0" smtClean="0">
                <a:solidFill>
                  <a:srgbClr val="0070C0"/>
                </a:solidFill>
              </a:rPr>
              <a:t>e </a:t>
            </a:r>
            <a:r>
              <a:rPr lang="pt-BR" b="1" dirty="0" smtClean="0">
                <a:solidFill>
                  <a:srgbClr val="0070C0"/>
                </a:solidFill>
              </a:rPr>
              <a:t>inovação</a:t>
            </a:r>
            <a:endParaRPr lang="pt-BR" b="1" dirty="0" smtClean="0">
              <a:solidFill>
                <a:srgbClr val="0070C0"/>
              </a:solidFill>
            </a:endParaRPr>
          </a:p>
          <a:p>
            <a:endParaRPr lang="pt-BR" b="1" dirty="0">
              <a:solidFill>
                <a:srgbClr val="0070C0"/>
              </a:solidFill>
            </a:endParaRPr>
          </a:p>
        </p:txBody>
      </p:sp>
      <p:sp>
        <p:nvSpPr>
          <p:cNvPr id="14" name="CaixaDeTexto 13"/>
          <p:cNvSpPr txBox="1"/>
          <p:nvPr/>
        </p:nvSpPr>
        <p:spPr>
          <a:xfrm>
            <a:off x="3828935" y="2492896"/>
            <a:ext cx="1336022" cy="4247317"/>
          </a:xfrm>
          <a:prstGeom prst="rect">
            <a:avLst/>
          </a:prstGeom>
          <a:solidFill>
            <a:schemeClr val="bg1">
              <a:lumMod val="85000"/>
            </a:schemeClr>
          </a:solidFill>
          <a:ln>
            <a:solidFill>
              <a:srgbClr val="0070C0"/>
            </a:solidFill>
          </a:ln>
        </p:spPr>
        <p:txBody>
          <a:bodyPr wrap="square" rtlCol="0">
            <a:spAutoFit/>
          </a:bodyPr>
          <a:lstStyle/>
          <a:p>
            <a:r>
              <a:rPr lang="pt-BR" b="1" dirty="0" smtClean="0">
                <a:solidFill>
                  <a:srgbClr val="0070C0"/>
                </a:solidFill>
              </a:rPr>
              <a:t>Baixa </a:t>
            </a:r>
            <a:r>
              <a:rPr lang="pt-BR" b="1" dirty="0" err="1" smtClean="0">
                <a:solidFill>
                  <a:srgbClr val="0070C0"/>
                </a:solidFill>
              </a:rPr>
              <a:t>Cre</a:t>
            </a:r>
            <a:r>
              <a:rPr lang="pt-BR" b="1" dirty="0" smtClean="0">
                <a:solidFill>
                  <a:srgbClr val="0070C0"/>
                </a:solidFill>
              </a:rPr>
              <a:t>-</a:t>
            </a:r>
          </a:p>
          <a:p>
            <a:r>
              <a:rPr lang="pt-BR" b="1" dirty="0" err="1" smtClean="0">
                <a:solidFill>
                  <a:srgbClr val="0070C0"/>
                </a:solidFill>
              </a:rPr>
              <a:t>dibilidade</a:t>
            </a:r>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p:txBody>
      </p:sp>
      <p:sp>
        <p:nvSpPr>
          <p:cNvPr id="15" name="CaixaDeTexto 14"/>
          <p:cNvSpPr txBox="1"/>
          <p:nvPr/>
        </p:nvSpPr>
        <p:spPr>
          <a:xfrm>
            <a:off x="5423820" y="2492896"/>
            <a:ext cx="1418456" cy="4524315"/>
          </a:xfrm>
          <a:prstGeom prst="rect">
            <a:avLst/>
          </a:prstGeom>
          <a:solidFill>
            <a:schemeClr val="bg1">
              <a:lumMod val="85000"/>
            </a:schemeClr>
          </a:solidFill>
          <a:ln>
            <a:solidFill>
              <a:srgbClr val="0070C0"/>
            </a:solidFill>
          </a:ln>
        </p:spPr>
        <p:txBody>
          <a:bodyPr wrap="square" rtlCol="0">
            <a:spAutoFit/>
          </a:bodyPr>
          <a:lstStyle/>
          <a:p>
            <a:r>
              <a:rPr lang="pt-BR" b="1" dirty="0" smtClean="0">
                <a:solidFill>
                  <a:srgbClr val="0070C0"/>
                </a:solidFill>
              </a:rPr>
              <a:t>Corrupção</a:t>
            </a:r>
          </a:p>
          <a:p>
            <a:endParaRPr lang="pt-BR" b="1" dirty="0">
              <a:solidFill>
                <a:srgbClr val="0070C0"/>
              </a:solidFill>
            </a:endParaRPr>
          </a:p>
          <a:p>
            <a:r>
              <a:rPr lang="pt-BR" b="1" dirty="0" smtClean="0">
                <a:solidFill>
                  <a:srgbClr val="0070C0"/>
                </a:solidFill>
              </a:rPr>
              <a:t>Fraude</a:t>
            </a:r>
          </a:p>
          <a:p>
            <a:endParaRPr lang="pt-BR" b="1" dirty="0">
              <a:solidFill>
                <a:srgbClr val="0070C0"/>
              </a:solidFill>
            </a:endParaRPr>
          </a:p>
          <a:p>
            <a:r>
              <a:rPr lang="pt-BR" b="1" dirty="0" smtClean="0">
                <a:solidFill>
                  <a:srgbClr val="0070C0"/>
                </a:solidFill>
              </a:rPr>
              <a:t>Resultados      # dos </a:t>
            </a:r>
            <a:r>
              <a:rPr lang="pt-BR" b="1" dirty="0" smtClean="0">
                <a:solidFill>
                  <a:srgbClr val="0070C0"/>
                </a:solidFill>
              </a:rPr>
              <a:t>planejados</a:t>
            </a: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a:solidFill>
                <a:srgbClr val="0070C0"/>
              </a:solidFill>
            </a:endParaRPr>
          </a:p>
        </p:txBody>
      </p:sp>
      <p:sp>
        <p:nvSpPr>
          <p:cNvPr id="16" name="CaixaDeTexto 15"/>
          <p:cNvSpPr txBox="1"/>
          <p:nvPr/>
        </p:nvSpPr>
        <p:spPr>
          <a:xfrm>
            <a:off x="7126164" y="2492896"/>
            <a:ext cx="1511952" cy="4524315"/>
          </a:xfrm>
          <a:prstGeom prst="rect">
            <a:avLst/>
          </a:prstGeom>
          <a:solidFill>
            <a:schemeClr val="bg1">
              <a:lumMod val="85000"/>
            </a:schemeClr>
          </a:solidFill>
          <a:ln>
            <a:solidFill>
              <a:srgbClr val="0070C0"/>
            </a:solidFill>
          </a:ln>
        </p:spPr>
        <p:txBody>
          <a:bodyPr wrap="none" rtlCol="0">
            <a:spAutoFit/>
          </a:bodyPr>
          <a:lstStyle/>
          <a:p>
            <a:r>
              <a:rPr lang="pt-BR" b="1" dirty="0" smtClean="0">
                <a:solidFill>
                  <a:srgbClr val="0070C0"/>
                </a:solidFill>
              </a:rPr>
              <a:t>Perdas </a:t>
            </a:r>
            <a:r>
              <a:rPr lang="pt-BR" b="1" dirty="0" err="1" smtClean="0">
                <a:solidFill>
                  <a:srgbClr val="0070C0"/>
                </a:solidFill>
              </a:rPr>
              <a:t>finan</a:t>
            </a:r>
            <a:r>
              <a:rPr lang="pt-BR" b="1" dirty="0" smtClean="0">
                <a:solidFill>
                  <a:srgbClr val="0070C0"/>
                </a:solidFill>
              </a:rPr>
              <a:t>-</a:t>
            </a:r>
          </a:p>
          <a:p>
            <a:r>
              <a:rPr lang="pt-BR" b="1" dirty="0" smtClean="0">
                <a:solidFill>
                  <a:srgbClr val="0070C0"/>
                </a:solidFill>
              </a:rPr>
              <a:t>ceiras</a:t>
            </a:r>
            <a:endParaRPr lang="pt-BR" b="1" dirty="0" smtClean="0">
              <a:solidFill>
                <a:srgbClr val="0070C0"/>
              </a:solidFill>
            </a:endParaRPr>
          </a:p>
          <a:p>
            <a:endParaRPr lang="pt-BR" b="1" dirty="0">
              <a:solidFill>
                <a:srgbClr val="0070C0"/>
              </a:solidFill>
            </a:endParaRPr>
          </a:p>
          <a:p>
            <a:r>
              <a:rPr lang="pt-BR" b="1" dirty="0" smtClean="0">
                <a:solidFill>
                  <a:srgbClr val="0070C0"/>
                </a:solidFill>
              </a:rPr>
              <a:t>         (-)</a:t>
            </a:r>
          </a:p>
          <a:p>
            <a:r>
              <a:rPr lang="pt-BR" b="1" dirty="0" smtClean="0">
                <a:solidFill>
                  <a:srgbClr val="0070C0"/>
                </a:solidFill>
              </a:rPr>
              <a:t>Suprimento </a:t>
            </a:r>
            <a:r>
              <a:rPr lang="pt-BR" b="1" dirty="0" smtClean="0">
                <a:solidFill>
                  <a:srgbClr val="0070C0"/>
                </a:solidFill>
              </a:rPr>
              <a:t>- </a:t>
            </a:r>
          </a:p>
          <a:p>
            <a:r>
              <a:rPr lang="pt-BR" b="1" dirty="0" smtClean="0">
                <a:solidFill>
                  <a:srgbClr val="0070C0"/>
                </a:solidFill>
              </a:rPr>
              <a:t>materiais </a:t>
            </a:r>
            <a:r>
              <a:rPr lang="pt-BR" b="1" dirty="0" smtClean="0">
                <a:solidFill>
                  <a:srgbClr val="0070C0"/>
                </a:solidFill>
              </a:rPr>
              <a:t>e </a:t>
            </a:r>
          </a:p>
          <a:p>
            <a:r>
              <a:rPr lang="pt-BR" b="1" dirty="0" smtClean="0">
                <a:solidFill>
                  <a:srgbClr val="0070C0"/>
                </a:solidFill>
              </a:rPr>
              <a:t>serviços</a:t>
            </a:r>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smtClean="0">
              <a:solidFill>
                <a:srgbClr val="0070C0"/>
              </a:solidFill>
            </a:endParaRPr>
          </a:p>
          <a:p>
            <a:endParaRPr lang="pt-BR" b="1" dirty="0">
              <a:solidFill>
                <a:srgbClr val="0070C0"/>
              </a:solidFill>
            </a:endParaRPr>
          </a:p>
          <a:p>
            <a:endParaRPr lang="pt-BR" b="1" dirty="0">
              <a:solidFill>
                <a:srgbClr val="0070C0"/>
              </a:solidFill>
            </a:endParaRPr>
          </a:p>
        </p:txBody>
      </p:sp>
    </p:spTree>
    <p:extLst>
      <p:ext uri="{BB962C8B-B14F-4D97-AF65-F5344CB8AC3E}">
        <p14:creationId xmlns:p14="http://schemas.microsoft.com/office/powerpoint/2010/main" val="285646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600" y="-171400"/>
            <a:ext cx="7704856" cy="1384995"/>
          </a:xfrm>
          <a:prstGeom prst="rect">
            <a:avLst/>
          </a:prstGeom>
          <a:noFill/>
        </p:spPr>
        <p:txBody>
          <a:bodyPr wrap="square" rtlCol="0">
            <a:spAutoFit/>
          </a:bodyPr>
          <a:lstStyle/>
          <a:p>
            <a:endParaRPr lang="pt-BR" sz="2800" b="1" dirty="0" smtClean="0"/>
          </a:p>
          <a:p>
            <a:pPr algn="r"/>
            <a:r>
              <a:rPr lang="pt-BR" sz="2800" b="1" dirty="0" smtClean="0">
                <a:solidFill>
                  <a:srgbClr val="52527A"/>
                </a:solidFill>
                <a:latin typeface="Verdana" pitchFamily="34" charset="0"/>
                <a:cs typeface="Arial" charset="0"/>
              </a:rPr>
              <a:t>Objetivo e diretriz de governo MS</a:t>
            </a:r>
          </a:p>
          <a:p>
            <a:pPr algn="r"/>
            <a:r>
              <a:rPr lang="pt-BR" sz="2800" b="1" dirty="0" smtClean="0">
                <a:solidFill>
                  <a:srgbClr val="52527A"/>
                </a:solidFill>
                <a:latin typeface="Verdana" pitchFamily="34" charset="0"/>
                <a:cs typeface="Arial" charset="0"/>
              </a:rPr>
              <a:t>Meio Ambiente – Gestão de Recursos</a:t>
            </a:r>
            <a:r>
              <a:rPr lang="pt-BR" sz="2800" b="1" dirty="0" smtClean="0">
                <a:solidFill>
                  <a:srgbClr val="52527A"/>
                </a:solidFill>
                <a:latin typeface="Verdana" pitchFamily="34" charset="0"/>
                <a:cs typeface="Arial" charset="0"/>
              </a:rPr>
              <a:t> </a:t>
            </a:r>
            <a:endParaRPr lang="pt-BR" sz="2800" b="1" dirty="0">
              <a:solidFill>
                <a:srgbClr val="52527A"/>
              </a:solidFill>
              <a:latin typeface="Verdana" pitchFamily="34" charset="0"/>
              <a:cs typeface="Arial" charset="0"/>
            </a:endParaRPr>
          </a:p>
        </p:txBody>
      </p:sp>
      <p:sp>
        <p:nvSpPr>
          <p:cNvPr id="7" name="Retângulo 6"/>
          <p:cNvSpPr/>
          <p:nvPr/>
        </p:nvSpPr>
        <p:spPr>
          <a:xfrm>
            <a:off x="935596" y="1916832"/>
            <a:ext cx="13681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CAUSAS</a:t>
            </a:r>
          </a:p>
          <a:p>
            <a:pPr algn="ctr"/>
            <a:r>
              <a:rPr lang="pt-BR" sz="2000" b="1" dirty="0" smtClean="0"/>
              <a:t>Fatores de</a:t>
            </a:r>
          </a:p>
          <a:p>
            <a:pPr algn="ctr"/>
            <a:r>
              <a:rPr lang="pt-BR" sz="2000" b="1" dirty="0" smtClean="0"/>
              <a:t>riscos</a:t>
            </a:r>
            <a:endParaRPr lang="pt-BR" sz="2000" b="1" dirty="0"/>
          </a:p>
        </p:txBody>
      </p:sp>
      <p:sp>
        <p:nvSpPr>
          <p:cNvPr id="11" name="Retângulo 10"/>
          <p:cNvSpPr/>
          <p:nvPr/>
        </p:nvSpPr>
        <p:spPr>
          <a:xfrm>
            <a:off x="6660232" y="1916832"/>
            <a:ext cx="15567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EFEITOS</a:t>
            </a:r>
          </a:p>
          <a:p>
            <a:pPr algn="ctr"/>
            <a:r>
              <a:rPr lang="pt-BR" sz="2000" b="1" dirty="0" smtClean="0"/>
              <a:t>Impactos</a:t>
            </a:r>
            <a:endParaRPr lang="pt-BR" sz="2000" b="1" dirty="0"/>
          </a:p>
        </p:txBody>
      </p:sp>
      <p:sp>
        <p:nvSpPr>
          <p:cNvPr id="12" name="CaixaDeTexto 11"/>
          <p:cNvSpPr txBox="1"/>
          <p:nvPr/>
        </p:nvSpPr>
        <p:spPr>
          <a:xfrm>
            <a:off x="611560" y="2996952"/>
            <a:ext cx="2016224" cy="3693319"/>
          </a:xfrm>
          <a:prstGeom prst="rect">
            <a:avLst/>
          </a:prstGeom>
          <a:solidFill>
            <a:schemeClr val="bg1">
              <a:lumMod val="85000"/>
            </a:schemeClr>
          </a:solidFill>
          <a:ln>
            <a:solidFill>
              <a:srgbClr val="0070C0"/>
            </a:solidFill>
          </a:ln>
        </p:spPr>
        <p:txBody>
          <a:bodyPr wrap="square" rtlCol="0">
            <a:spAutoFit/>
          </a:bodyPr>
          <a:lstStyle/>
          <a:p>
            <a:pPr marL="285750" indent="-285750">
              <a:buFont typeface="Wingdings" panose="05000000000000000000" pitchFamily="2" charset="2"/>
              <a:buChar char="ü"/>
            </a:pPr>
            <a:r>
              <a:rPr lang="pt-BR" b="1" dirty="0" smtClean="0">
                <a:solidFill>
                  <a:srgbClr val="0070C0"/>
                </a:solidFill>
              </a:rPr>
              <a:t>Ocupação inadequada de áreas</a:t>
            </a:r>
            <a:endParaRPr lang="pt-BR" b="1" dirty="0">
              <a:solidFill>
                <a:srgbClr val="0070C0"/>
              </a:solidFill>
            </a:endParaRPr>
          </a:p>
          <a:p>
            <a:pPr marL="285750" indent="-285750">
              <a:buFont typeface="Wingdings" panose="05000000000000000000" pitchFamily="2" charset="2"/>
              <a:buChar char="ü"/>
            </a:pPr>
            <a:r>
              <a:rPr lang="pt-BR" b="1" dirty="0" smtClean="0">
                <a:solidFill>
                  <a:srgbClr val="0070C0"/>
                </a:solidFill>
              </a:rPr>
              <a:t>Queimadas</a:t>
            </a:r>
          </a:p>
          <a:p>
            <a:pPr marL="285750" indent="-285750">
              <a:buFont typeface="Wingdings" panose="05000000000000000000" pitchFamily="2" charset="2"/>
              <a:buChar char="ü"/>
            </a:pPr>
            <a:r>
              <a:rPr lang="pt-BR" b="1" dirty="0" smtClean="0">
                <a:solidFill>
                  <a:srgbClr val="0070C0"/>
                </a:solidFill>
              </a:rPr>
              <a:t>Desmatamento</a:t>
            </a:r>
          </a:p>
          <a:p>
            <a:pPr marL="285750" indent="-285750">
              <a:buFont typeface="Wingdings" panose="05000000000000000000" pitchFamily="2" charset="2"/>
              <a:buChar char="ü"/>
            </a:pPr>
            <a:r>
              <a:rPr lang="pt-BR" b="1" dirty="0" smtClean="0">
                <a:solidFill>
                  <a:srgbClr val="0070C0"/>
                </a:solidFill>
              </a:rPr>
              <a:t>Baixa fiscalização do meio ambiente</a:t>
            </a:r>
          </a:p>
          <a:p>
            <a:pPr marL="285750" indent="-285750">
              <a:buFont typeface="Wingdings" panose="05000000000000000000" pitchFamily="2" charset="2"/>
              <a:buChar char="ü"/>
            </a:pPr>
            <a:r>
              <a:rPr lang="pt-BR" b="1" dirty="0" smtClean="0">
                <a:solidFill>
                  <a:srgbClr val="0070C0"/>
                </a:solidFill>
              </a:rPr>
              <a:t>Caça ilegal</a:t>
            </a:r>
          </a:p>
          <a:p>
            <a:pPr marL="285750" indent="-285750">
              <a:buFont typeface="Wingdings" panose="05000000000000000000" pitchFamily="2" charset="2"/>
              <a:buChar char="ü"/>
            </a:pPr>
            <a:r>
              <a:rPr lang="pt-BR" b="1" dirty="0" smtClean="0">
                <a:solidFill>
                  <a:srgbClr val="0070C0"/>
                </a:solidFill>
              </a:rPr>
              <a:t>Pesca predatória</a:t>
            </a:r>
          </a:p>
          <a:p>
            <a:pPr marL="285750" indent="-285750">
              <a:buFont typeface="Wingdings" panose="05000000000000000000" pitchFamily="2" charset="2"/>
              <a:buChar char="ü"/>
            </a:pPr>
            <a:endParaRPr lang="pt-BR" b="1" dirty="0">
              <a:solidFill>
                <a:srgbClr val="0070C0"/>
              </a:solidFill>
            </a:endParaRPr>
          </a:p>
          <a:p>
            <a:pPr marL="285750" indent="-285750">
              <a:buFont typeface="Wingdings" panose="05000000000000000000" pitchFamily="2" charset="2"/>
              <a:buChar char="ü"/>
            </a:pPr>
            <a:endParaRPr lang="pt-BR" b="1" dirty="0">
              <a:solidFill>
                <a:srgbClr val="0070C0"/>
              </a:solidFill>
            </a:endParaRPr>
          </a:p>
        </p:txBody>
      </p:sp>
      <p:sp>
        <p:nvSpPr>
          <p:cNvPr id="17" name="CaixaDeTexto 16"/>
          <p:cNvSpPr txBox="1"/>
          <p:nvPr/>
        </p:nvSpPr>
        <p:spPr>
          <a:xfrm>
            <a:off x="6430488" y="3016562"/>
            <a:ext cx="2016224" cy="3693319"/>
          </a:xfrm>
          <a:prstGeom prst="rect">
            <a:avLst/>
          </a:prstGeom>
          <a:solidFill>
            <a:schemeClr val="bg1">
              <a:lumMod val="85000"/>
            </a:schemeClr>
          </a:solidFill>
          <a:ln>
            <a:solidFill>
              <a:srgbClr val="0070C0"/>
            </a:solidFill>
          </a:ln>
        </p:spPr>
        <p:txBody>
          <a:bodyPr wrap="square" rtlCol="0">
            <a:spAutoFit/>
          </a:bodyPr>
          <a:lstStyle/>
          <a:p>
            <a:pPr marL="285750" indent="-285750">
              <a:buFont typeface="Wingdings" panose="05000000000000000000" pitchFamily="2" charset="2"/>
              <a:buChar char="ü"/>
            </a:pPr>
            <a:r>
              <a:rPr lang="pt-BR" b="1" dirty="0" smtClean="0">
                <a:solidFill>
                  <a:srgbClr val="0070C0"/>
                </a:solidFill>
              </a:rPr>
              <a:t>Agressão ao meio ambiente</a:t>
            </a:r>
          </a:p>
          <a:p>
            <a:pPr marL="285750" indent="-285750">
              <a:buFont typeface="Wingdings" panose="05000000000000000000" pitchFamily="2" charset="2"/>
              <a:buChar char="ü"/>
            </a:pPr>
            <a:r>
              <a:rPr lang="pt-BR" b="1" dirty="0" smtClean="0">
                <a:solidFill>
                  <a:srgbClr val="0070C0"/>
                </a:solidFill>
              </a:rPr>
              <a:t>Desertificação</a:t>
            </a:r>
          </a:p>
          <a:p>
            <a:pPr marL="285750" indent="-285750">
              <a:buFont typeface="Wingdings" panose="05000000000000000000" pitchFamily="2" charset="2"/>
              <a:buChar char="ü"/>
            </a:pPr>
            <a:r>
              <a:rPr lang="pt-BR" b="1" dirty="0" smtClean="0">
                <a:solidFill>
                  <a:srgbClr val="0070C0"/>
                </a:solidFill>
              </a:rPr>
              <a:t>Desequilíbrio ecológico</a:t>
            </a:r>
          </a:p>
          <a:p>
            <a:pPr marL="285750" indent="-285750">
              <a:buFont typeface="Wingdings" panose="05000000000000000000" pitchFamily="2" charset="2"/>
              <a:buChar char="ü"/>
            </a:pPr>
            <a:r>
              <a:rPr lang="pt-BR" b="1" dirty="0" smtClean="0">
                <a:solidFill>
                  <a:srgbClr val="0070C0"/>
                </a:solidFill>
              </a:rPr>
              <a:t>Comprometi-</a:t>
            </a:r>
          </a:p>
          <a:p>
            <a:pPr marL="285750" indent="-285750">
              <a:buFont typeface="Wingdings" panose="05000000000000000000" pitchFamily="2" charset="2"/>
              <a:buChar char="ü"/>
            </a:pPr>
            <a:r>
              <a:rPr lang="pt-BR" b="1" dirty="0" smtClean="0">
                <a:solidFill>
                  <a:srgbClr val="0070C0"/>
                </a:solidFill>
              </a:rPr>
              <a:t>mento de plantio e pastagens</a:t>
            </a:r>
          </a:p>
          <a:p>
            <a:pPr marL="285750" indent="-285750">
              <a:buFont typeface="Wingdings" panose="05000000000000000000" pitchFamily="2" charset="2"/>
              <a:buChar char="ü"/>
            </a:pPr>
            <a:r>
              <a:rPr lang="pt-BR" b="1" dirty="0" smtClean="0">
                <a:solidFill>
                  <a:srgbClr val="0070C0"/>
                </a:solidFill>
              </a:rPr>
              <a:t>Impacto negativo na economia MS/BR </a:t>
            </a:r>
            <a:endParaRPr lang="pt-BR" b="1" dirty="0">
              <a:solidFill>
                <a:srgbClr val="0070C0"/>
              </a:solidFill>
            </a:endParaRPr>
          </a:p>
        </p:txBody>
      </p:sp>
      <p:sp>
        <p:nvSpPr>
          <p:cNvPr id="3" name="Elipse 2"/>
          <p:cNvSpPr/>
          <p:nvPr/>
        </p:nvSpPr>
        <p:spPr>
          <a:xfrm>
            <a:off x="3419872" y="3573016"/>
            <a:ext cx="2088232" cy="201622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rgbClr val="FF0000"/>
              </a:solidFill>
            </a:endParaRPr>
          </a:p>
          <a:p>
            <a:pPr algn="ctr"/>
            <a:r>
              <a:rPr lang="pt-BR" sz="2000" b="1" dirty="0" smtClean="0">
                <a:solidFill>
                  <a:srgbClr val="FF0000"/>
                </a:solidFill>
              </a:rPr>
              <a:t>RISCO 1</a:t>
            </a:r>
            <a:endParaRPr lang="pt-BR" sz="2000" b="1" dirty="0">
              <a:solidFill>
                <a:srgbClr val="0070C0"/>
              </a:solidFill>
            </a:endParaRPr>
          </a:p>
          <a:p>
            <a:pPr algn="ctr"/>
            <a:r>
              <a:rPr lang="pt-BR" sz="2000" b="1" dirty="0" smtClean="0">
                <a:solidFill>
                  <a:srgbClr val="FF0000"/>
                </a:solidFill>
              </a:rPr>
              <a:t>Redução de biomas, flora e fauna</a:t>
            </a:r>
            <a:endParaRPr lang="pt-BR" sz="2000" b="1" dirty="0">
              <a:solidFill>
                <a:srgbClr val="FF0000"/>
              </a:solidFill>
            </a:endParaRPr>
          </a:p>
        </p:txBody>
      </p:sp>
    </p:spTree>
    <p:extLst>
      <p:ext uri="{BB962C8B-B14F-4D97-AF65-F5344CB8AC3E}">
        <p14:creationId xmlns:p14="http://schemas.microsoft.com/office/powerpoint/2010/main" val="2159750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1957</TotalTime>
  <Words>2096</Words>
  <Application>Microsoft Office PowerPoint</Application>
  <PresentationFormat>Apresentação na tela (4:3)</PresentationFormat>
  <Paragraphs>620</Paragraphs>
  <Slides>34</Slides>
  <Notes>14</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34</vt:i4>
      </vt:variant>
    </vt:vector>
  </HeadingPairs>
  <TitlesOfParts>
    <vt:vector size="47" baseType="lpstr">
      <vt:lpstr>Arial</vt:lpstr>
      <vt:lpstr>Arial</vt:lpstr>
      <vt:lpstr>Calibri</vt:lpstr>
      <vt:lpstr>Candara</vt:lpstr>
      <vt:lpstr>Monotype Sorts</vt:lpstr>
      <vt:lpstr>Montserrat</vt:lpstr>
      <vt:lpstr>Symbol</vt:lpstr>
      <vt:lpstr>Times New Roman</vt:lpstr>
      <vt:lpstr>Univers 45 Light</vt:lpstr>
      <vt:lpstr>Verdana</vt:lpstr>
      <vt:lpstr>Verdana-Italic</vt:lpstr>
      <vt:lpstr>Wingdings</vt:lpstr>
      <vt:lpstr>Forma de Onda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Papéis da Auditoria </vt:lpstr>
      <vt:lpstr>Apresentação do PowerPoint</vt:lpstr>
      <vt:lpstr>Modelo de Capacidade de Auditoria                IA-CM – IIA BRASIL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Francisco - MarQ</dc:creator>
  <cp:lastModifiedBy>user</cp:lastModifiedBy>
  <cp:revision>271</cp:revision>
  <dcterms:created xsi:type="dcterms:W3CDTF">2014-01-08T11:48:16Z</dcterms:created>
  <dcterms:modified xsi:type="dcterms:W3CDTF">2022-04-05T14:53:43Z</dcterms:modified>
</cp:coreProperties>
</file>