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8" r:id="rId2"/>
    <p:sldId id="299" r:id="rId3"/>
    <p:sldId id="300" r:id="rId4"/>
    <p:sldId id="301" r:id="rId5"/>
    <p:sldId id="302" r:id="rId6"/>
    <p:sldId id="303" r:id="rId7"/>
    <p:sldId id="31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84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5" autoAdjust="0"/>
    <p:restoredTop sz="94660"/>
  </p:normalViewPr>
  <p:slideViewPr>
    <p:cSldViewPr>
      <p:cViewPr varScale="1">
        <p:scale>
          <a:sx n="68" d="100"/>
          <a:sy n="68" d="100"/>
        </p:scale>
        <p:origin x="11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20312-700B-4755-A1E8-1F51446781B6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8C362-952A-45A0-ABB3-4D9ABADBBBC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Anotações 2"/>
          <p:cNvSpPr txBox="1">
            <a:spLocks/>
          </p:cNvSpPr>
          <p:nvPr/>
        </p:nvSpPr>
        <p:spPr>
          <a:xfrm>
            <a:off x="685800" y="4417640"/>
            <a:ext cx="5486400" cy="4114800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        ANOTAÇÕES:</a:t>
            </a:r>
            <a:endParaRPr lang="pt-BR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1052736" y="486226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052736" y="507828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1052736" y="5294312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052736" y="5510336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1052736" y="572636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052736" y="594238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052736" y="615840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052736" y="6374432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1052736" y="6590456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052736" y="680648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1052736" y="702250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1052736" y="723852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1052736" y="7454552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1052736" y="7670576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1052736" y="788660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1052736" y="810262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98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8C362-952A-45A0-ABB3-4D9ABADBBBC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785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8C362-952A-45A0-ABB3-4D9ABADBBBC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07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9" y="188913"/>
            <a:ext cx="23399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395288" y="1412875"/>
            <a:ext cx="8353425" cy="4679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Rodapé</a:t>
            </a:r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93B37D7D-A833-44E9-85C0-13DA37163EA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24923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515E45-B6D5-414B-AEF7-35F1E62AB243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347864" y="3501008"/>
            <a:ext cx="19697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MÓDULO </a:t>
            </a:r>
            <a:r>
              <a:rPr lang="pt-BR" sz="2800" b="1" dirty="0" smtClean="0"/>
              <a:t>1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851920" y="332656"/>
            <a:ext cx="4729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GOVERNANÇA CORPORATIVA</a:t>
            </a:r>
          </a:p>
        </p:txBody>
      </p:sp>
    </p:spTree>
    <p:extLst>
      <p:ext uri="{BB962C8B-B14F-4D97-AF65-F5344CB8AC3E}">
        <p14:creationId xmlns:p14="http://schemas.microsoft.com/office/powerpoint/2010/main" val="386360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3824288" y="322610"/>
            <a:ext cx="5140325" cy="94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</a:rPr>
              <a:t>Governança Corporativa </a:t>
            </a:r>
            <a:br>
              <a:rPr lang="pt-BR" sz="2800" b="1" dirty="0" smtClean="0">
                <a:solidFill>
                  <a:srgbClr val="52527A"/>
                </a:solidFill>
                <a:latin typeface="Verdana" pitchFamily="34" charset="0"/>
              </a:rPr>
            </a:br>
            <a:endParaRPr lang="pt-BR" sz="2800" b="1" dirty="0" smtClean="0">
              <a:solidFill>
                <a:srgbClr val="52527A"/>
              </a:solidFill>
              <a:latin typeface="Verdana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08038" y="2728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9552" y="2633563"/>
            <a:ext cx="82804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pt-PT" b="1" dirty="0" smtClean="0">
                <a:solidFill>
                  <a:srgbClr val="002060"/>
                </a:solidFill>
                <a:latin typeface="Verdana" pitchFamily="34" charset="0"/>
              </a:rPr>
              <a:t>Conjunto de processos, costumes, políticas, leis, regulamentos e instituições que regulam a maneira como uma organização é dirigida, administrada ou controlada.</a:t>
            </a:r>
            <a:endParaRPr lang="pt-PT" b="1" dirty="0">
              <a:solidFill>
                <a:srgbClr val="002060"/>
              </a:solidFill>
              <a:latin typeface="Verdana" pitchFamily="34" charset="0"/>
            </a:endParaRPr>
          </a:p>
          <a:p>
            <a:pPr algn="just" eaLnBrk="1" hangingPunct="1"/>
            <a:endParaRPr lang="pt-PT" b="1" dirty="0">
              <a:solidFill>
                <a:srgbClr val="002060"/>
              </a:solidFill>
              <a:latin typeface="Verdana" pitchFamily="34" charset="0"/>
            </a:endParaRPr>
          </a:p>
          <a:p>
            <a:pPr algn="just" eaLnBrk="1" hangingPunct="1"/>
            <a:r>
              <a:rPr lang="pt-PT" b="1" dirty="0" smtClean="0">
                <a:solidFill>
                  <a:srgbClr val="002060"/>
                </a:solidFill>
                <a:latin typeface="Verdana" pitchFamily="34" charset="0"/>
              </a:rPr>
              <a:t>Área de atuação com </a:t>
            </a:r>
            <a:r>
              <a:rPr lang="pt-PT" b="1" dirty="0">
                <a:solidFill>
                  <a:srgbClr val="002060"/>
                </a:solidFill>
                <a:latin typeface="Verdana" pitchFamily="34" charset="0"/>
              </a:rPr>
              <a:t>múltiplas </a:t>
            </a:r>
            <a:r>
              <a:rPr lang="pt-PT" b="1" dirty="0" smtClean="0">
                <a:solidFill>
                  <a:srgbClr val="002060"/>
                </a:solidFill>
                <a:latin typeface="Verdana" pitchFamily="34" charset="0"/>
              </a:rPr>
              <a:t>abordagens e objetivos, pelos quais a organização se orienta.</a:t>
            </a:r>
            <a:endParaRPr lang="pt-PT" b="1" dirty="0">
              <a:solidFill>
                <a:srgbClr val="002060"/>
              </a:solidFill>
              <a:latin typeface="Verdana" pitchFamily="34" charset="0"/>
            </a:endParaRPr>
          </a:p>
          <a:p>
            <a:pPr algn="just" eaLnBrk="1" hangingPunct="1"/>
            <a:endParaRPr lang="pt-PT" b="1" dirty="0">
              <a:solidFill>
                <a:srgbClr val="002060"/>
              </a:solidFill>
              <a:latin typeface="Verdana" pitchFamily="34" charset="0"/>
            </a:endParaRPr>
          </a:p>
          <a:p>
            <a:pPr algn="just" eaLnBrk="1" hangingPunct="1"/>
            <a:r>
              <a:rPr lang="pt-PT" b="1" dirty="0" smtClean="0">
                <a:solidFill>
                  <a:srgbClr val="002060"/>
                </a:solidFill>
                <a:latin typeface="Verdana" pitchFamily="34" charset="0"/>
              </a:rPr>
              <a:t>Conjunto de mecanismos e regras pelas quais se estabelecem as formas de controle da gestão.</a:t>
            </a:r>
          </a:p>
          <a:p>
            <a:pPr algn="just" eaLnBrk="1" hangingPunct="1"/>
            <a:endParaRPr lang="pt-PT" b="1" dirty="0">
              <a:solidFill>
                <a:srgbClr val="002060"/>
              </a:solidFill>
              <a:latin typeface="Verdana" pitchFamily="34" charset="0"/>
            </a:endParaRPr>
          </a:p>
          <a:p>
            <a:pPr algn="just" eaLnBrk="1" hangingPunct="1"/>
            <a:r>
              <a:rPr lang="pt-PT" b="1" dirty="0" smtClean="0">
                <a:solidFill>
                  <a:srgbClr val="002060"/>
                </a:solidFill>
                <a:latin typeface="Verdana" pitchFamily="34" charset="0"/>
              </a:rPr>
              <a:t>Principais atores: sócios, acionistas, alta administração e conselho de administração.  </a:t>
            </a:r>
            <a:endParaRPr lang="pt-BR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6" name="Retângulo 4"/>
          <p:cNvSpPr>
            <a:spLocks noChangeArrowheads="1"/>
          </p:cNvSpPr>
          <p:nvPr/>
        </p:nvSpPr>
        <p:spPr bwMode="auto">
          <a:xfrm>
            <a:off x="611560" y="1835532"/>
            <a:ext cx="15231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52527A"/>
                </a:solidFill>
                <a:latin typeface="Verdana" pitchFamily="34" charset="0"/>
              </a:rPr>
              <a:t>Conceitos </a:t>
            </a:r>
            <a:endParaRPr lang="pt-BR" b="1" dirty="0">
              <a:solidFill>
                <a:srgbClr val="52527A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4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3466728" y="332656"/>
            <a:ext cx="5425752" cy="47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Governança Corporativa</a:t>
            </a: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395536" y="1700808"/>
            <a:ext cx="6624736" cy="1296144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b="1" dirty="0" smtClean="0"/>
              <a:t>GOVERNANÇA CORPORATIVA</a:t>
            </a:r>
            <a:endParaRPr lang="pt-BR" b="1" dirty="0"/>
          </a:p>
        </p:txBody>
      </p:sp>
      <p:sp>
        <p:nvSpPr>
          <p:cNvPr id="2" name="Retângulo 1"/>
          <p:cNvSpPr/>
          <p:nvPr/>
        </p:nvSpPr>
        <p:spPr>
          <a:xfrm>
            <a:off x="467544" y="3284984"/>
            <a:ext cx="1008112" cy="21602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SÓCIOS</a:t>
            </a:r>
            <a:endParaRPr lang="pt-BR" b="1" dirty="0"/>
          </a:p>
        </p:txBody>
      </p:sp>
      <p:sp>
        <p:nvSpPr>
          <p:cNvPr id="8" name="Retângulo 7"/>
          <p:cNvSpPr/>
          <p:nvPr/>
        </p:nvSpPr>
        <p:spPr>
          <a:xfrm>
            <a:off x="1785392" y="3315004"/>
            <a:ext cx="914400" cy="21602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CONS.</a:t>
            </a:r>
          </a:p>
          <a:p>
            <a:pPr algn="ctr"/>
            <a:r>
              <a:rPr lang="pt-BR" b="1" dirty="0" smtClean="0"/>
              <a:t>ADM.</a:t>
            </a:r>
            <a:endParaRPr lang="pt-BR" b="1" dirty="0"/>
          </a:p>
        </p:txBody>
      </p:sp>
      <p:sp>
        <p:nvSpPr>
          <p:cNvPr id="9" name="Retângulo 8"/>
          <p:cNvSpPr/>
          <p:nvPr/>
        </p:nvSpPr>
        <p:spPr>
          <a:xfrm>
            <a:off x="3249926" y="3315004"/>
            <a:ext cx="914400" cy="21602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DIR.</a:t>
            </a:r>
          </a:p>
          <a:p>
            <a:pPr algn="ctr"/>
            <a:r>
              <a:rPr lang="pt-BR" b="1" dirty="0" smtClean="0"/>
              <a:t>EXEC.</a:t>
            </a:r>
            <a:endParaRPr lang="pt-BR" b="1" dirty="0"/>
          </a:p>
        </p:txBody>
      </p:sp>
      <p:sp>
        <p:nvSpPr>
          <p:cNvPr id="10" name="Retângulo 9"/>
          <p:cNvSpPr/>
          <p:nvPr/>
        </p:nvSpPr>
        <p:spPr>
          <a:xfrm>
            <a:off x="4641338" y="3315004"/>
            <a:ext cx="914400" cy="21602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AUDIT.</a:t>
            </a:r>
            <a:endParaRPr lang="pt-BR" b="1" dirty="0"/>
          </a:p>
        </p:txBody>
      </p:sp>
      <p:sp>
        <p:nvSpPr>
          <p:cNvPr id="11" name="Retângulo 10"/>
          <p:cNvSpPr/>
          <p:nvPr/>
        </p:nvSpPr>
        <p:spPr>
          <a:xfrm>
            <a:off x="6105872" y="3284984"/>
            <a:ext cx="914400" cy="21602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CONS.</a:t>
            </a:r>
          </a:p>
          <a:p>
            <a:pPr algn="ctr"/>
            <a:r>
              <a:rPr lang="pt-BR" b="1" dirty="0" smtClean="0"/>
              <a:t>FISCAL</a:t>
            </a:r>
            <a:endParaRPr lang="pt-BR" b="1" dirty="0"/>
          </a:p>
        </p:txBody>
      </p:sp>
      <p:sp>
        <p:nvSpPr>
          <p:cNvPr id="12" name="Retângulo 11"/>
          <p:cNvSpPr/>
          <p:nvPr/>
        </p:nvSpPr>
        <p:spPr>
          <a:xfrm>
            <a:off x="467544" y="5589240"/>
            <a:ext cx="655272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TRANSPARÊNCIA, EQUIDADE, PRESTAÇÃO DE CONTAS,</a:t>
            </a:r>
          </a:p>
          <a:p>
            <a:pPr algn="ctr"/>
            <a:r>
              <a:rPr lang="pt-BR" b="1" dirty="0" smtClean="0"/>
              <a:t>RESPONSABILIDADE  CORPORATIVA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7203101" y="3857272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Pilares da</a:t>
            </a:r>
          </a:p>
          <a:p>
            <a:r>
              <a:rPr lang="pt-BR" sz="2000" b="1" dirty="0" smtClean="0"/>
              <a:t>Governança</a:t>
            </a:r>
          </a:p>
          <a:p>
            <a:r>
              <a:rPr lang="pt-BR" sz="2000" b="1" dirty="0" smtClean="0"/>
              <a:t>Corporativa</a:t>
            </a:r>
            <a:endParaRPr lang="pt-BR" sz="2000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7203101" y="5506639"/>
            <a:ext cx="15921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Princípios da</a:t>
            </a:r>
          </a:p>
          <a:p>
            <a:r>
              <a:rPr lang="pt-BR" sz="2000" b="1" dirty="0" smtClean="0"/>
              <a:t>Governança</a:t>
            </a:r>
          </a:p>
          <a:p>
            <a:r>
              <a:rPr lang="pt-BR" sz="2000" b="1" dirty="0" smtClean="0"/>
              <a:t>Corporativa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04861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827584" y="260648"/>
            <a:ext cx="8243887" cy="47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Governança/Propriedade/Gestão/Conselho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122641" y="1868760"/>
            <a:ext cx="53527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b="1" dirty="0" smtClean="0">
                <a:solidFill>
                  <a:srgbClr val="002060"/>
                </a:solidFill>
                <a:latin typeface="Verdana" pitchFamily="34" charset="0"/>
              </a:rPr>
              <a:t>PROPRIETÁRIOS/SÓCIOS/ACIONISTAS</a:t>
            </a:r>
            <a:endParaRPr lang="pt-BR" b="1" dirty="0">
              <a:solidFill>
                <a:srgbClr val="002060"/>
              </a:solidFill>
              <a:latin typeface="Verdana" pitchFamily="34" charset="0"/>
            </a:endParaRPr>
          </a:p>
          <a:p>
            <a:pPr algn="ctr" eaLnBrk="1" hangingPunct="1"/>
            <a:r>
              <a:rPr lang="pt-BR" b="1" dirty="0">
                <a:solidFill>
                  <a:srgbClr val="002060"/>
                </a:solidFill>
                <a:latin typeface="Verdana" pitchFamily="34" charset="0"/>
              </a:rPr>
              <a:t>Princípios e propósitos</a:t>
            </a:r>
          </a:p>
          <a:p>
            <a:pPr algn="ctr" eaLnBrk="1" hangingPunct="1"/>
            <a:r>
              <a:rPr lang="pt-BR" b="1" dirty="0" smtClean="0">
                <a:solidFill>
                  <a:srgbClr val="002060"/>
                </a:solidFill>
                <a:latin typeface="Verdana" pitchFamily="34" charset="0"/>
              </a:rPr>
              <a:t>da organização </a:t>
            </a:r>
            <a:endParaRPr lang="pt-BR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9388" y="5469210"/>
            <a:ext cx="32400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b="1" dirty="0">
                <a:solidFill>
                  <a:srgbClr val="002060"/>
                </a:solidFill>
                <a:latin typeface="Verdana" pitchFamily="34" charset="0"/>
              </a:rPr>
              <a:t>DIRETORIA EXECUTIVA</a:t>
            </a:r>
          </a:p>
          <a:p>
            <a:pPr algn="ctr" eaLnBrk="1" hangingPunct="1"/>
            <a:r>
              <a:rPr lang="pt-BR" b="1" dirty="0" smtClean="0">
                <a:solidFill>
                  <a:srgbClr val="002060"/>
                </a:solidFill>
                <a:latin typeface="Verdana" pitchFamily="34" charset="0"/>
              </a:rPr>
              <a:t>Ligação entre proprietários e </a:t>
            </a:r>
            <a:r>
              <a:rPr lang="pt-BR" b="1" dirty="0">
                <a:solidFill>
                  <a:srgbClr val="002060"/>
                </a:solidFill>
                <a:latin typeface="Verdana" pitchFamily="34" charset="0"/>
              </a:rPr>
              <a:t>gestores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5940425" y="5469210"/>
            <a:ext cx="30051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b="1">
                <a:solidFill>
                  <a:srgbClr val="002060"/>
                </a:solidFill>
                <a:latin typeface="Verdana" pitchFamily="34" charset="0"/>
              </a:rPr>
              <a:t>CONSELHO DE</a:t>
            </a:r>
          </a:p>
          <a:p>
            <a:pPr algn="ctr" eaLnBrk="1" hangingPunct="1"/>
            <a:r>
              <a:rPr lang="pt-BR" b="1">
                <a:solidFill>
                  <a:srgbClr val="002060"/>
                </a:solidFill>
                <a:latin typeface="Verdana" pitchFamily="34" charset="0"/>
              </a:rPr>
              <a:t>  ADMINISTRAÇÃO</a:t>
            </a:r>
          </a:p>
          <a:p>
            <a:pPr algn="ctr" eaLnBrk="1" hangingPunct="1"/>
            <a:r>
              <a:rPr lang="pt-BR" b="1">
                <a:solidFill>
                  <a:srgbClr val="002060"/>
                </a:solidFill>
                <a:latin typeface="Verdana" pitchFamily="34" charset="0"/>
              </a:rPr>
              <a:t>Interação construtiva</a:t>
            </a: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3276600" y="2805385"/>
            <a:ext cx="3095625" cy="2592388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b="1"/>
              <a:t>ALINHAMENTO</a:t>
            </a:r>
          </a:p>
        </p:txBody>
      </p:sp>
    </p:spTree>
    <p:extLst>
      <p:ext uri="{BB962C8B-B14F-4D97-AF65-F5344CB8AC3E}">
        <p14:creationId xmlns:p14="http://schemas.microsoft.com/office/powerpoint/2010/main" val="424876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966111" y="190022"/>
            <a:ext cx="8042586" cy="95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</a:rPr>
              <a:t> Princípios da Governança Corporativa </a:t>
            </a:r>
            <a:br>
              <a:rPr lang="pt-BR" sz="2800" b="1" dirty="0" smtClean="0">
                <a:solidFill>
                  <a:srgbClr val="52527A"/>
                </a:solidFill>
                <a:latin typeface="Verdana" pitchFamily="34" charset="0"/>
              </a:rPr>
            </a:br>
            <a:endParaRPr lang="pt-BR" sz="2800" b="1" dirty="0" smtClean="0">
              <a:solidFill>
                <a:srgbClr val="52527A"/>
              </a:solidFill>
              <a:latin typeface="Verdana" pitchFamily="34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107504" y="1556792"/>
            <a:ext cx="3415018" cy="9144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TRANSPARÊNCIA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1228990" y="2996952"/>
            <a:ext cx="3415018" cy="9144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EQUIDADE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107504" y="4484799"/>
            <a:ext cx="3415018" cy="9144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PRESTAÇÃO DE 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CONTAS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1211002" y="5898976"/>
            <a:ext cx="3415018" cy="9144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RESPONSABILIDADE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CORPORATIVA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635896" y="1772816"/>
            <a:ext cx="3695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Comunicação segura e confiável</a:t>
            </a:r>
            <a:endParaRPr lang="pt-BR" sz="20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677737" y="3225170"/>
            <a:ext cx="4286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/>
              <a:t>Imparcialidade e respeito à igualdade</a:t>
            </a:r>
          </a:p>
          <a:p>
            <a:pPr algn="ctr"/>
            <a:r>
              <a:rPr lang="pt-BR" sz="2000" b="1" dirty="0" smtClean="0"/>
              <a:t>de direitos</a:t>
            </a:r>
            <a:endParaRPr lang="pt-BR" sz="2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522522" y="4741944"/>
            <a:ext cx="3482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/>
              <a:t>Resposta aos atos praticados</a:t>
            </a:r>
            <a:endParaRPr lang="pt-BR" sz="20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572608" y="6148131"/>
            <a:ext cx="42498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err="1" smtClean="0"/>
              <a:t>Compliance</a:t>
            </a:r>
            <a:r>
              <a:rPr lang="pt-BR" sz="2000" b="1" dirty="0" smtClean="0"/>
              <a:t>, controle interno, </a:t>
            </a:r>
            <a:r>
              <a:rPr lang="pt-BR" sz="2000" b="1" dirty="0" smtClean="0">
                <a:solidFill>
                  <a:srgbClr val="FF0000"/>
                </a:solidFill>
              </a:rPr>
              <a:t>gestão</a:t>
            </a:r>
            <a:endParaRPr lang="pt-BR" sz="2000" b="1" dirty="0">
              <a:solidFill>
                <a:srgbClr val="FF0000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FF0000"/>
                </a:solidFill>
              </a:rPr>
              <a:t> de risco e  </a:t>
            </a:r>
            <a:r>
              <a:rPr lang="pt-BR" sz="2000" b="1" dirty="0" smtClean="0"/>
              <a:t>conduta ética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5363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2143124" y="329633"/>
            <a:ext cx="7489526" cy="47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>Responsabilidade Corporativa</a:t>
            </a:r>
          </a:p>
        </p:txBody>
      </p:sp>
      <p:sp>
        <p:nvSpPr>
          <p:cNvPr id="4" name="PubPieSlice"/>
          <p:cNvSpPr>
            <a:spLocks noEditPoints="1" noChangeArrowheads="1"/>
          </p:cNvSpPr>
          <p:nvPr/>
        </p:nvSpPr>
        <p:spPr bwMode="auto">
          <a:xfrm>
            <a:off x="179512" y="1150014"/>
            <a:ext cx="1368425" cy="1131887"/>
          </a:xfrm>
          <a:custGeom>
            <a:avLst/>
            <a:gdLst>
              <a:gd name="T0" fmla="*/ 684149 w 21600"/>
              <a:gd name="T1" fmla="*/ 0 h 21600"/>
              <a:gd name="T2" fmla="*/ 684213 w 21600"/>
              <a:gd name="T3" fmla="*/ 565944 h 21600"/>
              <a:gd name="T4" fmla="*/ 1368425 w 21600"/>
              <a:gd name="T5" fmla="*/ 565944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0799" y="0"/>
                </a:moveTo>
                <a:cubicBezTo>
                  <a:pt x="4834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pt-BR" b="1"/>
          </a:p>
        </p:txBody>
      </p:sp>
      <p:sp>
        <p:nvSpPr>
          <p:cNvPr id="5" name="PubPieSlice"/>
          <p:cNvSpPr>
            <a:spLocks noEditPoints="1" noChangeArrowheads="1"/>
          </p:cNvSpPr>
          <p:nvPr/>
        </p:nvSpPr>
        <p:spPr bwMode="auto">
          <a:xfrm>
            <a:off x="179512" y="2661314"/>
            <a:ext cx="1368425" cy="1131887"/>
          </a:xfrm>
          <a:custGeom>
            <a:avLst/>
            <a:gdLst>
              <a:gd name="T0" fmla="*/ 684149 w 21600"/>
              <a:gd name="T1" fmla="*/ 0 h 21600"/>
              <a:gd name="T2" fmla="*/ 684213 w 21600"/>
              <a:gd name="T3" fmla="*/ 565944 h 21600"/>
              <a:gd name="T4" fmla="*/ 1368425 w 21600"/>
              <a:gd name="T5" fmla="*/ 565944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0799" y="0"/>
                </a:moveTo>
                <a:cubicBezTo>
                  <a:pt x="4834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pt-BR" b="1"/>
          </a:p>
        </p:txBody>
      </p:sp>
      <p:sp>
        <p:nvSpPr>
          <p:cNvPr id="6" name="PubPieSlice"/>
          <p:cNvSpPr>
            <a:spLocks noEditPoints="1" noChangeArrowheads="1"/>
          </p:cNvSpPr>
          <p:nvPr/>
        </p:nvSpPr>
        <p:spPr bwMode="auto">
          <a:xfrm>
            <a:off x="179512" y="4029739"/>
            <a:ext cx="1368425" cy="1131887"/>
          </a:xfrm>
          <a:custGeom>
            <a:avLst/>
            <a:gdLst>
              <a:gd name="T0" fmla="*/ 684149 w 21600"/>
              <a:gd name="T1" fmla="*/ 0 h 21600"/>
              <a:gd name="T2" fmla="*/ 684213 w 21600"/>
              <a:gd name="T3" fmla="*/ 565944 h 21600"/>
              <a:gd name="T4" fmla="*/ 1368425 w 21600"/>
              <a:gd name="T5" fmla="*/ 565944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0799" y="0"/>
                </a:moveTo>
                <a:cubicBezTo>
                  <a:pt x="4834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pt-BR" b="1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187575" y="1221451"/>
            <a:ext cx="2359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2000" b="1"/>
              <a:t>AMBIENTE ÉTICO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3913313" y="980728"/>
            <a:ext cx="399517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 dirty="0" smtClean="0"/>
              <a:t>Integridade</a:t>
            </a:r>
          </a:p>
          <a:p>
            <a:pPr eaLnBrk="1" hangingPunct="1"/>
            <a:r>
              <a:rPr lang="pt-BR" b="1" dirty="0" smtClean="0"/>
              <a:t>Código </a:t>
            </a:r>
            <a:r>
              <a:rPr lang="pt-BR" b="1" dirty="0"/>
              <a:t>de Ética</a:t>
            </a:r>
          </a:p>
          <a:p>
            <a:pPr eaLnBrk="1" hangingPunct="1"/>
            <a:r>
              <a:rPr lang="pt-BR" b="1" dirty="0"/>
              <a:t>   Canal de Denúncia</a:t>
            </a:r>
          </a:p>
          <a:p>
            <a:pPr eaLnBrk="1" hangingPunct="1"/>
            <a:r>
              <a:rPr lang="pt-BR" b="1" dirty="0"/>
              <a:t>       Averiguação de Denúncia</a:t>
            </a:r>
          </a:p>
          <a:p>
            <a:pPr eaLnBrk="1" hangingPunct="1"/>
            <a:r>
              <a:rPr lang="pt-BR" b="1" dirty="0"/>
              <a:t>           Comitê de Ética e Conduta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114550" y="2732751"/>
            <a:ext cx="3165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2000" b="1"/>
              <a:t>CONTROLES INTERNOS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572125" y="2661314"/>
            <a:ext cx="333078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 dirty="0" smtClean="0"/>
              <a:t>Controles - Chave</a:t>
            </a:r>
            <a:endParaRPr lang="pt-BR" b="1" dirty="0"/>
          </a:p>
          <a:p>
            <a:pPr eaLnBrk="1" hangingPunct="1"/>
            <a:r>
              <a:rPr lang="pt-BR" b="1" dirty="0"/>
              <a:t>   </a:t>
            </a:r>
            <a:r>
              <a:rPr lang="pt-BR" b="1" dirty="0" smtClean="0"/>
              <a:t>Controles Contábeis</a:t>
            </a:r>
            <a:endParaRPr lang="pt-BR" b="1" dirty="0"/>
          </a:p>
          <a:p>
            <a:pPr eaLnBrk="1" hangingPunct="1"/>
            <a:r>
              <a:rPr lang="pt-BR" b="1" dirty="0"/>
              <a:t>      </a:t>
            </a:r>
            <a:r>
              <a:rPr lang="pt-BR" b="1" dirty="0" smtClean="0"/>
              <a:t>Controles de Processos</a:t>
            </a:r>
          </a:p>
          <a:p>
            <a:pPr eaLnBrk="1" hangingPunct="1"/>
            <a:r>
              <a:rPr lang="pt-BR" b="1" dirty="0"/>
              <a:t> </a:t>
            </a:r>
            <a:r>
              <a:rPr lang="pt-BR" b="1" dirty="0" smtClean="0"/>
              <a:t>          As 3 Linhas </a:t>
            </a:r>
            <a:endParaRPr lang="pt-BR" b="1" dirty="0"/>
          </a:p>
          <a:p>
            <a:pPr eaLnBrk="1" hangingPunct="1"/>
            <a:r>
              <a:rPr lang="pt-BR" b="1" dirty="0"/>
              <a:t>           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1187575" y="4101176"/>
            <a:ext cx="2725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2000" b="1" dirty="0">
                <a:solidFill>
                  <a:srgbClr val="FF0000"/>
                </a:solidFill>
              </a:rPr>
              <a:t>GESTÃO DE RISCOS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4427662" y="4101176"/>
            <a:ext cx="88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b="1"/>
          </a:p>
          <a:p>
            <a:pPr eaLnBrk="1" hangingPunct="1"/>
            <a:r>
              <a:rPr lang="pt-BR" b="1"/>
              <a:t>           </a:t>
            </a: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4067300" y="4101176"/>
            <a:ext cx="39036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 dirty="0">
                <a:solidFill>
                  <a:srgbClr val="FF0000"/>
                </a:solidFill>
              </a:rPr>
              <a:t>  Riscos do </a:t>
            </a:r>
            <a:r>
              <a:rPr lang="pt-BR" b="1" dirty="0" smtClean="0">
                <a:solidFill>
                  <a:srgbClr val="FF0000"/>
                </a:solidFill>
              </a:rPr>
              <a:t>Negócio</a:t>
            </a:r>
          </a:p>
          <a:p>
            <a:pPr eaLnBrk="1" hangingPunct="1"/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    Riscos Estratégicos</a:t>
            </a:r>
            <a:endParaRPr lang="pt-BR" b="1" dirty="0">
              <a:solidFill>
                <a:srgbClr val="FF0000"/>
              </a:solidFill>
            </a:endParaRPr>
          </a:p>
          <a:p>
            <a:pPr eaLnBrk="1" hangingPunct="1"/>
            <a:r>
              <a:rPr lang="pt-BR" b="1" dirty="0">
                <a:solidFill>
                  <a:srgbClr val="FF0000"/>
                </a:solidFill>
              </a:rPr>
              <a:t>        Riscos dos Processos</a:t>
            </a:r>
          </a:p>
          <a:p>
            <a:pPr eaLnBrk="1" hangingPunct="1"/>
            <a:r>
              <a:rPr lang="pt-BR" b="1" dirty="0">
                <a:solidFill>
                  <a:srgbClr val="FF0000"/>
                </a:solidFill>
              </a:rPr>
              <a:t>              Segurança da Informação</a:t>
            </a:r>
          </a:p>
          <a:p>
            <a:pPr eaLnBrk="1" hangingPunct="1"/>
            <a:r>
              <a:rPr lang="pt-BR" b="1" dirty="0">
                <a:solidFill>
                  <a:srgbClr val="FF0000"/>
                </a:solidFill>
              </a:rPr>
              <a:t>                     </a:t>
            </a:r>
          </a:p>
          <a:p>
            <a:pPr eaLnBrk="1" hangingPunct="1"/>
            <a:r>
              <a:rPr lang="pt-BR" b="1" dirty="0">
                <a:solidFill>
                  <a:srgbClr val="FF0000"/>
                </a:solidFill>
              </a:rPr>
              <a:t>           </a:t>
            </a:r>
          </a:p>
        </p:txBody>
      </p:sp>
      <p:sp>
        <p:nvSpPr>
          <p:cNvPr id="15" name="PubPieSlice"/>
          <p:cNvSpPr>
            <a:spLocks noEditPoints="1" noChangeArrowheads="1"/>
          </p:cNvSpPr>
          <p:nvPr/>
        </p:nvSpPr>
        <p:spPr bwMode="auto">
          <a:xfrm>
            <a:off x="250826" y="5469601"/>
            <a:ext cx="1368425" cy="1131887"/>
          </a:xfrm>
          <a:custGeom>
            <a:avLst/>
            <a:gdLst>
              <a:gd name="T0" fmla="*/ 684149 w 21600"/>
              <a:gd name="T1" fmla="*/ 0 h 21600"/>
              <a:gd name="T2" fmla="*/ 684213 w 21600"/>
              <a:gd name="T3" fmla="*/ 565944 h 21600"/>
              <a:gd name="T4" fmla="*/ 1368425 w 21600"/>
              <a:gd name="T5" fmla="*/ 565944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0799" y="0"/>
                </a:moveTo>
                <a:cubicBezTo>
                  <a:pt x="4834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pt-BR" b="1"/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187574" y="5550819"/>
            <a:ext cx="19111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2000" b="1" dirty="0" smtClean="0"/>
              <a:t>COMPLIANCE</a:t>
            </a:r>
            <a:endParaRPr lang="pt-BR" sz="2000" b="1" dirty="0"/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3476679" y="5445224"/>
            <a:ext cx="522873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 dirty="0"/>
              <a:t>  </a:t>
            </a:r>
            <a:r>
              <a:rPr lang="pt-BR" b="1" dirty="0" smtClean="0"/>
              <a:t>Políticas e Procedimentos</a:t>
            </a:r>
          </a:p>
          <a:p>
            <a:pPr eaLnBrk="1" hangingPunct="1"/>
            <a:r>
              <a:rPr lang="pt-BR" b="1" dirty="0"/>
              <a:t> </a:t>
            </a:r>
            <a:r>
              <a:rPr lang="pt-BR" b="1" dirty="0" smtClean="0"/>
              <a:t>     Treinamento de Pessoas</a:t>
            </a:r>
            <a:endParaRPr lang="pt-BR" b="1" dirty="0"/>
          </a:p>
          <a:p>
            <a:pPr eaLnBrk="1" hangingPunct="1"/>
            <a:r>
              <a:rPr lang="pt-BR" b="1" dirty="0"/>
              <a:t>        </a:t>
            </a:r>
            <a:r>
              <a:rPr lang="pt-BR" b="1" dirty="0" smtClean="0"/>
              <a:t>   Análise de Conformidade (leis e regras)</a:t>
            </a:r>
          </a:p>
          <a:p>
            <a:pPr eaLnBrk="1" hangingPunct="1"/>
            <a:r>
              <a:rPr lang="pt-BR" b="1" dirty="0"/>
              <a:t> </a:t>
            </a:r>
            <a:r>
              <a:rPr lang="pt-BR" b="1" dirty="0" smtClean="0"/>
              <a:t>             Mecanismos antifraude</a:t>
            </a:r>
            <a:endParaRPr lang="pt-BR" b="1" dirty="0"/>
          </a:p>
          <a:p>
            <a:pPr eaLnBrk="1" hangingPunct="1"/>
            <a:r>
              <a:rPr lang="pt-BR" b="1" dirty="0"/>
              <a:t>                     </a:t>
            </a:r>
          </a:p>
          <a:p>
            <a:pPr eaLnBrk="1" hangingPunct="1"/>
            <a:r>
              <a:rPr lang="pt-BR" b="1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35071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3466728" y="332656"/>
            <a:ext cx="5425752" cy="47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Governança Corporativa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100597" y="908720"/>
            <a:ext cx="7431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Contexto da Lei nº  13.303 e Instrução Conjunta MP/CGU</a:t>
            </a:r>
          </a:p>
          <a:p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67544" y="1916832"/>
            <a:ext cx="868378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0070C0"/>
                </a:solidFill>
              </a:rPr>
              <a:t>Regime Societário da Empresa Pública e da Sociedade de Economia Mista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0070C0"/>
                </a:solidFill>
              </a:rPr>
              <a:t>Requisitos profissionais e experiência dos Conselheiros da Administração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0070C0"/>
                </a:solidFill>
              </a:rPr>
              <a:t>Competências do Conselho de Administração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0070C0"/>
                </a:solidFill>
              </a:rPr>
              <a:t>Requisitos profissionais e experiência dos Diretores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0070C0"/>
                </a:solidFill>
              </a:rPr>
              <a:t>Comitê de Auditoria Estatutário e suas responsabilidades (</a:t>
            </a:r>
            <a:r>
              <a:rPr lang="pt-BR" sz="2000" b="1" dirty="0" smtClean="0">
                <a:solidFill>
                  <a:srgbClr val="FF0000"/>
                </a:solidFill>
              </a:rPr>
              <a:t>gestão de riscos</a:t>
            </a:r>
            <a:r>
              <a:rPr lang="pt-BR" sz="2000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pt-BR" sz="2000" b="1" dirty="0" smtClean="0">
                <a:solidFill>
                  <a:srgbClr val="0070C0"/>
                </a:solidFill>
              </a:rPr>
              <a:t>      auditoria interna e externa, controles internos e </a:t>
            </a:r>
            <a:r>
              <a:rPr lang="pt-BR" sz="2000" b="1" dirty="0" err="1" smtClean="0">
                <a:solidFill>
                  <a:srgbClr val="0070C0"/>
                </a:solidFill>
              </a:rPr>
              <a:t>compliance</a:t>
            </a:r>
            <a:r>
              <a:rPr lang="pt-BR" sz="2000" b="1" dirty="0" smtClean="0">
                <a:solidFill>
                  <a:srgbClr val="0070C0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0070C0"/>
                </a:solidFill>
              </a:rPr>
              <a:t>Competências do Conselho Fiscal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0070C0"/>
                </a:solidFill>
              </a:rPr>
              <a:t>Função Social da Organização  </a:t>
            </a:r>
            <a:endParaRPr lang="pt-B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6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1459</TotalTime>
  <Words>333</Words>
  <Application>Microsoft Office PowerPoint</Application>
  <PresentationFormat>Apresentação na tela (4:3)</PresentationFormat>
  <Paragraphs>99</Paragraphs>
  <Slides>7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Candara</vt:lpstr>
      <vt:lpstr>Symbol</vt:lpstr>
      <vt:lpstr>Verdana</vt:lpstr>
      <vt:lpstr>Wingdings</vt:lpstr>
      <vt:lpstr>Forma de Onda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Francisco - MarQ</dc:creator>
  <cp:lastModifiedBy>user</cp:lastModifiedBy>
  <cp:revision>215</cp:revision>
  <dcterms:created xsi:type="dcterms:W3CDTF">2014-01-08T11:48:16Z</dcterms:created>
  <dcterms:modified xsi:type="dcterms:W3CDTF">2022-04-05T11:53:45Z</dcterms:modified>
</cp:coreProperties>
</file>