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1"/>
  </p:notesMasterIdLst>
  <p:sldIdLst>
    <p:sldId id="316" r:id="rId2"/>
    <p:sldId id="256" r:id="rId3"/>
    <p:sldId id="317" r:id="rId4"/>
    <p:sldId id="257" r:id="rId5"/>
    <p:sldId id="258" r:id="rId6"/>
    <p:sldId id="259" r:id="rId7"/>
    <p:sldId id="260" r:id="rId8"/>
    <p:sldId id="261" r:id="rId9"/>
    <p:sldId id="262" r:id="rId10"/>
    <p:sldId id="263" r:id="rId11"/>
    <p:sldId id="264" r:id="rId12"/>
    <p:sldId id="309" r:id="rId13"/>
    <p:sldId id="265" r:id="rId14"/>
    <p:sldId id="318" r:id="rId15"/>
    <p:sldId id="266" r:id="rId16"/>
    <p:sldId id="310" r:id="rId17"/>
    <p:sldId id="267" r:id="rId18"/>
    <p:sldId id="268" r:id="rId19"/>
    <p:sldId id="270" r:id="rId20"/>
    <p:sldId id="269" r:id="rId21"/>
    <p:sldId id="272" r:id="rId22"/>
    <p:sldId id="319" r:id="rId23"/>
    <p:sldId id="271" r:id="rId24"/>
    <p:sldId id="273" r:id="rId25"/>
    <p:sldId id="274" r:id="rId26"/>
    <p:sldId id="275" r:id="rId27"/>
    <p:sldId id="276" r:id="rId28"/>
    <p:sldId id="277" r:id="rId29"/>
    <p:sldId id="278" r:id="rId30"/>
    <p:sldId id="311" r:id="rId31"/>
    <p:sldId id="280" r:id="rId32"/>
    <p:sldId id="281" r:id="rId33"/>
    <p:sldId id="282" r:id="rId34"/>
    <p:sldId id="283" r:id="rId35"/>
    <p:sldId id="284" r:id="rId36"/>
    <p:sldId id="320" r:id="rId37"/>
    <p:sldId id="325" r:id="rId38"/>
    <p:sldId id="326" r:id="rId39"/>
    <p:sldId id="321" r:id="rId40"/>
    <p:sldId id="308" r:id="rId41"/>
    <p:sldId id="322" r:id="rId42"/>
    <p:sldId id="323" r:id="rId43"/>
    <p:sldId id="293" r:id="rId44"/>
    <p:sldId id="295" r:id="rId45"/>
    <p:sldId id="296" r:id="rId46"/>
    <p:sldId id="297" r:id="rId47"/>
    <p:sldId id="298" r:id="rId48"/>
    <p:sldId id="299" r:id="rId49"/>
    <p:sldId id="300" r:id="rId50"/>
    <p:sldId id="290" r:id="rId51"/>
    <p:sldId id="314" r:id="rId52"/>
    <p:sldId id="307" r:id="rId53"/>
    <p:sldId id="302" r:id="rId54"/>
    <p:sldId id="304" r:id="rId55"/>
    <p:sldId id="303" r:id="rId56"/>
    <p:sldId id="305" r:id="rId57"/>
    <p:sldId id="315" r:id="rId58"/>
    <p:sldId id="294" r:id="rId59"/>
    <p:sldId id="324" r:id="rId60"/>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2060"/>
    <a:srgbClr val="D9D3BD"/>
    <a:srgbClr val="AD856F"/>
    <a:srgbClr val="8C964E"/>
    <a:srgbClr val="8DAC7D"/>
    <a:srgbClr val="A9D18E"/>
    <a:srgbClr val="1F4E79"/>
    <a:srgbClr val="9A7500"/>
    <a:srgbClr val="659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s195.ms\AG-Usuarios\DGI-Diretoria%20de%20Gest&#227;o%20da%20Informa&#231;&#227;o\PEC\QD233%20-%20Demonstrativo%20F&#237;sico%20e%20Financeir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195.ms\AG-Usuarios\DGI-Diretoria%20de%20Gest&#227;o%20da%20Informa&#231;&#227;o\PEC\QD233%20-%20Demonstrativo%20F&#237;sico%20e%20Financeiro.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Demonstrativo Físico (Qtd)</a:t>
            </a:r>
          </a:p>
        </c:rich>
      </c:tx>
      <c:layout>
        <c:manualLayout>
          <c:xMode val="edge"/>
          <c:yMode val="edge"/>
          <c:x val="0.24130459269957655"/>
          <c:y val="1.6033575401044539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Plan1!$A$4</c:f>
              <c:strCache>
                <c:ptCount val="1"/>
                <c:pt idx="0">
                  <c:v>ATIVOS</c:v>
                </c:pt>
              </c:strCache>
            </c:strRef>
          </c:tx>
          <c:spPr>
            <a:solidFill>
              <a:schemeClr val="accent1"/>
            </a:solidFill>
            <a:ln>
              <a:noFill/>
            </a:ln>
            <a:effectLst>
              <a:outerShdw blurRad="50800" dist="38100" dir="5400000" algn="t" rotWithShape="0">
                <a:prstClr val="black">
                  <a:alpha val="40000"/>
                </a:prstClr>
              </a:outerShdw>
              <a:softEdge rad="0"/>
            </a:effectLst>
            <a:scene3d>
              <a:camera prst="orthographicFront"/>
              <a:lightRig rig="threePt" dir="t"/>
            </a:scene3d>
            <a:sp3d prstMaterial="softEdge">
              <a:bevelT/>
            </a:sp3d>
          </c:spPr>
          <c:invertIfNegative val="0"/>
          <c:dLbls>
            <c:dLbl>
              <c:idx val="0"/>
              <c:layout>
                <c:manualLayout>
                  <c:x val="8.1716908830782274E-3"/>
                  <c:y val="1.9364252349931995E-2"/>
                </c:manualLayout>
              </c:layout>
              <c:tx>
                <c:rich>
                  <a:bodyPr/>
                  <a:lstStyle/>
                  <a:p>
                    <a:r>
                      <a:rPr lang="en-US" dirty="0" smtClean="0"/>
                      <a:t>45.404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E97-491E-9E94-96037C86A034}"/>
                </c:ext>
                <c:ext xmlns:c15="http://schemas.microsoft.com/office/drawing/2012/chart" uri="{CE6537A1-D6FC-4f65-9D91-7224C49458BB}">
                  <c15:layout/>
                </c:ext>
              </c:extLst>
            </c:dLbl>
            <c:dLbl>
              <c:idx val="1"/>
              <c:layout>
                <c:manualLayout>
                  <c:x val="8.1699262240659456E-3"/>
                  <c:y val="1.885989669075076E-2"/>
                </c:manualLayout>
              </c:layout>
              <c:tx>
                <c:rich>
                  <a:bodyPr/>
                  <a:lstStyle/>
                  <a:p>
                    <a:r>
                      <a:rPr lang="en-US" dirty="0" smtClean="0"/>
                      <a:t>30.234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97-491E-9E94-96037C86A034}"/>
                </c:ext>
                <c:ext xmlns:c15="http://schemas.microsoft.com/office/drawing/2012/chart" uri="{CE6537A1-D6FC-4f65-9D91-7224C49458BB}">
                  <c15:layout/>
                </c:ext>
              </c:extLst>
            </c:dLbl>
            <c:dLbl>
              <c:idx val="2"/>
              <c:layout>
                <c:manualLayout>
                  <c:x val="-5.2796433948570609E-6"/>
                  <c:y val="1.11951931525097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E97-491E-9E94-96037C86A03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Plan1!$B$3:$C$3</c:f>
              <c:numCache>
                <c:formatCode>General</c:formatCode>
                <c:ptCount val="2"/>
                <c:pt idx="0">
                  <c:v>2008</c:v>
                </c:pt>
                <c:pt idx="1">
                  <c:v>2019</c:v>
                </c:pt>
              </c:numCache>
            </c:numRef>
          </c:cat>
          <c:val>
            <c:numRef>
              <c:f>Plan1!$B$4:$C$4</c:f>
              <c:numCache>
                <c:formatCode>#,##0</c:formatCode>
                <c:ptCount val="2"/>
                <c:pt idx="0">
                  <c:v>45404</c:v>
                </c:pt>
                <c:pt idx="1">
                  <c:v>37409</c:v>
                </c:pt>
              </c:numCache>
            </c:numRef>
          </c:val>
          <c:extLst xmlns:c16r2="http://schemas.microsoft.com/office/drawing/2015/06/chart">
            <c:ext xmlns:c16="http://schemas.microsoft.com/office/drawing/2014/chart" uri="{C3380CC4-5D6E-409C-BE32-E72D297353CC}">
              <c16:uniqueId val="{00000003-1E97-491E-9E94-96037C86A034}"/>
            </c:ext>
          </c:extLst>
        </c:ser>
        <c:ser>
          <c:idx val="1"/>
          <c:order val="1"/>
          <c:tx>
            <c:strRef>
              <c:f>Plan1!$A$5</c:f>
              <c:strCache>
                <c:ptCount val="1"/>
                <c:pt idx="0">
                  <c:v>INATIVOS</c:v>
                </c:pt>
              </c:strCache>
            </c:strRef>
          </c:tx>
          <c:spPr>
            <a:solidFill>
              <a:srgbClr val="C00000"/>
            </a:solidFill>
            <a:ln>
              <a:noFill/>
            </a:ln>
            <a:effectLst/>
            <a:scene3d>
              <a:camera prst="orthographicFront"/>
              <a:lightRig rig="threePt" dir="t"/>
            </a:scene3d>
            <a:sp3d>
              <a:bevelT/>
            </a:sp3d>
          </c:spPr>
          <c:invertIfNegative val="0"/>
          <c:dLbls>
            <c:dLbl>
              <c:idx val="0"/>
              <c:layout>
                <c:manualLayout>
                  <c:x val="5.134260043813314E-3"/>
                  <c:y val="9.682126174965917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97-491E-9E94-96037C86A034}"/>
                </c:ext>
                <c:ext xmlns:c15="http://schemas.microsoft.com/office/drawing/2012/chart" uri="{CE6537A1-D6FC-4f65-9D91-7224C49458BB}">
                  <c15:layout/>
                </c:ext>
              </c:extLst>
            </c:dLbl>
            <c:dLbl>
              <c:idx val="1"/>
              <c:layout>
                <c:manualLayout>
                  <c:x val="-4.7375141584583234E-4"/>
                  <c:y val="1.401883360326776E-2"/>
                </c:manualLayout>
              </c:layout>
              <c:tx>
                <c:rich>
                  <a:bodyPr/>
                  <a:lstStyle/>
                  <a:p>
                    <a:r>
                      <a:rPr lang="en-US" dirty="0" smtClean="0"/>
                      <a:t>28.756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E97-491E-9E94-96037C86A034}"/>
                </c:ext>
                <c:ext xmlns:c15="http://schemas.microsoft.com/office/drawing/2012/chart" uri="{CE6537A1-D6FC-4f65-9D91-7224C49458BB}">
                  <c15:layout/>
                </c:ext>
              </c:extLst>
            </c:dLbl>
            <c:dLbl>
              <c:idx val="2"/>
              <c:layout>
                <c:manualLayout>
                  <c:x val="2.0951170252275437E-3"/>
                  <c:y val="1.0690837493328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97-491E-9E94-96037C86A03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Plan1!$B$3:$C$3</c:f>
              <c:numCache>
                <c:formatCode>General</c:formatCode>
                <c:ptCount val="2"/>
                <c:pt idx="0">
                  <c:v>2008</c:v>
                </c:pt>
                <c:pt idx="1">
                  <c:v>2019</c:v>
                </c:pt>
              </c:numCache>
            </c:numRef>
          </c:cat>
          <c:val>
            <c:numRef>
              <c:f>Plan1!$B$5:$C$5</c:f>
              <c:numCache>
                <c:formatCode>#,##0</c:formatCode>
                <c:ptCount val="2"/>
                <c:pt idx="0">
                  <c:v>17225</c:v>
                </c:pt>
                <c:pt idx="1">
                  <c:v>32866</c:v>
                </c:pt>
              </c:numCache>
            </c:numRef>
          </c:val>
          <c:extLst xmlns:c16r2="http://schemas.microsoft.com/office/drawing/2015/06/chart">
            <c:ext xmlns:c16="http://schemas.microsoft.com/office/drawing/2014/chart" uri="{C3380CC4-5D6E-409C-BE32-E72D297353CC}">
              <c16:uniqueId val="{00000007-1E97-491E-9E94-96037C86A034}"/>
            </c:ext>
          </c:extLst>
        </c:ser>
        <c:dLbls>
          <c:showLegendKey val="0"/>
          <c:showVal val="0"/>
          <c:showCatName val="0"/>
          <c:showSerName val="0"/>
          <c:showPercent val="0"/>
          <c:showBubbleSize val="0"/>
        </c:dLbls>
        <c:gapWidth val="89"/>
        <c:axId val="-1874428400"/>
        <c:axId val="-1874415888"/>
      </c:barChart>
      <c:catAx>
        <c:axId val="-1874428400"/>
        <c:scaling>
          <c:orientation val="minMax"/>
        </c:scaling>
        <c:delete val="1"/>
        <c:axPos val="b"/>
        <c:numFmt formatCode="General" sourceLinked="1"/>
        <c:majorTickMark val="none"/>
        <c:minorTickMark val="none"/>
        <c:tickLblPos val="nextTo"/>
        <c:crossAx val="-1874415888"/>
        <c:crosses val="autoZero"/>
        <c:auto val="1"/>
        <c:lblAlgn val="ctr"/>
        <c:lblOffset val="100"/>
        <c:noMultiLvlLbl val="0"/>
      </c:catAx>
      <c:valAx>
        <c:axId val="-18744158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4428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Demonstrativo Financeiro (R$)</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'[QD233 - Demonstrativo Físico e Financeiro.xlsx]Plan1'!$D$4</c:f>
              <c:strCache>
                <c:ptCount val="1"/>
                <c:pt idx="0">
                  <c:v>ATIVOS</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8.1367145554650749E-4"/>
                  <c:y val="5.5602554849762127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103-43BD-A4F3-4BCAE8C62BAB}"/>
                </c:ext>
                <c:ext xmlns:c15="http://schemas.microsoft.com/office/drawing/2012/chart" uri="{CE6537A1-D6FC-4f65-9D91-7224C49458BB}">
                  <c15:layout/>
                </c:ext>
              </c:extLst>
            </c:dLbl>
            <c:dLbl>
              <c:idx val="1"/>
              <c:layout>
                <c:manualLayout>
                  <c:x val="-9.1794148476256263E-3"/>
                  <c:y val="-5.4610433003298145E-3"/>
                </c:manualLayout>
              </c:layout>
              <c:tx>
                <c:rich>
                  <a:bodyPr/>
                  <a:lstStyle/>
                  <a:p>
                    <a:r>
                      <a:rPr lang="en-US" dirty="0" smtClean="0"/>
                      <a:t>254.734.297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103-43BD-A4F3-4BCAE8C62BAB}"/>
                </c:ext>
                <c:ext xmlns:c15="http://schemas.microsoft.com/office/drawing/2012/chart" uri="{CE6537A1-D6FC-4f65-9D91-7224C49458BB}">
                  <c15:layout/>
                </c:ext>
              </c:extLst>
            </c:dLbl>
            <c:dLbl>
              <c:idx val="2"/>
              <c:layout>
                <c:manualLayout>
                  <c:x val="-5.0430923483166436E-3"/>
                  <c:y val="1.19547086123418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103-43BD-A4F3-4BCAE8C62BA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'[QD233 - Demonstrativo Físico e Financeiro.xlsx]Plan1'!$E$3:$F$3</c:f>
              <c:numCache>
                <c:formatCode>General</c:formatCode>
                <c:ptCount val="2"/>
                <c:pt idx="0">
                  <c:v>2008</c:v>
                </c:pt>
                <c:pt idx="1">
                  <c:v>2019</c:v>
                </c:pt>
              </c:numCache>
            </c:numRef>
          </c:cat>
          <c:val>
            <c:numRef>
              <c:f>'[QD233 - Demonstrativo Físico e Financeiro.xlsx]Plan1'!$E$4:$F$4</c:f>
              <c:numCache>
                <c:formatCode>#,##0</c:formatCode>
                <c:ptCount val="2"/>
                <c:pt idx="0">
                  <c:v>103520862.65000001</c:v>
                </c:pt>
                <c:pt idx="1">
                  <c:v>305492318.30000001</c:v>
                </c:pt>
              </c:numCache>
            </c:numRef>
          </c:val>
          <c:extLst xmlns:c16r2="http://schemas.microsoft.com/office/drawing/2015/06/chart">
            <c:ext xmlns:c16="http://schemas.microsoft.com/office/drawing/2014/chart" uri="{C3380CC4-5D6E-409C-BE32-E72D297353CC}">
              <c16:uniqueId val="{00000003-A103-43BD-A4F3-4BCAE8C62BAB}"/>
            </c:ext>
          </c:extLst>
        </c:ser>
        <c:ser>
          <c:idx val="1"/>
          <c:order val="1"/>
          <c:tx>
            <c:strRef>
              <c:f>'[QD233 - Demonstrativo Físico e Financeiro.xlsx]Plan1'!$D$5</c:f>
              <c:strCache>
                <c:ptCount val="1"/>
                <c:pt idx="0">
                  <c:v>INATIVOS</c:v>
                </c:pt>
              </c:strCache>
            </c:strRef>
          </c:tx>
          <c:spPr>
            <a:solidFill>
              <a:srgbClr val="C00000"/>
            </a:solidFill>
            <a:ln>
              <a:noFill/>
            </a:ln>
            <a:effectLst/>
            <a:scene3d>
              <a:camera prst="orthographicFront"/>
              <a:lightRig rig="threePt" dir="t"/>
            </a:scene3d>
            <a:sp3d>
              <a:bevelT/>
            </a:sp3d>
          </c:spPr>
          <c:invertIfNegative val="0"/>
          <c:dLbls>
            <c:dLbl>
              <c:idx val="0"/>
              <c:layout>
                <c:manualLayout>
                  <c:x val="4.3492752013060791E-3"/>
                  <c:y val="-2.8023420283328091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103-43BD-A4F3-4BCAE8C62BAB}"/>
                </c:ext>
                <c:ext xmlns:c15="http://schemas.microsoft.com/office/drawing/2012/chart" uri="{CE6537A1-D6FC-4f65-9D91-7224C49458BB}">
                  <c15:layout/>
                </c:ext>
              </c:extLst>
            </c:dLbl>
            <c:dLbl>
              <c:idx val="1"/>
              <c:layout>
                <c:manualLayout>
                  <c:x val="2.9907451071705948E-2"/>
                  <c:y val="1.21401566749353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103-43BD-A4F3-4BCAE8C62BAB}"/>
                </c:ext>
                <c:ext xmlns:c15="http://schemas.microsoft.com/office/drawing/2012/chart" uri="{CE6537A1-D6FC-4f65-9D91-7224C49458BB}">
                  <c15:layout/>
                </c:ext>
              </c:extLst>
            </c:dLbl>
            <c:dLbl>
              <c:idx val="2"/>
              <c:layout>
                <c:manualLayout>
                  <c:x val="3.8170249461957469E-2"/>
                  <c:y val="8.093437783290236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103-43BD-A4F3-4BCAE8C62BA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'[QD233 - Demonstrativo Físico e Financeiro.xlsx]Plan1'!$E$3:$F$3</c:f>
              <c:numCache>
                <c:formatCode>General</c:formatCode>
                <c:ptCount val="2"/>
                <c:pt idx="0">
                  <c:v>2008</c:v>
                </c:pt>
                <c:pt idx="1">
                  <c:v>2019</c:v>
                </c:pt>
              </c:numCache>
            </c:numRef>
          </c:cat>
          <c:val>
            <c:numRef>
              <c:f>'[QD233 - Demonstrativo Físico e Financeiro.xlsx]Plan1'!$E$5:$F$5</c:f>
              <c:numCache>
                <c:formatCode>#,##0</c:formatCode>
                <c:ptCount val="2"/>
                <c:pt idx="0">
                  <c:v>49210190.549999997</c:v>
                </c:pt>
                <c:pt idx="1">
                  <c:v>261380585.38999999</c:v>
                </c:pt>
              </c:numCache>
            </c:numRef>
          </c:val>
          <c:extLst xmlns:c16r2="http://schemas.microsoft.com/office/drawing/2015/06/chart">
            <c:ext xmlns:c16="http://schemas.microsoft.com/office/drawing/2014/chart" uri="{C3380CC4-5D6E-409C-BE32-E72D297353CC}">
              <c16:uniqueId val="{00000007-A103-43BD-A4F3-4BCAE8C62BAB}"/>
            </c:ext>
          </c:extLst>
        </c:ser>
        <c:dLbls>
          <c:showLegendKey val="0"/>
          <c:showVal val="0"/>
          <c:showCatName val="0"/>
          <c:showSerName val="0"/>
          <c:showPercent val="0"/>
          <c:showBubbleSize val="0"/>
        </c:dLbls>
        <c:gapWidth val="91"/>
        <c:axId val="-1874416432"/>
        <c:axId val="-1874425136"/>
      </c:barChart>
      <c:catAx>
        <c:axId val="-1874416432"/>
        <c:scaling>
          <c:orientation val="minMax"/>
        </c:scaling>
        <c:delete val="1"/>
        <c:axPos val="b"/>
        <c:numFmt formatCode="General" sourceLinked="1"/>
        <c:majorTickMark val="none"/>
        <c:minorTickMark val="none"/>
        <c:tickLblPos val="nextTo"/>
        <c:crossAx val="-1874425136"/>
        <c:crosses val="autoZero"/>
        <c:auto val="1"/>
        <c:lblAlgn val="ctr"/>
        <c:lblOffset val="100"/>
        <c:noMultiLvlLbl val="0"/>
      </c:catAx>
      <c:valAx>
        <c:axId val="-18744251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4416432"/>
        <c:crosses val="autoZero"/>
        <c:crossBetween val="between"/>
      </c:valAx>
      <c:spPr>
        <a:noFill/>
        <a:ln>
          <a:noFill/>
        </a:ln>
        <a:effectLst/>
      </c:spPr>
    </c:plotArea>
    <c:legend>
      <c:legendPos val="b"/>
      <c:layout>
        <c:manualLayout>
          <c:xMode val="edge"/>
          <c:yMode val="edge"/>
          <c:x val="0.33237212773459945"/>
          <c:y val="0.91004958818837711"/>
          <c:w val="0.33525562377127177"/>
          <c:h val="7.942090182351214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0.61374</cdr:x>
      <cdr:y>0.34999</cdr:y>
    </cdr:from>
    <cdr:to>
      <cdr:x>0.72851</cdr:x>
      <cdr:y>0.4106</cdr:y>
    </cdr:to>
    <cdr:sp macro="" textlink="">
      <cdr:nvSpPr>
        <cdr:cNvPr id="3" name="CaixaDeTexto 2"/>
        <cdr:cNvSpPr txBox="1"/>
      </cdr:nvSpPr>
      <cdr:spPr>
        <a:xfrm xmlns:a="http://schemas.openxmlformats.org/drawingml/2006/main">
          <a:off x="4772996" y="1663322"/>
          <a:ext cx="892517" cy="288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600" b="1" dirty="0" smtClean="0">
              <a:solidFill>
                <a:schemeClr val="bg1"/>
              </a:solidFill>
            </a:rPr>
            <a:t>33,4%</a:t>
          </a:r>
          <a:endParaRPr lang="pt-BR" sz="1600" b="1" dirty="0">
            <a:solidFill>
              <a:schemeClr val="bg1"/>
            </a:solidFill>
          </a:endParaRPr>
        </a:p>
      </cdr:txBody>
    </cdr:sp>
  </cdr:relSizeAnchor>
  <cdr:relSizeAnchor xmlns:cdr="http://schemas.openxmlformats.org/drawingml/2006/chartDrawing">
    <cdr:from>
      <cdr:x>0.79372</cdr:x>
      <cdr:y>0.39551</cdr:y>
    </cdr:from>
    <cdr:to>
      <cdr:x>0.88217</cdr:x>
      <cdr:y>0.47127</cdr:y>
    </cdr:to>
    <cdr:sp macro="" textlink="">
      <cdr:nvSpPr>
        <cdr:cNvPr id="5" name="CaixaDeTexto 2"/>
        <cdr:cNvSpPr txBox="1"/>
      </cdr:nvSpPr>
      <cdr:spPr>
        <a:xfrm xmlns:a="http://schemas.openxmlformats.org/drawingml/2006/main">
          <a:off x="6172635" y="1879658"/>
          <a:ext cx="687896" cy="360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800" b="1" dirty="0" smtClean="0">
              <a:solidFill>
                <a:schemeClr val="bg1"/>
              </a:solidFill>
            </a:rPr>
            <a:t>70%</a:t>
          </a:r>
          <a:endParaRPr lang="pt-BR" sz="1800" b="1" dirty="0">
            <a:solidFill>
              <a:schemeClr val="bg1"/>
            </a:solidFill>
          </a:endParaRPr>
        </a:p>
      </cdr:txBody>
    </cdr:sp>
  </cdr:relSizeAnchor>
  <cdr:relSizeAnchor xmlns:cdr="http://schemas.openxmlformats.org/drawingml/2006/chartDrawing">
    <cdr:from>
      <cdr:x>0.10185</cdr:x>
      <cdr:y>0.86419</cdr:y>
    </cdr:from>
    <cdr:to>
      <cdr:x>0.90338</cdr:x>
      <cdr:y>0.9084</cdr:y>
    </cdr:to>
    <cdr:sp macro="" textlink="">
      <cdr:nvSpPr>
        <cdr:cNvPr id="6" name="CaixaDeTexto 5"/>
        <cdr:cNvSpPr txBox="1"/>
      </cdr:nvSpPr>
      <cdr:spPr>
        <a:xfrm xmlns:a="http://schemas.openxmlformats.org/drawingml/2006/main">
          <a:off x="792038" y="4223528"/>
          <a:ext cx="6233389" cy="21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                          </a:t>
          </a:r>
          <a:r>
            <a:rPr lang="pt-BR" sz="1400" b="1" dirty="0" smtClean="0"/>
            <a:t>dez/2008                                                                              </a:t>
          </a:r>
          <a:r>
            <a:rPr lang="pt-BR" sz="1400" b="1" dirty="0" err="1" smtClean="0"/>
            <a:t>jan</a:t>
          </a:r>
          <a:r>
            <a:rPr lang="pt-BR" sz="1400" b="1" dirty="0" smtClean="0"/>
            <a:t>/2022</a:t>
          </a:r>
          <a:endParaRPr lang="pt-BR"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0.11165</cdr:x>
      <cdr:y>0.87685</cdr:y>
    </cdr:from>
    <cdr:to>
      <cdr:x>0.86438</cdr:x>
      <cdr:y>0.92163</cdr:y>
    </cdr:to>
    <cdr:sp macro="" textlink="">
      <cdr:nvSpPr>
        <cdr:cNvPr id="2" name="CaixaDeTexto 1"/>
        <cdr:cNvSpPr txBox="1"/>
      </cdr:nvSpPr>
      <cdr:spPr>
        <a:xfrm xmlns:a="http://schemas.openxmlformats.org/drawingml/2006/main">
          <a:off x="924563" y="4230404"/>
          <a:ext cx="6233339"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400" b="1" dirty="0" smtClean="0"/>
            <a:t>                     dez/2008                                                                                      </a:t>
          </a:r>
          <a:r>
            <a:rPr lang="pt-BR" sz="1400" b="1" dirty="0" err="1" smtClean="0"/>
            <a:t>jan</a:t>
          </a:r>
          <a:r>
            <a:rPr lang="pt-BR" sz="1400" b="1" dirty="0" smtClean="0"/>
            <a:t>/2022</a:t>
          </a:r>
          <a:endParaRPr lang="pt-BR"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2354477-FC5E-4D5F-8A75-0612B7BA0C38}" type="datetimeFigureOut">
              <a:rPr lang="pt-BR" smtClean="0"/>
              <a:t>31/03/2022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8055ED-9B18-45F5-B3AA-785A380A7335}" type="slidenum">
              <a:rPr lang="pt-BR" smtClean="0"/>
              <a:t>‹nº›</a:t>
            </a:fld>
            <a:endParaRPr lang="pt-BR"/>
          </a:p>
        </p:txBody>
      </p:sp>
    </p:spTree>
    <p:extLst>
      <p:ext uri="{BB962C8B-B14F-4D97-AF65-F5344CB8AC3E}">
        <p14:creationId xmlns:p14="http://schemas.microsoft.com/office/powerpoint/2010/main" val="106481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8055ED-9B18-45F5-B3AA-785A380A7335}" type="slidenum">
              <a:rPr lang="pt-BR" smtClean="0"/>
              <a:t>1</a:t>
            </a:fld>
            <a:endParaRPr lang="pt-BR"/>
          </a:p>
        </p:txBody>
      </p:sp>
    </p:spTree>
    <p:extLst>
      <p:ext uri="{BB962C8B-B14F-4D97-AF65-F5344CB8AC3E}">
        <p14:creationId xmlns:p14="http://schemas.microsoft.com/office/powerpoint/2010/main" val="2157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8055ED-9B18-45F5-B3AA-785A380A7335}" type="slidenum">
              <a:rPr lang="pt-BR" smtClean="0"/>
              <a:t>51</a:t>
            </a:fld>
            <a:endParaRPr lang="pt-BR"/>
          </a:p>
        </p:txBody>
      </p:sp>
    </p:spTree>
    <p:extLst>
      <p:ext uri="{BB962C8B-B14F-4D97-AF65-F5344CB8AC3E}">
        <p14:creationId xmlns:p14="http://schemas.microsoft.com/office/powerpoint/2010/main" val="240571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270419173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409732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167920327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260190054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92219523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2661475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287497752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147207942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230832737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178186255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D58E308-0059-46D1-9FD8-65E3F08AADE7}" type="datetimeFigureOut">
              <a:rPr lang="pt-BR" smtClean="0"/>
              <a:pPr/>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4EAEA7-EFB8-4104-AB0C-82C01DDF4688}" type="slidenum">
              <a:rPr lang="pt-BR" smtClean="0"/>
              <a:pPr/>
              <a:t>‹nº›</a:t>
            </a:fld>
            <a:endParaRPr lang="pt-BR"/>
          </a:p>
        </p:txBody>
      </p:sp>
    </p:spTree>
    <p:extLst>
      <p:ext uri="{BB962C8B-B14F-4D97-AF65-F5344CB8AC3E}">
        <p14:creationId xmlns:p14="http://schemas.microsoft.com/office/powerpoint/2010/main" val="416958431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6000" b="-6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E308-0059-46D1-9FD8-65E3F08AADE7}" type="datetimeFigureOut">
              <a:rPr lang="pt-BR" smtClean="0"/>
              <a:pPr/>
              <a:t>31/03/2022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EAEA7-EFB8-4104-AB0C-82C01DDF4688}" type="slidenum">
              <a:rPr lang="pt-BR" smtClean="0"/>
              <a:pPr/>
              <a:t>‹nº›</a:t>
            </a:fld>
            <a:endParaRPr lang="pt-BR"/>
          </a:p>
        </p:txBody>
      </p:sp>
    </p:spTree>
    <p:extLst>
      <p:ext uri="{BB962C8B-B14F-4D97-AF65-F5344CB8AC3E}">
        <p14:creationId xmlns:p14="http://schemas.microsoft.com/office/powerpoint/2010/main" val="365499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lanalto.gov.br/ccivil_03/Constituicao/Constituica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30499" cy="6877899"/>
          </a:xfrm>
          <a:prstGeom prst="rect">
            <a:avLst/>
          </a:prstGeom>
        </p:spPr>
      </p:pic>
    </p:spTree>
    <p:extLst>
      <p:ext uri="{BB962C8B-B14F-4D97-AF65-F5344CB8AC3E}">
        <p14:creationId xmlns:p14="http://schemas.microsoft.com/office/powerpoint/2010/main" val="1575380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schemeClr>
          </a:solidFill>
          <a:ln>
            <a:solidFill>
              <a:srgbClr val="2E75B6"/>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1988</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1">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Constituição Federal</a:t>
            </a:r>
          </a:p>
          <a:p>
            <a:pPr lvl="0" algn="ctr" defTabSz="889000">
              <a:lnSpc>
                <a:spcPct val="90000"/>
              </a:lnSpc>
              <a:spcBef>
                <a:spcPct val="0"/>
              </a:spcBef>
              <a:spcAft>
                <a:spcPts val="0"/>
              </a:spcAft>
            </a:pPr>
            <a:r>
              <a:rPr lang="pt-BR" sz="2000" dirty="0" smtClean="0"/>
              <a:t>(art. 40)</a:t>
            </a:r>
          </a:p>
        </p:txBody>
      </p:sp>
      <p:sp>
        <p:nvSpPr>
          <p:cNvPr id="9" name="Forma Livre 8"/>
          <p:cNvSpPr/>
          <p:nvPr/>
        </p:nvSpPr>
        <p:spPr>
          <a:xfrm>
            <a:off x="656729" y="4256091"/>
            <a:ext cx="2089546" cy="1712448"/>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AE3F3"/>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Define, pela primeira vez, no âmbito constitucional as regras de previdência social para os servidores públicos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u="sng" dirty="0">
                <a:solidFill>
                  <a:schemeClr val="accent1">
                    <a:lumMod val="75000"/>
                  </a:schemeClr>
                </a:solidFill>
              </a:rPr>
              <a:t>Art. 40.</a:t>
            </a:r>
            <a:r>
              <a:rPr lang="pt-BR" sz="1400" u="sng" dirty="0">
                <a:solidFill>
                  <a:schemeClr val="accent1">
                    <a:lumMod val="75000"/>
                  </a:schemeClr>
                </a:solidFill>
              </a:rPr>
              <a:t> Aos servidores titulares de cargos efetivos da União, dos Estados, do Distrito Federal e dos Municípios, incluídas suas autarquias e fundações, é assegurado regime de previdência de caráter contributivo e solidário, mediante contribuição do respectivo ente público, dos servidores ativos e inativos e dos pensionistas, observados critérios que preservem o equilíbrio financeiro e atuarial e o disposto neste artigo.</a:t>
            </a:r>
          </a:p>
          <a:p>
            <a:r>
              <a:rPr lang="pt-BR" sz="1400" dirty="0">
                <a:solidFill>
                  <a:schemeClr val="tx1"/>
                </a:solidFill>
              </a:rPr>
              <a:t>    </a:t>
            </a:r>
            <a:r>
              <a:rPr lang="pt-BR" sz="1400" b="1" dirty="0">
                <a:solidFill>
                  <a:schemeClr val="tx1"/>
                </a:solidFill>
              </a:rPr>
              <a:t>§ 1º</a:t>
            </a:r>
            <a:r>
              <a:rPr lang="pt-BR" sz="1400" dirty="0">
                <a:solidFill>
                  <a:schemeClr val="tx1"/>
                </a:solidFill>
              </a:rPr>
              <a:t> Os servidores abrangidos pelo regime de previdência de que trata este artigo serão aposentados, calculados os seus proventos a partir dos valores fixados na forma dos §§ 3º e 17:</a:t>
            </a:r>
          </a:p>
          <a:p>
            <a:r>
              <a:rPr lang="pt-BR" sz="1400" dirty="0">
                <a:solidFill>
                  <a:schemeClr val="tx1"/>
                </a:solidFill>
              </a:rPr>
              <a:t>        I -  por invalidez permanente, sendo os proventos proporcionais ao tempo de contribuição, exceto se decorrente de acidente em serviço, moléstia profissional ou doença grave, contagiosa ou incurável, na forma da lei;</a:t>
            </a:r>
          </a:p>
          <a:p>
            <a:r>
              <a:rPr lang="pt-BR" sz="1400" dirty="0">
                <a:solidFill>
                  <a:schemeClr val="tx1"/>
                </a:solidFill>
              </a:rPr>
              <a:t>        II -  compulsoriamente, com proventos proporcionais ao tempo de contribuição, aos 70 (setenta) anos de idade, ou aos 75 (setenta e cinco) anos de idade, na forma de lei complementar;</a:t>
            </a:r>
          </a:p>
          <a:p>
            <a:r>
              <a:rPr lang="pt-BR" sz="1400" dirty="0">
                <a:solidFill>
                  <a:schemeClr val="tx1"/>
                </a:solidFill>
              </a:rPr>
              <a:t>        III -  voluntariamente, desde que cumprido tempo mínimo de dez anos de efetivo exercício no serviço público e cinco anos no cargo efetivo em que se dará a aposentadoria, observadas as seguintes condições:</a:t>
            </a:r>
          </a:p>
          <a:p>
            <a:r>
              <a:rPr lang="pt-BR" sz="1400" dirty="0">
                <a:solidFill>
                  <a:schemeClr val="tx1"/>
                </a:solidFill>
              </a:rPr>
              <a:t>            </a:t>
            </a:r>
            <a:r>
              <a:rPr lang="pt-BR" sz="1400" i="1" dirty="0">
                <a:solidFill>
                  <a:schemeClr val="tx1"/>
                </a:solidFill>
              </a:rPr>
              <a:t>a) </a:t>
            </a:r>
            <a:r>
              <a:rPr lang="pt-BR" sz="1400" dirty="0">
                <a:solidFill>
                  <a:schemeClr val="tx1"/>
                </a:solidFill>
              </a:rPr>
              <a:t> sessenta anos de idade e trinta e cinco de contribuição, se homem, e </a:t>
            </a:r>
            <a:r>
              <a:rPr lang="pt-BR" sz="1400" dirty="0" smtClean="0">
                <a:solidFill>
                  <a:schemeClr val="tx1"/>
                </a:solidFill>
              </a:rPr>
              <a:t>cinquenta </a:t>
            </a:r>
            <a:r>
              <a:rPr lang="pt-BR" sz="1400" dirty="0">
                <a:solidFill>
                  <a:schemeClr val="tx1"/>
                </a:solidFill>
              </a:rPr>
              <a:t>e cinco anos de idade e trinta de contribuição, se mulher;</a:t>
            </a:r>
          </a:p>
          <a:p>
            <a:r>
              <a:rPr lang="pt-BR" sz="1400" dirty="0">
                <a:solidFill>
                  <a:schemeClr val="tx1"/>
                </a:solidFill>
              </a:rPr>
              <a:t>            </a:t>
            </a:r>
            <a:r>
              <a:rPr lang="pt-BR" sz="1400" i="1" dirty="0">
                <a:solidFill>
                  <a:schemeClr val="tx1"/>
                </a:solidFill>
              </a:rPr>
              <a:t>b) </a:t>
            </a:r>
            <a:r>
              <a:rPr lang="pt-BR" sz="1400" dirty="0">
                <a:solidFill>
                  <a:schemeClr val="tx1"/>
                </a:solidFill>
              </a:rPr>
              <a:t> sessenta e cinco anos de idade, se homem, e sessenta anos de idade, se mulher, com proventos proporcionais ao tempo de contribuição.</a:t>
            </a:r>
          </a:p>
          <a:p>
            <a:r>
              <a:rPr lang="pt-BR" sz="1400" dirty="0">
                <a:solidFill>
                  <a:schemeClr val="tx1"/>
                </a:solidFill>
              </a:rPr>
              <a:t>    </a:t>
            </a:r>
            <a:r>
              <a:rPr lang="pt-BR" sz="1400" b="1" dirty="0">
                <a:solidFill>
                  <a:schemeClr val="tx1"/>
                </a:solidFill>
              </a:rPr>
              <a:t>§ 2º</a:t>
            </a:r>
            <a:r>
              <a:rPr lang="pt-BR" sz="1400" dirty="0">
                <a:solidFill>
                  <a:schemeClr val="tx1"/>
                </a:solidFill>
              </a:rPr>
              <a:t> Os proventos de aposentadoria e as pensões, por ocasião de sua concessão, não poderão exceder a remuneração do respectivo servidor, no cargo efetivo em que se deu a aposentadoria ou que serviu de referência para a concessão da pensão.</a:t>
            </a:r>
          </a:p>
          <a:p>
            <a:r>
              <a:rPr lang="pt-BR" sz="1400" dirty="0">
                <a:solidFill>
                  <a:schemeClr val="tx1"/>
                </a:solidFill>
              </a:rPr>
              <a:t>    </a:t>
            </a:r>
            <a:r>
              <a:rPr lang="pt-BR" sz="1400" dirty="0" smtClean="0">
                <a:solidFill>
                  <a:schemeClr val="tx1"/>
                </a:solidFill>
              </a:rPr>
              <a:t>........................................................................................................................</a:t>
            </a:r>
            <a:endParaRPr lang="pt-BR" sz="1400"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3743712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8C964E"/>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3600" kern="1200" dirty="0" smtClean="0">
                <a:effectLst>
                  <a:outerShdw blurRad="38100" dist="38100" dir="2700000" algn="tl">
                    <a:srgbClr val="000000">
                      <a:alpha val="43137"/>
                    </a:srgbClr>
                  </a:outerShdw>
                </a:effectLst>
              </a:rPr>
              <a:t>1996/1997</a:t>
            </a:r>
            <a:endParaRPr lang="pt-BR" sz="36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8C964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CPI do PREVISUL</a:t>
            </a:r>
          </a:p>
          <a:p>
            <a:pPr lvl="0" algn="ctr" defTabSz="889000">
              <a:lnSpc>
                <a:spcPct val="90000"/>
              </a:lnSpc>
              <a:spcBef>
                <a:spcPct val="0"/>
              </a:spcBef>
              <a:spcAft>
                <a:spcPts val="0"/>
              </a:spcAft>
            </a:pPr>
            <a:r>
              <a:rPr lang="pt-BR" sz="2000" dirty="0" smtClean="0"/>
              <a:t>08.96 a 03.97</a:t>
            </a:r>
          </a:p>
        </p:txBody>
      </p:sp>
      <p:sp>
        <p:nvSpPr>
          <p:cNvPr id="9" name="Forma Livre 8"/>
          <p:cNvSpPr/>
          <p:nvPr/>
        </p:nvSpPr>
        <p:spPr>
          <a:xfrm>
            <a:off x="656729" y="4256090"/>
            <a:ext cx="2089546" cy="1986767"/>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2D7B3"/>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Apura desvios na Autarquia quanto aos financiamentos imobiliários, serviços de assistência à saúde e inadimplência do Estado no recolhimento das contribuições mensais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8C9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400" dirty="0" smtClean="0">
                <a:solidFill>
                  <a:schemeClr val="tx1"/>
                </a:solidFill>
              </a:rPr>
              <a:t>Relatório Final da CPI do PREVISUL – fl.20</a:t>
            </a:r>
          </a:p>
          <a:p>
            <a:pPr algn="just"/>
            <a:r>
              <a:rPr lang="pt-BR" sz="1400" dirty="0" smtClean="0">
                <a:solidFill>
                  <a:schemeClr val="tx1"/>
                </a:solidFill>
              </a:rPr>
              <a:t>	</a:t>
            </a:r>
          </a:p>
          <a:p>
            <a:pPr algn="ctr"/>
            <a:r>
              <a:rPr lang="pt-BR" sz="1400" b="1" dirty="0" smtClean="0">
                <a:solidFill>
                  <a:schemeClr val="tx1"/>
                </a:solidFill>
              </a:rPr>
              <a:t>DIAGNÓSTICO DA SITUAÇÃO</a:t>
            </a:r>
          </a:p>
          <a:p>
            <a:pPr algn="ctr"/>
            <a:r>
              <a:rPr lang="pt-BR" sz="1400" b="1" dirty="0" smtClean="0">
                <a:solidFill>
                  <a:schemeClr val="tx1"/>
                </a:solidFill>
              </a:rPr>
              <a:t>PARTE IV</a:t>
            </a:r>
          </a:p>
          <a:p>
            <a:pPr algn="just"/>
            <a:endParaRPr lang="pt-BR" sz="1400" dirty="0">
              <a:solidFill>
                <a:schemeClr val="tx1"/>
              </a:solidFill>
            </a:endParaRPr>
          </a:p>
          <a:p>
            <a:pPr algn="just"/>
            <a:r>
              <a:rPr lang="pt-BR" sz="1400" dirty="0" smtClean="0">
                <a:solidFill>
                  <a:schemeClr val="tx1"/>
                </a:solidFill>
              </a:rPr>
              <a:t>	Os </a:t>
            </a:r>
            <a:r>
              <a:rPr lang="pt-BR" sz="1400" dirty="0">
                <a:solidFill>
                  <a:schemeClr val="tx1"/>
                </a:solidFill>
              </a:rPr>
              <a:t>indícios, alguns comprovados, demonstram a má gestão </a:t>
            </a:r>
            <a:r>
              <a:rPr lang="pt-BR" sz="1400" dirty="0" smtClean="0">
                <a:solidFill>
                  <a:schemeClr val="tx1"/>
                </a:solidFill>
              </a:rPr>
              <a:t>da Carteira </a:t>
            </a:r>
            <a:r>
              <a:rPr lang="pt-BR" sz="1400" dirty="0" err="1" smtClean="0">
                <a:solidFill>
                  <a:schemeClr val="tx1"/>
                </a:solidFill>
              </a:rPr>
              <a:t>lmobiliária</a:t>
            </a:r>
            <a:r>
              <a:rPr lang="pt-BR" sz="1400" dirty="0" smtClean="0">
                <a:solidFill>
                  <a:schemeClr val="tx1"/>
                </a:solidFill>
              </a:rPr>
              <a:t> </a:t>
            </a:r>
            <a:r>
              <a:rPr lang="pt-BR" sz="1400" dirty="0">
                <a:solidFill>
                  <a:schemeClr val="tx1"/>
                </a:solidFill>
              </a:rPr>
              <a:t>do PREVISUL, quanto a tomada de financiamentos e </a:t>
            </a:r>
            <a:r>
              <a:rPr lang="pt-BR" sz="1400" dirty="0" smtClean="0">
                <a:solidFill>
                  <a:schemeClr val="tx1"/>
                </a:solidFill>
              </a:rPr>
              <a:t>a comercialização </a:t>
            </a:r>
            <a:r>
              <a:rPr lang="pt-BR" sz="1400" dirty="0">
                <a:solidFill>
                  <a:schemeClr val="tx1"/>
                </a:solidFill>
              </a:rPr>
              <a:t>das unidades residenciais construídas, sem as cautelas </a:t>
            </a:r>
            <a:r>
              <a:rPr lang="pt-BR" sz="1400" dirty="0" smtClean="0">
                <a:solidFill>
                  <a:schemeClr val="tx1"/>
                </a:solidFill>
              </a:rPr>
              <a:t>e cuidados </a:t>
            </a:r>
            <a:r>
              <a:rPr lang="pt-BR" sz="1400" dirty="0">
                <a:solidFill>
                  <a:schemeClr val="tx1"/>
                </a:solidFill>
              </a:rPr>
              <a:t>exigidos em empreendimentos dessa natureza. A má gerência </a:t>
            </a:r>
            <a:r>
              <a:rPr lang="pt-BR" sz="1400" dirty="0" smtClean="0">
                <a:solidFill>
                  <a:schemeClr val="tx1"/>
                </a:solidFill>
              </a:rPr>
              <a:t>desta modalidade </a:t>
            </a:r>
            <a:r>
              <a:rPr lang="pt-BR" sz="1400" dirty="0">
                <a:solidFill>
                  <a:schemeClr val="tx1"/>
                </a:solidFill>
              </a:rPr>
              <a:t>de assistência repercute com severos prejuízos nas contas </a:t>
            </a:r>
            <a:r>
              <a:rPr lang="pt-BR" sz="1400" dirty="0" smtClean="0">
                <a:solidFill>
                  <a:schemeClr val="tx1"/>
                </a:solidFill>
              </a:rPr>
              <a:t>do Instituto </a:t>
            </a:r>
            <a:r>
              <a:rPr lang="pt-BR" sz="1400" dirty="0">
                <a:solidFill>
                  <a:schemeClr val="tx1"/>
                </a:solidFill>
              </a:rPr>
              <a:t>e, por extensão, nos benefícios que devem ser prestados </a:t>
            </a:r>
            <a:r>
              <a:rPr lang="pt-BR" sz="1400" dirty="0" smtClean="0">
                <a:solidFill>
                  <a:schemeClr val="tx1"/>
                </a:solidFill>
              </a:rPr>
              <a:t>aos servidores </a:t>
            </a:r>
            <a:r>
              <a:rPr lang="pt-BR" sz="1400" dirty="0">
                <a:solidFill>
                  <a:schemeClr val="tx1"/>
                </a:solidFill>
              </a:rPr>
              <a:t>estaduais e seus </a:t>
            </a:r>
            <a:r>
              <a:rPr lang="pt-BR" sz="1400" dirty="0" smtClean="0">
                <a:solidFill>
                  <a:schemeClr val="tx1"/>
                </a:solidFill>
              </a:rPr>
              <a:t>dependentes. Ficou confirmada </a:t>
            </a:r>
            <a:r>
              <a:rPr lang="pt-BR" sz="1400" dirty="0">
                <a:solidFill>
                  <a:schemeClr val="tx1"/>
                </a:solidFill>
              </a:rPr>
              <a:t>a precariedade da assistência médica </a:t>
            </a:r>
            <a:r>
              <a:rPr lang="pt-BR" sz="1400" dirty="0" smtClean="0">
                <a:solidFill>
                  <a:schemeClr val="tx1"/>
                </a:solidFill>
              </a:rPr>
              <a:t>através do </a:t>
            </a:r>
            <a:r>
              <a:rPr lang="pt-BR" sz="1400" dirty="0">
                <a:solidFill>
                  <a:schemeClr val="tx1"/>
                </a:solidFill>
              </a:rPr>
              <a:t>registro de uma série de denúncias sobre a cobrança de </a:t>
            </a:r>
            <a:r>
              <a:rPr lang="pt-BR" sz="1400" dirty="0" smtClean="0">
                <a:solidFill>
                  <a:schemeClr val="tx1"/>
                </a:solidFill>
              </a:rPr>
              <a:t>taxas complementares </a:t>
            </a:r>
            <a:r>
              <a:rPr lang="pt-BR" sz="1400" dirty="0">
                <a:solidFill>
                  <a:schemeClr val="tx1"/>
                </a:solidFill>
              </a:rPr>
              <a:t>aos servidores e seus dependentes </a:t>
            </a:r>
            <a:r>
              <a:rPr lang="pt-BR" sz="1400" dirty="0" smtClean="0">
                <a:solidFill>
                  <a:schemeClr val="tx1"/>
                </a:solidFill>
              </a:rPr>
              <a:t>para </a:t>
            </a:r>
            <a:r>
              <a:rPr lang="pt-BR" sz="1400" dirty="0">
                <a:solidFill>
                  <a:schemeClr val="tx1"/>
                </a:solidFill>
              </a:rPr>
              <a:t>exercerem o </a:t>
            </a:r>
            <a:r>
              <a:rPr lang="pt-BR" sz="1400" dirty="0" smtClean="0">
                <a:solidFill>
                  <a:schemeClr val="tx1"/>
                </a:solidFill>
              </a:rPr>
              <a:t>direito às </a:t>
            </a:r>
            <a:r>
              <a:rPr lang="pt-BR" sz="1400" dirty="0">
                <a:solidFill>
                  <a:schemeClr val="tx1"/>
                </a:solidFill>
              </a:rPr>
              <a:t>consultas, aos exames de laboratório e as internações hospitalares, com </a:t>
            </a:r>
            <a:r>
              <a:rPr lang="pt-BR" sz="1400" dirty="0" smtClean="0">
                <a:solidFill>
                  <a:schemeClr val="tx1"/>
                </a:solidFill>
              </a:rPr>
              <a:t>o agravante </a:t>
            </a:r>
            <a:r>
              <a:rPr lang="pt-BR" sz="1400" dirty="0">
                <a:solidFill>
                  <a:schemeClr val="tx1"/>
                </a:solidFill>
              </a:rPr>
              <a:t>da recusa destes beneficiários em não identificarem os </a:t>
            </a:r>
            <a:r>
              <a:rPr lang="pt-BR" sz="1400" dirty="0" smtClean="0">
                <a:solidFill>
                  <a:schemeClr val="tx1"/>
                </a:solidFill>
              </a:rPr>
              <a:t>profissionais que </a:t>
            </a:r>
            <a:r>
              <a:rPr lang="pt-BR" sz="1400" dirty="0">
                <a:solidFill>
                  <a:schemeClr val="tx1"/>
                </a:solidFill>
              </a:rPr>
              <a:t>usam desses </a:t>
            </a:r>
            <a:r>
              <a:rPr lang="pt-BR" sz="1400" dirty="0" smtClean="0">
                <a:solidFill>
                  <a:schemeClr val="tx1"/>
                </a:solidFill>
              </a:rPr>
              <a:t>recursos.</a:t>
            </a:r>
          </a:p>
          <a:p>
            <a:pPr algn="just"/>
            <a:r>
              <a:rPr lang="pt-BR" sz="1400" dirty="0">
                <a:solidFill>
                  <a:schemeClr val="tx1"/>
                </a:solidFill>
              </a:rPr>
              <a:t>	</a:t>
            </a:r>
            <a:r>
              <a:rPr lang="pt-BR" sz="1400" dirty="0" smtClean="0">
                <a:solidFill>
                  <a:schemeClr val="tx1"/>
                </a:solidFill>
              </a:rPr>
              <a:t>Durante </a:t>
            </a:r>
            <a:r>
              <a:rPr lang="pt-BR" sz="1400" dirty="0">
                <a:solidFill>
                  <a:schemeClr val="tx1"/>
                </a:solidFill>
              </a:rPr>
              <a:t>o desenvolvimento dos trabalhos desta CPI </a:t>
            </a:r>
            <a:r>
              <a:rPr lang="pt-BR" sz="1400" dirty="0" smtClean="0">
                <a:solidFill>
                  <a:schemeClr val="tx1"/>
                </a:solidFill>
              </a:rPr>
              <a:t>foram acelerados </a:t>
            </a:r>
            <a:r>
              <a:rPr lang="pt-BR" sz="1400" dirty="0">
                <a:solidFill>
                  <a:schemeClr val="tx1"/>
                </a:solidFill>
              </a:rPr>
              <a:t>os pagamentos aos profissionais credenciados e </a:t>
            </a:r>
            <a:r>
              <a:rPr lang="pt-BR" sz="1400" dirty="0" smtClean="0">
                <a:solidFill>
                  <a:schemeClr val="tx1"/>
                </a:solidFill>
              </a:rPr>
              <a:t>às instituições hospitalares </a:t>
            </a:r>
            <a:r>
              <a:rPr lang="pt-BR" sz="1400" dirty="0">
                <a:solidFill>
                  <a:schemeClr val="tx1"/>
                </a:solidFill>
              </a:rPr>
              <a:t>que se encontravam em </a:t>
            </a:r>
            <a:r>
              <a:rPr lang="pt-BR" sz="1400" dirty="0" smtClean="0">
                <a:solidFill>
                  <a:schemeClr val="tx1"/>
                </a:solidFill>
              </a:rPr>
              <a:t>atraso. A </a:t>
            </a:r>
            <a:r>
              <a:rPr lang="pt-BR" sz="1400" dirty="0">
                <a:solidFill>
                  <a:schemeClr val="tx1"/>
                </a:solidFill>
              </a:rPr>
              <a:t>Direção Geral </a:t>
            </a:r>
            <a:r>
              <a:rPr lang="pt-BR" sz="1400" dirty="0" smtClean="0">
                <a:solidFill>
                  <a:schemeClr val="tx1"/>
                </a:solidFill>
              </a:rPr>
              <a:t>do PREVISUL, promoveu </a:t>
            </a:r>
            <a:r>
              <a:rPr lang="pt-BR" sz="1400" dirty="0">
                <a:solidFill>
                  <a:schemeClr val="tx1"/>
                </a:solidFill>
              </a:rPr>
              <a:t>a contratação de empresas para realizar o </a:t>
            </a:r>
            <a:r>
              <a:rPr lang="pt-BR" sz="1400" dirty="0" smtClean="0">
                <a:solidFill>
                  <a:schemeClr val="tx1"/>
                </a:solidFill>
              </a:rPr>
              <a:t>cálculo atuarial, a depuração </a:t>
            </a:r>
            <a:r>
              <a:rPr lang="pt-BR" sz="1400" dirty="0">
                <a:solidFill>
                  <a:schemeClr val="tx1"/>
                </a:solidFill>
              </a:rPr>
              <a:t>dos contratos imobiliários e o recadastramento dos segurados </a:t>
            </a:r>
            <a:r>
              <a:rPr lang="pt-BR" sz="1400" dirty="0" smtClean="0">
                <a:solidFill>
                  <a:schemeClr val="tx1"/>
                </a:solidFill>
              </a:rPr>
              <a:t>e beneficiários </a:t>
            </a:r>
            <a:r>
              <a:rPr lang="pt-BR" sz="1400" dirty="0">
                <a:solidFill>
                  <a:schemeClr val="tx1"/>
                </a:solidFill>
              </a:rPr>
              <a:t>da previdência </a:t>
            </a:r>
            <a:r>
              <a:rPr lang="pt-BR" sz="1400" dirty="0" smtClean="0">
                <a:solidFill>
                  <a:schemeClr val="tx1"/>
                </a:solidFill>
              </a:rPr>
              <a:t>estadual</a:t>
            </a:r>
            <a:r>
              <a:rPr lang="pt-BR" sz="1400" u="sng" dirty="0" smtClean="0">
                <a:solidFill>
                  <a:schemeClr val="accent6">
                    <a:lumMod val="75000"/>
                  </a:schemeClr>
                </a:solidFill>
              </a:rPr>
              <a:t>. </a:t>
            </a:r>
            <a:r>
              <a:rPr lang="pt-BR" sz="1400" u="sng" dirty="0" smtClean="0">
                <a:solidFill>
                  <a:schemeClr val="accent5">
                    <a:lumMod val="75000"/>
                  </a:schemeClr>
                </a:solidFill>
              </a:rPr>
              <a:t>A </a:t>
            </a:r>
            <a:r>
              <a:rPr lang="pt-BR" sz="1400" u="sng" dirty="0">
                <a:solidFill>
                  <a:schemeClr val="accent5">
                    <a:lumMod val="75000"/>
                  </a:schemeClr>
                </a:solidFill>
              </a:rPr>
              <a:t>avaliação que se faz dos resultados dos trabalhos </a:t>
            </a:r>
            <a:r>
              <a:rPr lang="pt-BR" sz="1400" u="sng" dirty="0" smtClean="0">
                <a:solidFill>
                  <a:schemeClr val="accent5">
                    <a:lumMod val="75000"/>
                  </a:schemeClr>
                </a:solidFill>
              </a:rPr>
              <a:t>da </a:t>
            </a:r>
            <a:r>
              <a:rPr lang="pt-BR" sz="1400" b="1" u="sng" dirty="0" smtClean="0">
                <a:solidFill>
                  <a:schemeClr val="accent5">
                    <a:lumMod val="75000"/>
                  </a:schemeClr>
                </a:solidFill>
              </a:rPr>
              <a:t>CPI do PREVISUL </a:t>
            </a:r>
            <a:r>
              <a:rPr lang="pt-BR" sz="1400" u="sng" dirty="0">
                <a:solidFill>
                  <a:schemeClr val="accent5">
                    <a:lumMod val="75000"/>
                  </a:schemeClr>
                </a:solidFill>
              </a:rPr>
              <a:t>demonstra que os fatos apurados confirmam que o Instituto </a:t>
            </a:r>
            <a:r>
              <a:rPr lang="pt-BR" sz="1400" u="sng" dirty="0" smtClean="0">
                <a:solidFill>
                  <a:schemeClr val="accent5">
                    <a:lumMod val="75000"/>
                  </a:schemeClr>
                </a:solidFill>
              </a:rPr>
              <a:t>de Previdência </a:t>
            </a:r>
            <a:r>
              <a:rPr lang="pt-BR" sz="1400" u="sng" dirty="0">
                <a:solidFill>
                  <a:schemeClr val="accent5">
                    <a:lumMod val="75000"/>
                  </a:schemeClr>
                </a:solidFill>
              </a:rPr>
              <a:t>Social de Mato Grosso do Sul sofre de problemas crônicos </a:t>
            </a:r>
            <a:r>
              <a:rPr lang="pt-BR" sz="1400" u="sng" dirty="0" smtClean="0">
                <a:solidFill>
                  <a:schemeClr val="accent5">
                    <a:lumMod val="75000"/>
                  </a:schemeClr>
                </a:solidFill>
              </a:rPr>
              <a:t>na prestação </a:t>
            </a:r>
            <a:r>
              <a:rPr lang="pt-BR" sz="1400" u="sng" dirty="0">
                <a:solidFill>
                  <a:schemeClr val="accent5">
                    <a:lumMod val="75000"/>
                  </a:schemeClr>
                </a:solidFill>
              </a:rPr>
              <a:t>dos </a:t>
            </a:r>
            <a:r>
              <a:rPr lang="pt-BR" sz="1400" u="sng" dirty="0" smtClean="0">
                <a:solidFill>
                  <a:schemeClr val="accent5">
                    <a:lumMod val="75000"/>
                  </a:schemeClr>
                </a:solidFill>
              </a:rPr>
              <a:t>serviços </a:t>
            </a:r>
            <a:r>
              <a:rPr lang="pt-BR" sz="1400" u="sng" dirty="0">
                <a:solidFill>
                  <a:schemeClr val="accent5">
                    <a:lumMod val="75000"/>
                  </a:schemeClr>
                </a:solidFill>
              </a:rPr>
              <a:t>de </a:t>
            </a:r>
            <a:r>
              <a:rPr lang="pt-BR" sz="1400" u="sng" dirty="0" smtClean="0">
                <a:solidFill>
                  <a:schemeClr val="accent5">
                    <a:lumMod val="75000"/>
                  </a:schemeClr>
                </a:solidFill>
              </a:rPr>
              <a:t>saúde </a:t>
            </a:r>
            <a:r>
              <a:rPr lang="pt-BR" sz="1400" u="sng" dirty="0">
                <a:solidFill>
                  <a:schemeClr val="accent5">
                    <a:lumMod val="75000"/>
                  </a:schemeClr>
                </a:solidFill>
              </a:rPr>
              <a:t>e na gerência dos contratos imobiliários, </a:t>
            </a:r>
            <a:r>
              <a:rPr lang="pt-BR" sz="1400" u="sng" dirty="0" smtClean="0">
                <a:solidFill>
                  <a:schemeClr val="accent5">
                    <a:lumMod val="75000"/>
                  </a:schemeClr>
                </a:solidFill>
              </a:rPr>
              <a:t>que deverão </a:t>
            </a:r>
            <a:r>
              <a:rPr lang="pt-BR" sz="1400" u="sng" dirty="0">
                <a:solidFill>
                  <a:schemeClr val="accent5">
                    <a:lumMod val="75000"/>
                  </a:schemeClr>
                </a:solidFill>
              </a:rPr>
              <a:t>ser enfrentados pela direção da Autarquia e pelo Governo do Estado.</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0564481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20506E"/>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1998</a:t>
            </a:r>
            <a:endParaRPr lang="pt-BR" sz="6500" kern="1200" dirty="0">
              <a:effectLst>
                <a:outerShdw blurRad="38100" dist="38100" dir="2700000" algn="tl">
                  <a:srgbClr val="000000">
                    <a:alpha val="43137"/>
                  </a:srgbClr>
                </a:outerShdw>
              </a:effectLst>
            </a:endParaRPr>
          </a:p>
        </p:txBody>
      </p:sp>
      <p:sp>
        <p:nvSpPr>
          <p:cNvPr id="4"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20506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Federal nº 9.717, de 27.11</a:t>
            </a:r>
          </a:p>
        </p:txBody>
      </p:sp>
      <p:sp>
        <p:nvSpPr>
          <p:cNvPr id="6"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ED2E8"/>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Define as regras de funcionamento dos RPPS, antecipando </a:t>
            </a:r>
            <a:r>
              <a:rPr lang="pt-BR" sz="1500" dirty="0">
                <a:solidFill>
                  <a:schemeClr val="tx1"/>
                </a:solidFill>
              </a:rPr>
              <a:t>à</a:t>
            </a:r>
            <a:r>
              <a:rPr lang="pt-BR" sz="1500" dirty="0" smtClean="0">
                <a:solidFill>
                  <a:schemeClr val="tx1"/>
                </a:solidFill>
              </a:rPr>
              <a:t> implantação da Reforma da Previdência</a:t>
            </a:r>
            <a:endParaRPr lang="pt-BR" sz="1500" kern="1200" dirty="0">
              <a:solidFill>
                <a:schemeClr val="tx1"/>
              </a:solidFill>
            </a:endParaRPr>
          </a:p>
        </p:txBody>
      </p:sp>
      <p:sp>
        <p:nvSpPr>
          <p:cNvPr id="7" name="Retângulo com Único Canto Aparado 6"/>
          <p:cNvSpPr/>
          <p:nvPr/>
        </p:nvSpPr>
        <p:spPr>
          <a:xfrm>
            <a:off x="3268661" y="908720"/>
            <a:ext cx="8375348" cy="5433467"/>
          </a:xfrm>
          <a:prstGeom prst="snip1Rect">
            <a:avLst/>
          </a:prstGeom>
          <a:solidFill>
            <a:schemeClr val="accent6">
              <a:lumMod val="20000"/>
              <a:lumOff val="80000"/>
              <a:alpha val="50000"/>
            </a:schemeClr>
          </a:solidFill>
          <a:ln>
            <a:solidFill>
              <a:srgbClr val="20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Dispõe sobre regras gerais para organização e o funcionamento dos RPPS dos servidores públicos da União, dos Estados, do Distrito Federal e dos Municípios, dos Militares dos Estados e do Distrito Federal e dá outras providências</a:t>
            </a:r>
          </a:p>
          <a:p>
            <a:pPr algn="just"/>
            <a:endParaRPr lang="pt-BR" sz="1600" dirty="0" smtClean="0">
              <a:solidFill>
                <a:schemeClr val="tx1"/>
              </a:solidFill>
            </a:endParaRPr>
          </a:p>
          <a:p>
            <a:pPr algn="just"/>
            <a:r>
              <a:rPr lang="pt-BR" sz="1600" dirty="0" smtClean="0">
                <a:solidFill>
                  <a:schemeClr val="tx1"/>
                </a:solidFill>
              </a:rPr>
              <a:t>	</a:t>
            </a:r>
            <a:r>
              <a:rPr lang="pt-BR" sz="1600" dirty="0" smtClean="0">
                <a:solidFill>
                  <a:srgbClr val="FF0000"/>
                </a:solidFill>
              </a:rPr>
              <a:t>Art. 8º os dirigentes do órgão ou da entidade gestora do regime próprio da previdência social dos entes estatais, bem como os membros dos conselhos administrativo e fiscal dos fundos de que trata o art. 6º, respondem diretamente por infração ao disposto nesta Lei, sujeitando-se, no que couber, ao regime repressivo da </a:t>
            </a:r>
            <a:r>
              <a:rPr lang="pt-BR" sz="1600" u="sng" dirty="0" smtClean="0">
                <a:solidFill>
                  <a:srgbClr val="FF0000"/>
                </a:solidFill>
              </a:rPr>
              <a:t>Lei n 6.435, de 15 de julho de 1977</a:t>
            </a:r>
            <a:r>
              <a:rPr lang="pt-BR" sz="1600" dirty="0" smtClean="0">
                <a:solidFill>
                  <a:srgbClr val="FF0000"/>
                </a:solidFill>
              </a:rPr>
              <a:t>, e alterações subsequentes, conforme diretrizes gerais.</a:t>
            </a:r>
          </a:p>
          <a:p>
            <a:pPr algn="just"/>
            <a:endParaRPr lang="pt-BR" sz="1600" dirty="0">
              <a:solidFill>
                <a:schemeClr val="tx1"/>
              </a:solidFill>
            </a:endParaRPr>
          </a:p>
          <a:p>
            <a:pPr algn="just"/>
            <a:r>
              <a:rPr lang="pt-BR" sz="1600" dirty="0" smtClean="0">
                <a:solidFill>
                  <a:schemeClr val="tx1"/>
                </a:solidFill>
              </a:rPr>
              <a:t>	Parágrafo Único. As infrações serão apuradas mediante processo administrativo que tenha por base o auto, a representação ou a denúncia positiva dos fatos irregulares, em que se assegurem ao acusado o contraditório e a ampla defesa, em conformidade com diretrizes gerais.</a:t>
            </a:r>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smtClean="0">
              <a:solidFill>
                <a:schemeClr val="tx1"/>
              </a:solidFill>
            </a:endParaRPr>
          </a:p>
        </p:txBody>
      </p:sp>
    </p:spTree>
    <p:extLst>
      <p:ext uri="{BB962C8B-B14F-4D97-AF65-F5344CB8AC3E}">
        <p14:creationId xmlns:p14="http://schemas.microsoft.com/office/powerpoint/2010/main" val="108549785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 fill="hold"/>
                                        <p:tgtEl>
                                          <p:spTgt spid="4"/>
                                        </p:tgtEl>
                                        <p:attrNameLst>
                                          <p:attrName>ppt_x</p:attrName>
                                        </p:attrNameLst>
                                      </p:cBhvr>
                                      <p:tavLst>
                                        <p:tav tm="0">
                                          <p:val>
                                            <p:strVal val="#ppt_x"/>
                                          </p:val>
                                        </p:tav>
                                        <p:tav tm="100000">
                                          <p:val>
                                            <p:strVal val="#ppt_x"/>
                                          </p:val>
                                        </p:tav>
                                      </p:tavLst>
                                    </p:anim>
                                    <p:anim calcmode="lin" valueType="num">
                                      <p:cBhvr additive="base">
                                        <p:cTn id="8" dur="1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 fill="hold"/>
                                        <p:tgtEl>
                                          <p:spTgt spid="6"/>
                                        </p:tgtEl>
                                        <p:attrNameLst>
                                          <p:attrName>ppt_x</p:attrName>
                                        </p:attrNameLst>
                                      </p:cBhvr>
                                      <p:tavLst>
                                        <p:tav tm="0">
                                          <p:val>
                                            <p:strVal val="#ppt_x"/>
                                          </p:val>
                                        </p:tav>
                                        <p:tav tm="100000">
                                          <p:val>
                                            <p:strVal val="#ppt_x"/>
                                          </p:val>
                                        </p:tav>
                                      </p:tavLst>
                                    </p:anim>
                                    <p:anim calcmode="lin" valueType="num">
                                      <p:cBhvr additive="base">
                                        <p:cTn id="1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20506E"/>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1998</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20506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Emenda Constitucional n°20, de 15.12</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ED2E8"/>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Estabelece a contribuição compulsória e provento de aposentadoria calculado pela média, veda a acumulação de proventos com vencimento, converte tempo de serviço em tempo de contribuição</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20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rPr>
              <a:t>Modifica o sistema de previdência social, estabelece normas de transição e dá outras providências.</a:t>
            </a:r>
          </a:p>
          <a:p>
            <a:pPr algn="just"/>
            <a:endParaRPr lang="pt-BR" sz="1600" dirty="0">
              <a:solidFill>
                <a:schemeClr val="tx1"/>
              </a:solidFill>
            </a:endParaRPr>
          </a:p>
          <a:p>
            <a:pPr algn="just"/>
            <a:r>
              <a:rPr lang="pt-BR" sz="1600" dirty="0">
                <a:solidFill>
                  <a:schemeClr val="tx1"/>
                </a:solidFill>
              </a:rPr>
              <a:t>As Mesas da Câmara dos Deputados e do Senado Federal, nos termos do  § 3º do art. 60 da Constituição Federal, promulgam a seguinte emenda ao texto constitucional:</a:t>
            </a:r>
          </a:p>
          <a:p>
            <a:pPr algn="just"/>
            <a:r>
              <a:rPr lang="pt-BR" sz="1600" dirty="0" smtClean="0">
                <a:solidFill>
                  <a:schemeClr val="tx1"/>
                </a:solidFill>
              </a:rPr>
              <a:t>Art</a:t>
            </a:r>
            <a:r>
              <a:rPr lang="pt-BR" sz="1600" dirty="0">
                <a:solidFill>
                  <a:schemeClr val="tx1"/>
                </a:solidFill>
              </a:rPr>
              <a:t>. 1º - A Constituição Federal passa a vigorar com as seguintes alterações:</a:t>
            </a:r>
          </a:p>
          <a:p>
            <a:pPr algn="just"/>
            <a:r>
              <a:rPr lang="pt-BR" sz="1600" dirty="0" smtClean="0">
                <a:solidFill>
                  <a:schemeClr val="tx1"/>
                </a:solidFill>
              </a:rPr>
              <a:t>"</a:t>
            </a:r>
            <a:r>
              <a:rPr lang="pt-BR" sz="1600" dirty="0">
                <a:solidFill>
                  <a:schemeClr val="tx1"/>
                </a:solidFill>
              </a:rPr>
              <a:t>Art. 7º - ..........................................................................................</a:t>
            </a:r>
          </a:p>
          <a:p>
            <a:pPr algn="just"/>
            <a:r>
              <a:rPr lang="pt-BR" sz="1600" dirty="0" smtClean="0">
                <a:solidFill>
                  <a:schemeClr val="tx1"/>
                </a:solidFill>
              </a:rPr>
              <a:t>XII </a:t>
            </a:r>
            <a:r>
              <a:rPr lang="pt-BR" sz="1600" dirty="0">
                <a:solidFill>
                  <a:schemeClr val="tx1"/>
                </a:solidFill>
              </a:rPr>
              <a:t>- salário-família pago em razão do dependente do trabalhador de baixa renda nos termos da lei;</a:t>
            </a:r>
          </a:p>
          <a:p>
            <a:pPr algn="just"/>
            <a:r>
              <a:rPr lang="pt-BR" sz="1600" dirty="0" smtClean="0">
                <a:solidFill>
                  <a:schemeClr val="tx1"/>
                </a:solidFill>
              </a:rPr>
              <a:t>......................................................................................................</a:t>
            </a:r>
            <a:endParaRPr lang="pt-BR" sz="1600" dirty="0">
              <a:solidFill>
                <a:schemeClr val="tx1"/>
              </a:solidFill>
            </a:endParaRPr>
          </a:p>
          <a:p>
            <a:pPr algn="just"/>
            <a:r>
              <a:rPr lang="pt-BR" sz="1600" dirty="0" smtClean="0">
                <a:solidFill>
                  <a:schemeClr val="tx1"/>
                </a:solidFill>
              </a:rPr>
              <a:t>XXXIII </a:t>
            </a:r>
            <a:r>
              <a:rPr lang="pt-BR" sz="1600" dirty="0">
                <a:solidFill>
                  <a:schemeClr val="tx1"/>
                </a:solidFill>
              </a:rPr>
              <a:t>- proibição de trabalho noturno, perigoso ou insalubre a menores de dezoito e de qualquer trabalho a menores de dezesseis anos, salvo na condição de aprendiz, a partir de quatorze anos</a:t>
            </a:r>
            <a:r>
              <a:rPr lang="pt-BR" sz="1600" dirty="0" smtClean="0">
                <a:solidFill>
                  <a:schemeClr val="tx1"/>
                </a:solidFill>
              </a:rPr>
              <a:t>;</a:t>
            </a:r>
          </a:p>
          <a:p>
            <a:pPr algn="just"/>
            <a:r>
              <a:rPr lang="pt-BR" sz="1600" dirty="0" smtClean="0">
                <a:solidFill>
                  <a:schemeClr val="tx1"/>
                </a:solidFill>
              </a:rPr>
              <a:t>"</a:t>
            </a:r>
            <a:r>
              <a:rPr lang="pt-BR" sz="1600" dirty="0">
                <a:solidFill>
                  <a:schemeClr val="tx1"/>
                </a:solidFill>
              </a:rPr>
              <a:t>Art. 37 - ........................................................................................</a:t>
            </a:r>
          </a:p>
          <a:p>
            <a:pPr algn="just"/>
            <a:r>
              <a:rPr lang="pt-BR" sz="1600" dirty="0" smtClean="0">
                <a:solidFill>
                  <a:schemeClr val="accent5">
                    <a:lumMod val="75000"/>
                  </a:schemeClr>
                </a:solidFill>
              </a:rPr>
              <a:t>§ </a:t>
            </a:r>
            <a:r>
              <a:rPr lang="pt-BR" sz="1600" dirty="0">
                <a:solidFill>
                  <a:schemeClr val="accent5">
                    <a:lumMod val="75000"/>
                  </a:schemeClr>
                </a:solidFill>
              </a:rPr>
              <a:t>10 - É vedada a percepção simultânea de proventos de aposentadoria decorrentes do art. 40 ou dos </a:t>
            </a:r>
            <a:r>
              <a:rPr lang="pt-BR" sz="1600" dirty="0" err="1">
                <a:solidFill>
                  <a:schemeClr val="accent5">
                    <a:lumMod val="75000"/>
                  </a:schemeClr>
                </a:solidFill>
              </a:rPr>
              <a:t>arts</a:t>
            </a:r>
            <a:r>
              <a:rPr lang="pt-BR" sz="1600" dirty="0">
                <a:solidFill>
                  <a:schemeClr val="accent5">
                    <a:lumMod val="75000"/>
                  </a:schemeClr>
                </a:solidFill>
              </a:rPr>
              <a:t>. 42 e 142 com a remuneração de cargo, emprego ou função pública, ressalvados os cargos acumuláveis na forma desta Constituição, os cargos eletivos e os cargos em comissão declarados em lei de livre nomeação e exoneração."</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8854948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om Único Canto Aparado 3"/>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ctr"/>
            <a:r>
              <a:rPr lang="pt-BR" sz="6000" dirty="0" smtClean="0">
                <a:solidFill>
                  <a:schemeClr val="tx1"/>
                </a:solidFill>
                <a:latin typeface="Cambria" panose="02040503050406030204" pitchFamily="18" charset="0"/>
                <a:ea typeface="Cambria" panose="02040503050406030204" pitchFamily="18" charset="0"/>
              </a:rPr>
              <a:t>“</a:t>
            </a:r>
            <a:r>
              <a:rPr lang="pt-BR" sz="6000" dirty="0">
                <a:solidFill>
                  <a:schemeClr val="tx1"/>
                </a:solidFill>
                <a:latin typeface="Cambria" panose="02040503050406030204" pitchFamily="18" charset="0"/>
                <a:ea typeface="Cambria" panose="02040503050406030204" pitchFamily="18" charset="0"/>
              </a:rPr>
              <a:t>Há dois tipos de pessoas: </a:t>
            </a:r>
            <a:endParaRPr lang="pt-BR" sz="6000" dirty="0" smtClean="0">
              <a:solidFill>
                <a:schemeClr val="tx1"/>
              </a:solidFill>
              <a:latin typeface="Cambria" panose="02040503050406030204" pitchFamily="18" charset="0"/>
              <a:ea typeface="Cambria" panose="02040503050406030204" pitchFamily="18" charset="0"/>
            </a:endParaRPr>
          </a:p>
          <a:p>
            <a:pPr algn="ctr"/>
            <a:r>
              <a:rPr lang="pt-BR" sz="6000" dirty="0" smtClean="0">
                <a:solidFill>
                  <a:srgbClr val="FF0000"/>
                </a:solidFill>
                <a:latin typeface="Cambria" panose="02040503050406030204" pitchFamily="18" charset="0"/>
                <a:ea typeface="Cambria" panose="02040503050406030204" pitchFamily="18" charset="0"/>
              </a:rPr>
              <a:t>as </a:t>
            </a:r>
            <a:r>
              <a:rPr lang="pt-BR" sz="6000" dirty="0">
                <a:solidFill>
                  <a:srgbClr val="FF0000"/>
                </a:solidFill>
                <a:latin typeface="Cambria" panose="02040503050406030204" pitchFamily="18" charset="0"/>
                <a:ea typeface="Cambria" panose="02040503050406030204" pitchFamily="18" charset="0"/>
              </a:rPr>
              <a:t>que fazem as </a:t>
            </a:r>
            <a:r>
              <a:rPr lang="pt-BR" sz="6000" dirty="0" smtClean="0">
                <a:solidFill>
                  <a:srgbClr val="FF0000"/>
                </a:solidFill>
                <a:latin typeface="Cambria" panose="02040503050406030204" pitchFamily="18" charset="0"/>
                <a:ea typeface="Cambria" panose="02040503050406030204" pitchFamily="18" charset="0"/>
              </a:rPr>
              <a:t>coisas</a:t>
            </a:r>
          </a:p>
          <a:p>
            <a:pPr algn="ctr"/>
            <a:r>
              <a:rPr lang="pt-BR" sz="6000" dirty="0" smtClean="0">
                <a:solidFill>
                  <a:srgbClr val="0070C0"/>
                </a:solidFill>
                <a:latin typeface="Cambria" panose="02040503050406030204" pitchFamily="18" charset="0"/>
                <a:ea typeface="Cambria" panose="02040503050406030204" pitchFamily="18" charset="0"/>
              </a:rPr>
              <a:t>e </a:t>
            </a:r>
            <a:r>
              <a:rPr lang="pt-BR" sz="6000" dirty="0">
                <a:solidFill>
                  <a:srgbClr val="0070C0"/>
                </a:solidFill>
                <a:latin typeface="Cambria" panose="02040503050406030204" pitchFamily="18" charset="0"/>
                <a:ea typeface="Cambria" panose="02040503050406030204" pitchFamily="18" charset="0"/>
              </a:rPr>
              <a:t>as que ficam com os </a:t>
            </a:r>
            <a:r>
              <a:rPr lang="pt-BR" sz="6000" dirty="0" smtClean="0">
                <a:solidFill>
                  <a:srgbClr val="0070C0"/>
                </a:solidFill>
                <a:latin typeface="Cambria" panose="02040503050406030204" pitchFamily="18" charset="0"/>
                <a:ea typeface="Cambria" panose="02040503050406030204" pitchFamily="18" charset="0"/>
              </a:rPr>
              <a:t>louros. </a:t>
            </a:r>
          </a:p>
          <a:p>
            <a:pPr algn="ctr"/>
            <a:r>
              <a:rPr lang="pt-BR" sz="6000" dirty="0" smtClean="0">
                <a:solidFill>
                  <a:schemeClr val="tx1"/>
                </a:solidFill>
                <a:latin typeface="Cambria" panose="02040503050406030204" pitchFamily="18" charset="0"/>
                <a:ea typeface="Cambria" panose="02040503050406030204" pitchFamily="18" charset="0"/>
              </a:rPr>
              <a:t>Procure </a:t>
            </a:r>
            <a:r>
              <a:rPr lang="pt-BR" sz="6000" dirty="0">
                <a:solidFill>
                  <a:schemeClr val="tx1"/>
                </a:solidFill>
                <a:latin typeface="Cambria" panose="02040503050406030204" pitchFamily="18" charset="0"/>
                <a:ea typeface="Cambria" panose="02040503050406030204" pitchFamily="18" charset="0"/>
              </a:rPr>
              <a:t>ficar no </a:t>
            </a:r>
            <a:r>
              <a:rPr lang="pt-BR" sz="6000" b="1" dirty="0">
                <a:solidFill>
                  <a:schemeClr val="tx1"/>
                </a:solidFill>
                <a:latin typeface="Cambria" panose="02040503050406030204" pitchFamily="18" charset="0"/>
                <a:ea typeface="Cambria" panose="02040503050406030204" pitchFamily="18" charset="0"/>
              </a:rPr>
              <a:t>primeiro grupo</a:t>
            </a:r>
            <a:r>
              <a:rPr lang="pt-BR" sz="6000" dirty="0">
                <a:solidFill>
                  <a:schemeClr val="tx1"/>
                </a:solidFill>
                <a:latin typeface="Cambria" panose="02040503050406030204" pitchFamily="18" charset="0"/>
                <a:ea typeface="Cambria" panose="02040503050406030204" pitchFamily="18" charset="0"/>
              </a:rPr>
              <a:t>: </a:t>
            </a:r>
            <a:endParaRPr lang="pt-BR" sz="6000" dirty="0" smtClean="0">
              <a:solidFill>
                <a:schemeClr val="tx1"/>
              </a:solidFill>
              <a:latin typeface="Cambria" panose="02040503050406030204" pitchFamily="18" charset="0"/>
              <a:ea typeface="Cambria" panose="02040503050406030204" pitchFamily="18" charset="0"/>
            </a:endParaRPr>
          </a:p>
          <a:p>
            <a:pPr algn="ctr"/>
            <a:r>
              <a:rPr lang="pt-BR" sz="6000" dirty="0" smtClean="0">
                <a:solidFill>
                  <a:schemeClr val="tx1"/>
                </a:solidFill>
                <a:latin typeface="Cambria" panose="02040503050406030204" pitchFamily="18" charset="0"/>
                <a:ea typeface="Cambria" panose="02040503050406030204" pitchFamily="18" charset="0"/>
              </a:rPr>
              <a:t>há </a:t>
            </a:r>
            <a:r>
              <a:rPr lang="pt-BR" sz="6000" u="sng" dirty="0">
                <a:solidFill>
                  <a:schemeClr val="tx1"/>
                </a:solidFill>
                <a:latin typeface="Cambria" panose="02040503050406030204" pitchFamily="18" charset="0"/>
                <a:ea typeface="Cambria" panose="02040503050406030204" pitchFamily="18" charset="0"/>
              </a:rPr>
              <a:t>menos </a:t>
            </a:r>
            <a:r>
              <a:rPr lang="pt-BR" sz="6000" u="sng" dirty="0" smtClean="0">
                <a:solidFill>
                  <a:schemeClr val="tx1"/>
                </a:solidFill>
                <a:latin typeface="Cambria" panose="02040503050406030204" pitchFamily="18" charset="0"/>
                <a:ea typeface="Cambria" panose="02040503050406030204" pitchFamily="18" charset="0"/>
              </a:rPr>
              <a:t>competição</a:t>
            </a:r>
            <a:r>
              <a:rPr lang="pt-BR" sz="6000" dirty="0">
                <a:solidFill>
                  <a:schemeClr val="tx1"/>
                </a:solidFill>
                <a:latin typeface="Cambria" panose="02040503050406030204" pitchFamily="18" charset="0"/>
                <a:ea typeface="Cambria" panose="02040503050406030204" pitchFamily="18" charset="0"/>
              </a:rPr>
              <a:t> </a:t>
            </a:r>
            <a:r>
              <a:rPr lang="pt-BR" sz="6000" dirty="0" smtClean="0">
                <a:solidFill>
                  <a:schemeClr val="tx1"/>
                </a:solidFill>
                <a:latin typeface="Cambria" panose="02040503050406030204" pitchFamily="18" charset="0"/>
                <a:ea typeface="Cambria" panose="02040503050406030204" pitchFamily="18" charset="0"/>
              </a:rPr>
              <a:t>lá”</a:t>
            </a:r>
          </a:p>
          <a:p>
            <a:pPr algn="r"/>
            <a:r>
              <a:rPr lang="pt-BR" dirty="0" smtClean="0">
                <a:solidFill>
                  <a:schemeClr val="tx1"/>
                </a:solidFill>
              </a:rPr>
              <a:t>(</a:t>
            </a:r>
            <a:r>
              <a:rPr lang="pt-BR" dirty="0" err="1">
                <a:solidFill>
                  <a:schemeClr val="tx1"/>
                </a:solidFill>
              </a:rPr>
              <a:t>Indira</a:t>
            </a:r>
            <a:r>
              <a:rPr lang="pt-BR" dirty="0">
                <a:solidFill>
                  <a:schemeClr val="tx1"/>
                </a:solidFill>
              </a:rPr>
              <a:t> Gandhi</a:t>
            </a:r>
            <a:r>
              <a:rPr lang="pt-BR" dirty="0" smtClean="0">
                <a:solidFill>
                  <a:schemeClr val="tx1"/>
                </a:solidFill>
              </a:rPr>
              <a:t>)</a:t>
            </a:r>
            <a:r>
              <a:rPr lang="pt-BR" sz="6000" dirty="0" smtClean="0">
                <a:solidFill>
                  <a:schemeClr val="tx1"/>
                </a:solidFill>
              </a:rPr>
              <a:t> </a:t>
            </a:r>
          </a:p>
          <a:p>
            <a:pPr algn="r"/>
            <a:endParaRPr lang="pt-BR" sz="4800" dirty="0" smtClean="0">
              <a:solidFill>
                <a:schemeClr val="tx1"/>
              </a:solidFill>
            </a:endParaRPr>
          </a:p>
          <a:p>
            <a:pPr algn="ctr"/>
            <a:endParaRPr lang="pt-BR" sz="4400" dirty="0">
              <a:solidFill>
                <a:schemeClr val="tx1"/>
              </a:solidFill>
            </a:endParaRPr>
          </a:p>
        </p:txBody>
      </p:sp>
      <p:sp>
        <p:nvSpPr>
          <p:cNvPr id="5" name="Retângulo 4"/>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711091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 dur="500"/>
                                        <p:tgtEl>
                                          <p:spTgt spid="4">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randombar(horizontal)">
                                      <p:cBhvr>
                                        <p:cTn id="10" dur="500"/>
                                        <p:tgtEl>
                                          <p:spTgt spid="4">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13" dur="500"/>
                                        <p:tgtEl>
                                          <p:spTgt spid="4">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80">
                                          <p:stCondLst>
                                            <p:cond delay="0"/>
                                          </p:stCondLst>
                                        </p:cTn>
                                        <p:tgtEl>
                                          <p:spTgt spid="4">
                                            <p:txEl>
                                              <p:pRg st="9" end="9"/>
                                            </p:txEl>
                                          </p:spTgt>
                                        </p:tgtEl>
                                      </p:cBhvr>
                                    </p:animEffect>
                                    <p:anim calcmode="lin" valueType="num">
                                      <p:cBhvr>
                                        <p:cTn id="19"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xEl>
                                              <p:pRg st="9" end="9"/>
                                            </p:txEl>
                                          </p:spTgt>
                                        </p:tgtEl>
                                      </p:cBhvr>
                                      <p:to x="100000" y="60000"/>
                                    </p:animScale>
                                    <p:animScale>
                                      <p:cBhvr>
                                        <p:cTn id="25" dur="166" decel="50000">
                                          <p:stCondLst>
                                            <p:cond delay="676"/>
                                          </p:stCondLst>
                                        </p:cTn>
                                        <p:tgtEl>
                                          <p:spTgt spid="4">
                                            <p:txEl>
                                              <p:pRg st="9" end="9"/>
                                            </p:txEl>
                                          </p:spTgt>
                                        </p:tgtEl>
                                      </p:cBhvr>
                                      <p:to x="100000" y="100000"/>
                                    </p:animScale>
                                    <p:animScale>
                                      <p:cBhvr>
                                        <p:cTn id="26" dur="26">
                                          <p:stCondLst>
                                            <p:cond delay="1312"/>
                                          </p:stCondLst>
                                        </p:cTn>
                                        <p:tgtEl>
                                          <p:spTgt spid="4">
                                            <p:txEl>
                                              <p:pRg st="9" end="9"/>
                                            </p:txEl>
                                          </p:spTgt>
                                        </p:tgtEl>
                                      </p:cBhvr>
                                      <p:to x="100000" y="80000"/>
                                    </p:animScale>
                                    <p:animScale>
                                      <p:cBhvr>
                                        <p:cTn id="27" dur="166" decel="50000">
                                          <p:stCondLst>
                                            <p:cond delay="1338"/>
                                          </p:stCondLst>
                                        </p:cTn>
                                        <p:tgtEl>
                                          <p:spTgt spid="4">
                                            <p:txEl>
                                              <p:pRg st="9" end="9"/>
                                            </p:txEl>
                                          </p:spTgt>
                                        </p:tgtEl>
                                      </p:cBhvr>
                                      <p:to x="100000" y="100000"/>
                                    </p:animScale>
                                    <p:animScale>
                                      <p:cBhvr>
                                        <p:cTn id="28" dur="26">
                                          <p:stCondLst>
                                            <p:cond delay="1642"/>
                                          </p:stCondLst>
                                        </p:cTn>
                                        <p:tgtEl>
                                          <p:spTgt spid="4">
                                            <p:txEl>
                                              <p:pRg st="9" end="9"/>
                                            </p:txEl>
                                          </p:spTgt>
                                        </p:tgtEl>
                                      </p:cBhvr>
                                      <p:to x="100000" y="90000"/>
                                    </p:animScale>
                                    <p:animScale>
                                      <p:cBhvr>
                                        <p:cTn id="29" dur="166" decel="50000">
                                          <p:stCondLst>
                                            <p:cond delay="1668"/>
                                          </p:stCondLst>
                                        </p:cTn>
                                        <p:tgtEl>
                                          <p:spTgt spid="4">
                                            <p:txEl>
                                              <p:pRg st="9" end="9"/>
                                            </p:txEl>
                                          </p:spTgt>
                                        </p:tgtEl>
                                      </p:cBhvr>
                                      <p:to x="100000" y="100000"/>
                                    </p:animScale>
                                    <p:animScale>
                                      <p:cBhvr>
                                        <p:cTn id="30" dur="26">
                                          <p:stCondLst>
                                            <p:cond delay="1808"/>
                                          </p:stCondLst>
                                        </p:cTn>
                                        <p:tgtEl>
                                          <p:spTgt spid="4">
                                            <p:txEl>
                                              <p:pRg st="9" end="9"/>
                                            </p:txEl>
                                          </p:spTgt>
                                        </p:tgtEl>
                                      </p:cBhvr>
                                      <p:to x="100000" y="95000"/>
                                    </p:animScale>
                                    <p:animScale>
                                      <p:cBhvr>
                                        <p:cTn id="31" dur="166" decel="50000">
                                          <p:stCondLst>
                                            <p:cond delay="1834"/>
                                          </p:stCondLst>
                                        </p:cTn>
                                        <p:tgtEl>
                                          <p:spTgt spid="4">
                                            <p:txEl>
                                              <p:pRg st="9" end="9"/>
                                            </p:txEl>
                                          </p:spTgt>
                                        </p:tgtEl>
                                      </p:cBhvr>
                                      <p:to x="100000" y="100000"/>
                                    </p:animScale>
                                  </p:childTnLst>
                                </p:cTn>
                              </p:par>
                              <p:par>
                                <p:cTn id="32" presetID="1"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59833D"/>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2000</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59833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2.152, de 26.10</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9DC581"/>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Extingue o PREVISUL e subordina a previdência social e serviços de assistência à saúde à SAD, passando os recursos financeiros à gestão do Tesouro, elevando a alíquota para 9%, e patronal para 15%</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598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rPr>
              <a:t>Art. 83. Para a implantação da reorganização do Poder Executivo e visando atingir as metas de redução de despesa e o ajuste fiscal, ficam determinadas as seguintes medidas</a:t>
            </a:r>
            <a:r>
              <a:rPr lang="pt-BR" dirty="0" smtClean="0">
                <a:solidFill>
                  <a:schemeClr val="tx1"/>
                </a:solidFill>
              </a:rPr>
              <a:t>:</a:t>
            </a:r>
          </a:p>
          <a:p>
            <a:r>
              <a:rPr lang="pt-BR" dirty="0" smtClean="0">
                <a:solidFill>
                  <a:schemeClr val="tx1"/>
                </a:solidFill>
              </a:rPr>
              <a:t>.....</a:t>
            </a:r>
          </a:p>
          <a:p>
            <a:r>
              <a:rPr lang="pt-BR" dirty="0" smtClean="0">
                <a:solidFill>
                  <a:schemeClr val="tx1"/>
                </a:solidFill>
              </a:rPr>
              <a:t>IV </a:t>
            </a:r>
            <a:r>
              <a:rPr lang="pt-BR" dirty="0">
                <a:solidFill>
                  <a:schemeClr val="tx1"/>
                </a:solidFill>
              </a:rPr>
              <a:t>- a extinção:</a:t>
            </a:r>
          </a:p>
          <a:p>
            <a:r>
              <a:rPr lang="pt-BR" i="1" dirty="0">
                <a:solidFill>
                  <a:srgbClr val="FF0000"/>
                </a:solidFill>
              </a:rPr>
              <a:t>a) do Instituto de Previdência Social de Mato Grosso do Sul - PREVISUL, a redistribuição de seu pessoal à Secretaria de Estado de Gestão Pública, a incorporação de seu patrimônio e de todas as suas obrigações ao Estado de Mato Grosso do Sul e a administração de sua carteira imobiliária à Empresa de Gestão de Recursos Humanos e Patrimônio de Mato Grosso do Sul</a:t>
            </a:r>
            <a:r>
              <a:rPr lang="pt-BR" i="1" dirty="0">
                <a:solidFill>
                  <a:schemeClr val="accent6">
                    <a:lumMod val="75000"/>
                  </a:schemeClr>
                </a:solidFill>
              </a:rPr>
              <a:t>;</a:t>
            </a:r>
            <a:r>
              <a:rPr lang="pt-BR" dirty="0">
                <a:solidFill>
                  <a:schemeClr val="accent6">
                    <a:lumMod val="75000"/>
                  </a:schemeClr>
                </a:solidFill>
              </a:rPr>
              <a:t> </a:t>
            </a:r>
            <a:r>
              <a:rPr lang="pt-BR" dirty="0">
                <a:solidFill>
                  <a:schemeClr val="accent1"/>
                </a:solidFill>
              </a:rPr>
              <a:t>(alterada pelo art. 3º da Lei nº 2.767, de 18 de dezembro de 2003)</a:t>
            </a:r>
          </a:p>
          <a:p>
            <a:r>
              <a:rPr lang="pt-BR" i="1" dirty="0" smtClean="0">
                <a:solidFill>
                  <a:schemeClr val="tx1"/>
                </a:solidFill>
              </a:rPr>
              <a:t>a) </a:t>
            </a:r>
            <a:r>
              <a:rPr lang="pt-BR" i="1" dirty="0">
                <a:solidFill>
                  <a:schemeClr val="tx1"/>
                </a:solidFill>
              </a:rPr>
              <a:t>do Instituto de Previdência Social de Mato Grosso do Sul (PREVISUL), a redistribuição de seu pessoal à Secretaria de Estado de Administração, a incorporação de seu patrimônio e de todas as suas obrigações ao Estado de Mato Grosso do Sul e a administração de sua carteira imobiliária à Agência de Habitação Popular do Estado de Mato Grosso do Sul (AGEHAB), com sucessão de direitos e obrigações decorrentes;</a:t>
            </a:r>
            <a:r>
              <a:rPr lang="pt-BR" dirty="0">
                <a:solidFill>
                  <a:schemeClr val="accent6">
                    <a:lumMod val="75000"/>
                  </a:schemeClr>
                </a:solidFill>
              </a:rPr>
              <a:t> (redação dada pela Lei nº 3.993, de 16 de dezembro de 2010)</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8170900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om Único Canto Aparado 3"/>
          <p:cNvSpPr/>
          <p:nvPr/>
        </p:nvSpPr>
        <p:spPr>
          <a:xfrm>
            <a:off x="3268661" y="908720"/>
            <a:ext cx="8375348" cy="5433467"/>
          </a:xfrm>
          <a:prstGeom prst="snip1Rect">
            <a:avLst/>
          </a:prstGeom>
          <a:solidFill>
            <a:schemeClr val="accent6">
              <a:lumMod val="20000"/>
              <a:lumOff val="80000"/>
              <a:alpha val="50000"/>
            </a:schemeClr>
          </a:solidFill>
          <a:ln>
            <a:solidFill>
              <a:srgbClr val="20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	Art. 1 Fica o Poder Executivo autorizado a alienar, após a avaliação realizada pelo órgão competente do Estado, os bens e imóveis do extinto Instituto de Previdência Social de Mato Grosso do Sul – PREVISUL, discriminados no anexo único desta Lei.</a:t>
            </a:r>
          </a:p>
          <a:p>
            <a:pPr algn="just"/>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smtClean="0">
              <a:solidFill>
                <a:schemeClr val="tx1"/>
              </a:solidFill>
            </a:endParaRPr>
          </a:p>
          <a:p>
            <a:pPr algn="just"/>
            <a:endParaRPr lang="pt-BR" sz="1600" dirty="0">
              <a:solidFill>
                <a:schemeClr val="tx1"/>
              </a:solidFill>
            </a:endParaRPr>
          </a:p>
          <a:p>
            <a:pPr algn="just"/>
            <a:endParaRPr lang="pt-BR" sz="1600" dirty="0">
              <a:solidFill>
                <a:schemeClr val="tx1"/>
              </a:solidFill>
            </a:endParaRPr>
          </a:p>
        </p:txBody>
      </p:sp>
      <p:sp>
        <p:nvSpPr>
          <p:cNvPr id="5" name="Retângulo 4"/>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179DD"/>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2001</a:t>
            </a:r>
            <a:endParaRPr lang="pt-BR" sz="6500" kern="1200" dirty="0">
              <a:effectLst>
                <a:outerShdw blurRad="38100" dist="38100" dir="2700000" algn="tl">
                  <a:srgbClr val="000000">
                    <a:alpha val="43137"/>
                  </a:srgbClr>
                </a:outerShdw>
              </a:effectLst>
            </a:endParaRPr>
          </a:p>
        </p:txBody>
      </p:sp>
      <p:sp>
        <p:nvSpPr>
          <p:cNvPr id="7" name="Forma Livre 7"/>
          <p:cNvSpPr/>
          <p:nvPr/>
        </p:nvSpPr>
        <p:spPr>
          <a:xfrm>
            <a:off x="656729" y="210270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179D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2.346, de 13.12</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8C7F1"/>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Autoriza o poder executivo a alienar bens e imóveis do extinto PREVISUL</a:t>
            </a:r>
            <a:endParaRPr lang="pt-BR" sz="1500" kern="1200" dirty="0">
              <a:solidFill>
                <a:schemeClr val="tx1"/>
              </a:solidFill>
            </a:endParaRPr>
          </a:p>
        </p:txBody>
      </p:sp>
    </p:spTree>
    <p:extLst>
      <p:ext uri="{BB962C8B-B14F-4D97-AF65-F5344CB8AC3E}">
        <p14:creationId xmlns:p14="http://schemas.microsoft.com/office/powerpoint/2010/main" val="397138099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 fill="hold"/>
                                        <p:tgtEl>
                                          <p:spTgt spid="7"/>
                                        </p:tgtEl>
                                        <p:attrNameLst>
                                          <p:attrName>ppt_x</p:attrName>
                                        </p:attrNameLst>
                                      </p:cBhvr>
                                      <p:tavLst>
                                        <p:tav tm="0">
                                          <p:val>
                                            <p:strVal val="#ppt_x"/>
                                          </p:val>
                                        </p:tav>
                                        <p:tav tm="100000">
                                          <p:val>
                                            <p:strVal val="#ppt_x"/>
                                          </p:val>
                                        </p:tav>
                                      </p:tavLst>
                                    </p:anim>
                                    <p:anim calcmode="lin" valueType="num">
                                      <p:cBhvr additive="base">
                                        <p:cTn id="8" dur="1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179DD"/>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2001</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179D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2.207, de 28.12</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8C7F1"/>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Implanta a reforma da previdência em MS, institui o MSPREV, passa a exigir a contribuição para aposentadoria de civis e militares e envia comissionados e contratados para o INSS, retira assistência à saúde.</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A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O GOVERNADOR DO ESTADO DE MATO GROSSO DO SUL. Faço saber que a </a:t>
            </a:r>
            <a:r>
              <a:rPr lang="pt-BR" dirty="0" smtClean="0">
                <a:solidFill>
                  <a:schemeClr val="tx1"/>
                </a:solidFill>
              </a:rPr>
              <a:t>Assembleia </a:t>
            </a:r>
            <a:r>
              <a:rPr lang="pt-BR" dirty="0">
                <a:solidFill>
                  <a:schemeClr val="tx1"/>
                </a:solidFill>
              </a:rPr>
              <a:t>Legislativa decreta e eu sanciono a seguinte Lei</a:t>
            </a:r>
            <a:r>
              <a:rPr lang="pt-BR" dirty="0" smtClean="0">
                <a:solidFill>
                  <a:schemeClr val="tx1"/>
                </a:solidFill>
              </a:rPr>
              <a:t>:</a:t>
            </a:r>
          </a:p>
          <a:p>
            <a:pPr algn="just"/>
            <a:r>
              <a:rPr lang="pt-BR" dirty="0" smtClean="0">
                <a:solidFill>
                  <a:schemeClr val="tx1"/>
                </a:solidFill>
              </a:rPr>
              <a:t>	TÍTULO I</a:t>
            </a:r>
          </a:p>
          <a:p>
            <a:pPr algn="just"/>
            <a:r>
              <a:rPr lang="pt-BR" dirty="0" smtClean="0">
                <a:solidFill>
                  <a:schemeClr val="tx1"/>
                </a:solidFill>
              </a:rPr>
              <a:t>	DO </a:t>
            </a:r>
            <a:r>
              <a:rPr lang="pt-BR" dirty="0">
                <a:solidFill>
                  <a:schemeClr val="tx1"/>
                </a:solidFill>
              </a:rPr>
              <a:t>REGIME DE PREVIDÊNCIA SOCIAL DOS SERVIDORES PÚBLICOS CAPÍTULO I DAS DISPOSIÇÕES </a:t>
            </a:r>
            <a:r>
              <a:rPr lang="pt-BR" dirty="0" smtClean="0">
                <a:solidFill>
                  <a:schemeClr val="tx1"/>
                </a:solidFill>
              </a:rPr>
              <a:t>GERAIS</a:t>
            </a:r>
          </a:p>
          <a:p>
            <a:pPr algn="just"/>
            <a:r>
              <a:rPr lang="pt-BR" dirty="0" smtClean="0">
                <a:solidFill>
                  <a:schemeClr val="tx1"/>
                </a:solidFill>
              </a:rPr>
              <a:t>	Art</a:t>
            </a:r>
            <a:r>
              <a:rPr lang="pt-BR" dirty="0">
                <a:solidFill>
                  <a:schemeClr val="tx1"/>
                </a:solidFill>
              </a:rPr>
              <a:t>. 1º O regime de previdência social do Estado de Mato Grosso do Sul tem por finalidade assegurar, mediante contribuição, aos seus beneficiários, os meios de subsistência nos eventos de incapacidade, velhice, inatividade e </a:t>
            </a:r>
            <a:r>
              <a:rPr lang="pt-BR" dirty="0" smtClean="0">
                <a:solidFill>
                  <a:schemeClr val="tx1"/>
                </a:solidFill>
              </a:rPr>
              <a:t>falecimento.</a:t>
            </a:r>
          </a:p>
          <a:p>
            <a:pPr algn="just"/>
            <a:r>
              <a:rPr lang="pt-BR" dirty="0">
                <a:solidFill>
                  <a:schemeClr val="tx1"/>
                </a:solidFill>
              </a:rPr>
              <a:t>	</a:t>
            </a:r>
            <a:r>
              <a:rPr lang="pt-BR" dirty="0" smtClean="0">
                <a:solidFill>
                  <a:schemeClr val="tx1"/>
                </a:solidFill>
              </a:rPr>
              <a:t>Art</a:t>
            </a:r>
            <a:r>
              <a:rPr lang="pt-BR" dirty="0">
                <a:solidFill>
                  <a:schemeClr val="tx1"/>
                </a:solidFill>
              </a:rPr>
              <a:t>. 2º O regime de previdência social será mantido pelo Estado, por meio das contribuições dos segurados e respectivos órgãos e entidades de lotação integrantes dos Poderes Executivo, Legislativo e Judiciário, do Ministério Público e do Tribunal de Contas. Parágrafo único. O Estado de Mato Grosso do Sul, pelos órgãos e entidades de lotação dos segurados, será responsável, subsidiariamente, pelo pagamento dos benefícios previdenciários de que trata esta Lei, na proporção dos limites de despesas de pessoal fixados pela Lei de Responsabilidade Fiscal.</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69442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70AD47"/>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2003</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Emenda Constitucional n°41, de 19.12</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3EAD2"/>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Amplia as hipóteses de aposentadoria com paridade, define o teto constitucional para pagamento de provento, muda base de cálculo da pensão e cria a contribuição compulsória, inclusive para aposentados e pensionistas.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hlinkClick r:id="rId2"/>
              </a:rPr>
              <a:t>"Art. 40.</a:t>
            </a:r>
            <a:r>
              <a:rPr lang="pt-BR" dirty="0">
                <a:solidFill>
                  <a:schemeClr val="tx1"/>
                </a:solidFill>
              </a:rPr>
              <a:t> Aos servidores titulares de cargos efetivos da União, dos Estados, do Distrito Federal e dos Municípios, incluídas suas autarquias e fundações, </a:t>
            </a:r>
            <a:r>
              <a:rPr lang="pt-BR" dirty="0">
                <a:solidFill>
                  <a:schemeClr val="accent5">
                    <a:lumMod val="75000"/>
                  </a:schemeClr>
                </a:solidFill>
              </a:rPr>
              <a:t>é assegurado regime de previdência de caráter contributivo e solidário, mediante contribuição do respectivo ente público, dos servidores ativos e inativos e dos pensionistas, observados critérios que preservem o equilíbrio financeiro e atuarial e o disposto neste artigo.</a:t>
            </a:r>
          </a:p>
          <a:p>
            <a:r>
              <a:rPr lang="pt-BR" dirty="0">
                <a:solidFill>
                  <a:schemeClr val="tx1"/>
                </a:solidFill>
              </a:rPr>
              <a:t>§ 1º Os servidores abrangidos pelo regime de previdência de que trata este artigo serão aposentados, calculados os seus proventos a partir dos valores fixados na forma dos §§ 3º e 17:</a:t>
            </a:r>
          </a:p>
          <a:p>
            <a:r>
              <a:rPr lang="pt-BR" dirty="0">
                <a:solidFill>
                  <a:schemeClr val="tx1"/>
                </a:solidFill>
              </a:rPr>
              <a:t>I - por invalidez permanente, sendo os proventos proporcionais ao tempo de contribuição, exceto se decorrente de acidente em serviço, moléstia profissional ou doença grave, contagiosa ou incurável, na forma da lei;</a:t>
            </a:r>
          </a:p>
          <a:p>
            <a:r>
              <a:rPr lang="pt-BR" dirty="0">
                <a:solidFill>
                  <a:schemeClr val="tx1"/>
                </a:solidFill>
              </a:rPr>
              <a:t>...........................................................</a:t>
            </a:r>
          </a:p>
          <a:p>
            <a:r>
              <a:rPr lang="pt-BR" dirty="0">
                <a:solidFill>
                  <a:schemeClr val="tx1"/>
                </a:solidFill>
              </a:rPr>
              <a:t>§ 3º Para o cálculo dos proventos de aposentadoria, por ocasião da sua concessão, serão consideradas as remunerações utilizadas como base para as contribuições do servidor aos regimes de previdência de que tratam este artigo e o art. 201, na forma da lei.</a:t>
            </a:r>
          </a:p>
          <a:p>
            <a:r>
              <a:rPr lang="pt-BR" dirty="0">
                <a:solidFill>
                  <a:schemeClr val="tx1"/>
                </a:solidFill>
              </a:rPr>
              <a:t>...........................................................</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3515573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F7545"/>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2003</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F754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Emenda Constitucional n°47, de 05.07</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E1C7B1"/>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Amplia hipóteses de aposentadoria com paridade, flexibiliza fixação do limite constitucional para todos os servidores, inclusive provento, mediante Emenda à Constituição do Estado.</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A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	Art</a:t>
            </a:r>
            <a:r>
              <a:rPr lang="pt-BR" sz="1600" dirty="0">
                <a:solidFill>
                  <a:schemeClr val="tx1"/>
                </a:solidFill>
              </a:rPr>
              <a:t>. 2º </a:t>
            </a:r>
            <a:r>
              <a:rPr lang="pt-BR" sz="1600" dirty="0">
                <a:solidFill>
                  <a:schemeClr val="accent5">
                    <a:lumMod val="75000"/>
                  </a:schemeClr>
                </a:solidFill>
              </a:rPr>
              <a:t>Aplica-se aos proventos de aposentadorias dos servidores públicos que </a:t>
            </a:r>
            <a:r>
              <a:rPr lang="pt-BR" sz="1600" dirty="0" smtClean="0">
                <a:solidFill>
                  <a:schemeClr val="accent5">
                    <a:lumMod val="75000"/>
                  </a:schemeClr>
                </a:solidFill>
              </a:rPr>
              <a:t>se aposentarem </a:t>
            </a:r>
            <a:r>
              <a:rPr lang="pt-BR" sz="1600" dirty="0">
                <a:solidFill>
                  <a:schemeClr val="accent5">
                    <a:lumMod val="75000"/>
                  </a:schemeClr>
                </a:solidFill>
              </a:rPr>
              <a:t>na forma do caput do art. 6º da Emenda Constitucional nº 41, de 2003, </a:t>
            </a:r>
            <a:r>
              <a:rPr lang="pt-BR" sz="1600" dirty="0" smtClean="0">
                <a:solidFill>
                  <a:schemeClr val="accent5">
                    <a:lumMod val="75000"/>
                  </a:schemeClr>
                </a:solidFill>
              </a:rPr>
              <a:t>o disposto </a:t>
            </a:r>
            <a:r>
              <a:rPr lang="pt-BR" sz="1600" dirty="0">
                <a:solidFill>
                  <a:schemeClr val="accent5">
                    <a:lumMod val="75000"/>
                  </a:schemeClr>
                </a:solidFill>
              </a:rPr>
              <a:t>no art. 7º da mesma </a:t>
            </a:r>
            <a:r>
              <a:rPr lang="pt-BR" sz="1600" dirty="0" smtClean="0">
                <a:solidFill>
                  <a:schemeClr val="accent5">
                    <a:lumMod val="75000"/>
                  </a:schemeClr>
                </a:solidFill>
              </a:rPr>
              <a:t>Emenda</a:t>
            </a:r>
            <a:r>
              <a:rPr lang="pt-BR" sz="1600" dirty="0" smtClean="0">
                <a:solidFill>
                  <a:schemeClr val="tx1"/>
                </a:solidFill>
              </a:rPr>
              <a:t>.</a:t>
            </a:r>
          </a:p>
          <a:p>
            <a:pPr algn="just"/>
            <a:endParaRPr lang="pt-BR" sz="1600" dirty="0">
              <a:solidFill>
                <a:schemeClr val="tx1"/>
              </a:solidFill>
            </a:endParaRPr>
          </a:p>
          <a:p>
            <a:pPr algn="just"/>
            <a:r>
              <a:rPr lang="pt-BR" sz="1600" dirty="0" smtClean="0">
                <a:solidFill>
                  <a:schemeClr val="tx1"/>
                </a:solidFill>
              </a:rPr>
              <a:t>	Art</a:t>
            </a:r>
            <a:r>
              <a:rPr lang="pt-BR" sz="1600" dirty="0">
                <a:solidFill>
                  <a:schemeClr val="tx1"/>
                </a:solidFill>
              </a:rPr>
              <a:t>. 3º Ressalvado o direito de opção à aposentadoria pelas normas </a:t>
            </a:r>
            <a:r>
              <a:rPr lang="pt-BR" sz="1600" dirty="0" smtClean="0">
                <a:solidFill>
                  <a:schemeClr val="tx1"/>
                </a:solidFill>
              </a:rPr>
              <a:t>estabelecidas pelo</a:t>
            </a:r>
            <a:r>
              <a:rPr lang="pt-BR" sz="1600" dirty="0">
                <a:solidFill>
                  <a:schemeClr val="tx1"/>
                </a:solidFill>
              </a:rPr>
              <a:t> art. 40 da Constituição Federal ou pelas regras estabelecidas pelos </a:t>
            </a:r>
            <a:r>
              <a:rPr lang="pt-BR" sz="1600" dirty="0" err="1">
                <a:solidFill>
                  <a:schemeClr val="tx1"/>
                </a:solidFill>
              </a:rPr>
              <a:t>arts</a:t>
            </a:r>
            <a:r>
              <a:rPr lang="pt-BR" sz="1600" dirty="0">
                <a:solidFill>
                  <a:schemeClr val="tx1"/>
                </a:solidFill>
              </a:rPr>
              <a:t>. 2º e 6º </a:t>
            </a:r>
            <a:r>
              <a:rPr lang="pt-BR" sz="1600" dirty="0" smtClean="0">
                <a:solidFill>
                  <a:schemeClr val="tx1"/>
                </a:solidFill>
              </a:rPr>
              <a:t>da Emenda </a:t>
            </a:r>
            <a:r>
              <a:rPr lang="pt-BR" sz="1600" dirty="0">
                <a:solidFill>
                  <a:schemeClr val="tx1"/>
                </a:solidFill>
              </a:rPr>
              <a:t>Constitucional nº 41, de 2003, </a:t>
            </a:r>
            <a:r>
              <a:rPr lang="pt-BR" sz="1600" dirty="0">
                <a:solidFill>
                  <a:schemeClr val="accent5">
                    <a:lumMod val="75000"/>
                  </a:schemeClr>
                </a:solidFill>
              </a:rPr>
              <a:t>o servidor da União, dos Estados, do Distrito Federal </a:t>
            </a:r>
            <a:r>
              <a:rPr lang="pt-BR" sz="1600" dirty="0" smtClean="0">
                <a:solidFill>
                  <a:schemeClr val="accent5">
                    <a:lumMod val="75000"/>
                  </a:schemeClr>
                </a:solidFill>
              </a:rPr>
              <a:t>e dos </a:t>
            </a:r>
            <a:r>
              <a:rPr lang="pt-BR" sz="1600" dirty="0">
                <a:solidFill>
                  <a:schemeClr val="accent5">
                    <a:lumMod val="75000"/>
                  </a:schemeClr>
                </a:solidFill>
              </a:rPr>
              <a:t>Municípios, incluídas suas autarquias e fundações, que tenha ingressado no </a:t>
            </a:r>
            <a:r>
              <a:rPr lang="pt-BR" sz="1600" dirty="0" smtClean="0">
                <a:solidFill>
                  <a:schemeClr val="accent5">
                    <a:lumMod val="75000"/>
                  </a:schemeClr>
                </a:solidFill>
              </a:rPr>
              <a:t>serviço público </a:t>
            </a:r>
            <a:r>
              <a:rPr lang="pt-BR" sz="1600" dirty="0">
                <a:solidFill>
                  <a:schemeClr val="accent5">
                    <a:lumMod val="75000"/>
                  </a:schemeClr>
                </a:solidFill>
              </a:rPr>
              <a:t>até 16 de dezembro de 1998 poderá aposentar-se com proventos integrais, desde </a:t>
            </a:r>
            <a:r>
              <a:rPr lang="pt-BR" sz="1600" dirty="0" smtClean="0">
                <a:solidFill>
                  <a:schemeClr val="accent5">
                    <a:lumMod val="75000"/>
                  </a:schemeClr>
                </a:solidFill>
              </a:rPr>
              <a:t>que preencha</a:t>
            </a:r>
            <a:r>
              <a:rPr lang="pt-BR" sz="1600" dirty="0">
                <a:solidFill>
                  <a:schemeClr val="accent5">
                    <a:lumMod val="75000"/>
                  </a:schemeClr>
                </a:solidFill>
              </a:rPr>
              <a:t>, cumulativamente, as seguintes condições:</a:t>
            </a:r>
          </a:p>
          <a:p>
            <a:pPr algn="just"/>
            <a:r>
              <a:rPr lang="pt-BR" sz="1600" dirty="0">
                <a:solidFill>
                  <a:schemeClr val="tx1"/>
                </a:solidFill>
              </a:rPr>
              <a:t>I trinta e cinco anos de contribuição, se homem, e trinta anos de contribuição, se </a:t>
            </a:r>
            <a:r>
              <a:rPr lang="pt-BR" sz="1600" dirty="0" smtClean="0">
                <a:solidFill>
                  <a:schemeClr val="tx1"/>
                </a:solidFill>
              </a:rPr>
              <a:t>mulher;</a:t>
            </a:r>
          </a:p>
          <a:p>
            <a:pPr algn="just"/>
            <a:r>
              <a:rPr lang="pt-BR" sz="1600" dirty="0" smtClean="0">
                <a:solidFill>
                  <a:schemeClr val="tx1"/>
                </a:solidFill>
              </a:rPr>
              <a:t>II </a:t>
            </a:r>
            <a:r>
              <a:rPr lang="pt-BR" sz="1600" dirty="0">
                <a:solidFill>
                  <a:schemeClr val="tx1"/>
                </a:solidFill>
              </a:rPr>
              <a:t>vinte e cinco anos de efetivo exercício no serviço público, quinze anos de carreira e </a:t>
            </a:r>
            <a:r>
              <a:rPr lang="pt-BR" sz="1600" dirty="0" smtClean="0">
                <a:solidFill>
                  <a:schemeClr val="tx1"/>
                </a:solidFill>
              </a:rPr>
              <a:t>cinco anos </a:t>
            </a:r>
            <a:r>
              <a:rPr lang="pt-BR" sz="1600" dirty="0">
                <a:solidFill>
                  <a:schemeClr val="tx1"/>
                </a:solidFill>
              </a:rPr>
              <a:t>no cargo em que se der a </a:t>
            </a:r>
            <a:r>
              <a:rPr lang="pt-BR" sz="1600" dirty="0" smtClean="0">
                <a:solidFill>
                  <a:schemeClr val="tx1"/>
                </a:solidFill>
              </a:rPr>
              <a:t>aposentadoria;</a:t>
            </a:r>
          </a:p>
          <a:p>
            <a:pPr algn="just"/>
            <a:r>
              <a:rPr lang="pt-BR" sz="1600" dirty="0" smtClean="0">
                <a:solidFill>
                  <a:schemeClr val="tx1"/>
                </a:solidFill>
              </a:rPr>
              <a:t>III </a:t>
            </a:r>
            <a:r>
              <a:rPr lang="pt-BR" sz="1600" dirty="0">
                <a:solidFill>
                  <a:schemeClr val="tx1"/>
                </a:solidFill>
              </a:rPr>
              <a:t>idade mínima resultante da redução, relativamente aos limites do art. 40, § 1º, inciso </a:t>
            </a:r>
            <a:r>
              <a:rPr lang="pt-BR" sz="1600" dirty="0" smtClean="0">
                <a:solidFill>
                  <a:schemeClr val="tx1"/>
                </a:solidFill>
              </a:rPr>
              <a:t>III, alínea </a:t>
            </a:r>
            <a:r>
              <a:rPr lang="pt-BR" sz="1600" dirty="0">
                <a:solidFill>
                  <a:schemeClr val="tx1"/>
                </a:solidFill>
              </a:rPr>
              <a:t>"a", da Constituição Federal, de um ano de idade para cada ano de contribuição </a:t>
            </a:r>
            <a:r>
              <a:rPr lang="pt-BR" sz="1600" dirty="0" smtClean="0">
                <a:solidFill>
                  <a:schemeClr val="tx1"/>
                </a:solidFill>
              </a:rPr>
              <a:t>que exceder </a:t>
            </a:r>
            <a:r>
              <a:rPr lang="pt-BR" sz="1600" dirty="0">
                <a:solidFill>
                  <a:schemeClr val="tx1"/>
                </a:solidFill>
              </a:rPr>
              <a:t>a condição prevista no inciso I do caput deste </a:t>
            </a:r>
            <a:r>
              <a:rPr lang="pt-BR" sz="1600" dirty="0" smtClean="0">
                <a:solidFill>
                  <a:schemeClr val="tx1"/>
                </a:solidFill>
              </a:rPr>
              <a:t>artigo.</a:t>
            </a:r>
          </a:p>
          <a:p>
            <a:pPr algn="just"/>
            <a:r>
              <a:rPr lang="pt-BR" sz="1600" dirty="0" smtClean="0">
                <a:solidFill>
                  <a:schemeClr val="tx1"/>
                </a:solidFill>
              </a:rPr>
              <a:t>Parágrafo </a:t>
            </a:r>
            <a:r>
              <a:rPr lang="pt-BR" sz="1600" dirty="0">
                <a:solidFill>
                  <a:schemeClr val="tx1"/>
                </a:solidFill>
              </a:rPr>
              <a:t>único. Aplica-se ao valor dos proventos de aposentadorias concedidas com base neste artigo o disposto no art. 7º da Emenda Constitucional nº 41, de 2003, observando-se igual critério de revisão às pensões derivadas dos proventos de servidores falecidos que tenham se aposentado em conformidade com este artigo.</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8766075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0" y="2130425"/>
            <a:ext cx="12192000" cy="1470025"/>
          </a:xfrm>
        </p:spPr>
        <p:txBody>
          <a:bodyPr>
            <a:normAutofit fontScale="90000"/>
          </a:bodyPr>
          <a:lstStyle/>
          <a:p>
            <a:r>
              <a:rPr lang="pt-BR" b="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pt-BR" b="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t-BR" b="1" dirty="0" smtClean="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MATO GROSSO DO SUL</a:t>
            </a:r>
            <a:endParaRPr lang="pt-BR"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Subtítulo 2"/>
          <p:cNvSpPr>
            <a:spLocks noGrp="1"/>
          </p:cNvSpPr>
          <p:nvPr>
            <p:ph type="subTitle" idx="1"/>
          </p:nvPr>
        </p:nvSpPr>
        <p:spPr>
          <a:xfrm>
            <a:off x="2494546" y="3869251"/>
            <a:ext cx="8454190" cy="1752600"/>
          </a:xfrm>
        </p:spPr>
        <p:txBody>
          <a:bodyPr/>
          <a:lstStyle/>
          <a:p>
            <a:pPr algn="r"/>
            <a:endParaRPr lang="pt-BR" dirty="0" smtClean="0">
              <a:solidFill>
                <a:schemeClr val="bg1">
                  <a:lumMod val="65000"/>
                </a:schemeClr>
              </a:solidFill>
            </a:endParaRPr>
          </a:p>
          <a:p>
            <a:pPr algn="r"/>
            <a:r>
              <a:rPr lang="pt-BR"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HISTÓRICO </a:t>
            </a:r>
          </a:p>
          <a:p>
            <a:pPr algn="r"/>
            <a:r>
              <a:rPr lang="pt-BR"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1977 - 2021</a:t>
            </a:r>
            <a:endParaRPr lang="pt-B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aixaDeTexto 2"/>
          <p:cNvSpPr txBox="1"/>
          <p:nvPr/>
        </p:nvSpPr>
        <p:spPr>
          <a:xfrm>
            <a:off x="2494546" y="1861624"/>
            <a:ext cx="7443788" cy="1015663"/>
          </a:xfrm>
          <a:prstGeom prst="rect">
            <a:avLst/>
          </a:prstGeom>
          <a:noFill/>
        </p:spPr>
        <p:txBody>
          <a:bodyPr wrap="square" rtlCol="0">
            <a:spAutoFit/>
          </a:bodyPr>
          <a:lstStyle/>
          <a:p>
            <a:pPr algn="ctr"/>
            <a:r>
              <a:rPr lang="pt-BR" sz="6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PREVIDÊNCIA SOCIAL</a:t>
            </a:r>
            <a:endParaRPr lang="pt-BR" sz="6000" dirty="0"/>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5281848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25687D"/>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2004</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14134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25687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Federal n° 10.887, de 18.06</a:t>
            </a:r>
          </a:p>
        </p:txBody>
      </p:sp>
      <p:sp>
        <p:nvSpPr>
          <p:cNvPr id="9" name="Forma Livre 8"/>
          <p:cNvSpPr/>
          <p:nvPr/>
        </p:nvSpPr>
        <p:spPr>
          <a:xfrm>
            <a:off x="656729" y="3873730"/>
            <a:ext cx="2089546" cy="2394065"/>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BEE1EC"/>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Estabelece regras de implantação da EC 41/2003, fixa a contribuição de 11% para ativos, aposentados e pensionistas, e define as parcelas excluídas para cálculo de proventos.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256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i="1" dirty="0" smtClean="0">
                <a:solidFill>
                  <a:schemeClr val="tx1"/>
                </a:solidFill>
              </a:rPr>
              <a:t>Dispõe </a:t>
            </a:r>
            <a:r>
              <a:rPr lang="pt-BR" sz="1600" i="1" dirty="0">
                <a:solidFill>
                  <a:schemeClr val="tx1"/>
                </a:solidFill>
              </a:rPr>
              <a:t>sobre a aplicação de disposições da Emenda Constitucional no 41, de 19 de dezembro de 2003, altera dispositivos das Leis nos 9.717, de 27 de novembro de 1998, 8.213, de 24 de julho de 1991, 9.532, de 10 de dezembro de 1997, e dá outras providências.</a:t>
            </a:r>
          </a:p>
          <a:p>
            <a:pPr algn="just"/>
            <a:endParaRPr lang="pt-BR" sz="1600" dirty="0">
              <a:solidFill>
                <a:schemeClr val="tx1"/>
              </a:solidFill>
            </a:endParaRPr>
          </a:p>
          <a:p>
            <a:pPr algn="just"/>
            <a:r>
              <a:rPr lang="pt-BR" sz="1600" dirty="0">
                <a:solidFill>
                  <a:schemeClr val="tx1"/>
                </a:solidFill>
              </a:rPr>
              <a:t>        O PRESIDENTE DA REPÚBLICA Faço saber que o Congresso Nacional decreta e eu sanciono a seguinte Lei:</a:t>
            </a:r>
          </a:p>
          <a:p>
            <a:pPr algn="just"/>
            <a:endParaRPr lang="pt-BR" sz="1600" dirty="0">
              <a:solidFill>
                <a:schemeClr val="tx1"/>
              </a:solidFill>
            </a:endParaRPr>
          </a:p>
          <a:p>
            <a:pPr algn="just"/>
            <a:r>
              <a:rPr lang="pt-BR" sz="1600" dirty="0">
                <a:solidFill>
                  <a:schemeClr val="tx1"/>
                </a:solidFill>
              </a:rPr>
              <a:t>        Art. 1o No cálculo dos proventos de aposentadoria dos servidores titulares de cargo efetivo de qualquer dos Poderes da União, dos Estados, do Distrito Federal e dos Municípios, incluídas suas autarquias e fundações, previsto no § 3o do art. 40 da Constituição Federal e no art. 2o da Emenda Constitucional no 41, de 19 de dezembro de 2003, será considerada a média aritmética simples das maiores remunerações, utilizadas como base para as contribuições do servidor aos regimes de previdência a que esteve vinculado, correspondentes a 80% (oitenta por cento) de todo o período contributivo desde a competência julho de 1994 ou desde a do início da contribuição, se posterior àquela competência</a:t>
            </a:r>
            <a:r>
              <a:rPr lang="pt-BR" sz="1600" dirty="0" smtClean="0">
                <a:solidFill>
                  <a:schemeClr val="tx1"/>
                </a:solidFill>
              </a:rPr>
              <a:t>.</a:t>
            </a:r>
            <a:endParaRPr lang="pt-BR" sz="1600"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2438396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650022"/>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7689A6"/>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dirty="0" smtClean="0">
                <a:effectLst>
                  <a:outerShdw blurRad="38100" dist="38100" dir="2700000" algn="tl">
                    <a:srgbClr val="000000">
                      <a:alpha val="43137"/>
                    </a:srgbClr>
                  </a:outerShdw>
                </a:effectLst>
              </a:rPr>
              <a:t>2005</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82906"/>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7689A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n°3.150, de 22.12 </a:t>
            </a:r>
          </a:p>
        </p:txBody>
      </p:sp>
      <p:sp>
        <p:nvSpPr>
          <p:cNvPr id="9" name="Forma Livre 8"/>
          <p:cNvSpPr/>
          <p:nvPr/>
        </p:nvSpPr>
        <p:spPr>
          <a:xfrm>
            <a:off x="656729" y="3882043"/>
            <a:ext cx="2089546" cy="2535381"/>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C2CBD8"/>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Consolida a Lei n°2.207 e ajusta o MSPREV às regras das </a:t>
            </a:r>
            <a:r>
              <a:rPr lang="pt-BR" sz="1500" kern="1200" dirty="0" err="1" smtClean="0">
                <a:solidFill>
                  <a:schemeClr val="tx1"/>
                </a:solidFill>
              </a:rPr>
              <a:t>Ecs</a:t>
            </a:r>
            <a:r>
              <a:rPr lang="pt-BR" sz="1500" kern="1200" dirty="0" smtClean="0">
                <a:solidFill>
                  <a:schemeClr val="tx1"/>
                </a:solidFill>
              </a:rPr>
              <a:t> n°41 e n°47, estabelece condições para compensação pelos Poderes e Órgãos Independentes, de eventuais necessidades financeiras do MSPREV, como complementação</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768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O GOVERNADOR DO ESTADO DE MATO GROSSO DO SUL. Faço saber que a </a:t>
            </a:r>
            <a:r>
              <a:rPr lang="pt-BR" dirty="0" smtClean="0">
                <a:solidFill>
                  <a:schemeClr val="tx1"/>
                </a:solidFill>
              </a:rPr>
              <a:t>Assembleia </a:t>
            </a:r>
            <a:r>
              <a:rPr lang="pt-BR" dirty="0">
                <a:solidFill>
                  <a:schemeClr val="tx1"/>
                </a:solidFill>
              </a:rPr>
              <a:t>Legislativa decreta e eu sanciono a seguinte Lei</a:t>
            </a:r>
            <a:r>
              <a:rPr lang="pt-BR" dirty="0" smtClean="0">
                <a:solidFill>
                  <a:schemeClr val="tx1"/>
                </a:solidFill>
              </a:rPr>
              <a:t>:</a:t>
            </a:r>
          </a:p>
          <a:p>
            <a:pPr algn="just"/>
            <a:endParaRPr lang="pt-BR" dirty="0" smtClean="0">
              <a:solidFill>
                <a:schemeClr val="tx1"/>
              </a:solidFill>
            </a:endParaRPr>
          </a:p>
          <a:p>
            <a:pPr algn="just"/>
            <a:r>
              <a:rPr lang="pt-BR" dirty="0" smtClean="0">
                <a:solidFill>
                  <a:schemeClr val="tx1"/>
                </a:solidFill>
              </a:rPr>
              <a:t>TÍTULO I</a:t>
            </a:r>
          </a:p>
          <a:p>
            <a:pPr algn="just"/>
            <a:r>
              <a:rPr lang="pt-BR" dirty="0" smtClean="0">
                <a:solidFill>
                  <a:schemeClr val="tx1"/>
                </a:solidFill>
              </a:rPr>
              <a:t>DA </a:t>
            </a:r>
            <a:r>
              <a:rPr lang="pt-BR" dirty="0">
                <a:solidFill>
                  <a:schemeClr val="tx1"/>
                </a:solidFill>
              </a:rPr>
              <a:t>CONSOLIDAÇÃO DO </a:t>
            </a:r>
            <a:r>
              <a:rPr lang="pt-BR" dirty="0" smtClean="0">
                <a:solidFill>
                  <a:schemeClr val="tx1"/>
                </a:solidFill>
              </a:rPr>
              <a:t>MSPREV</a:t>
            </a:r>
          </a:p>
          <a:p>
            <a:pPr algn="just"/>
            <a:endParaRPr lang="pt-BR" dirty="0">
              <a:solidFill>
                <a:schemeClr val="tx1"/>
              </a:solidFill>
            </a:endParaRPr>
          </a:p>
          <a:p>
            <a:pPr algn="just"/>
            <a:r>
              <a:rPr lang="pt-BR" dirty="0" smtClean="0">
                <a:solidFill>
                  <a:schemeClr val="tx1"/>
                </a:solidFill>
              </a:rPr>
              <a:t>	</a:t>
            </a:r>
            <a:r>
              <a:rPr lang="pt-BR" dirty="0" smtClean="0">
                <a:solidFill>
                  <a:schemeClr val="accent5">
                    <a:lumMod val="75000"/>
                  </a:schemeClr>
                </a:solidFill>
              </a:rPr>
              <a:t>Art</a:t>
            </a:r>
            <a:r>
              <a:rPr lang="pt-BR" dirty="0">
                <a:solidFill>
                  <a:schemeClr val="accent5">
                    <a:lumMod val="75000"/>
                  </a:schemeClr>
                </a:solidFill>
              </a:rPr>
              <a:t>. 1° Fica consolidado e atualizado na forma desta Lei, o Regime Próprio de Previdência Social de Mato Grosso do Sul, instituído pela Lei n° 2.207, de 29 de dezembro de 2000 , com alterações introduzidas pela Lei n° 2.590, de 26 de dezembro de 2002 , e Lei nº 2.964, de 23 de dezembro de 2004 </a:t>
            </a:r>
            <a:r>
              <a:rPr lang="pt-BR" dirty="0" smtClean="0">
                <a:solidFill>
                  <a:schemeClr val="accent5">
                    <a:lumMod val="75000"/>
                  </a:schemeClr>
                </a:solidFill>
              </a:rPr>
              <a:t>.</a:t>
            </a:r>
          </a:p>
          <a:p>
            <a:pPr algn="just"/>
            <a:r>
              <a:rPr lang="pt-BR" dirty="0">
                <a:solidFill>
                  <a:schemeClr val="accent5">
                    <a:lumMod val="75000"/>
                  </a:schemeClr>
                </a:solidFill>
              </a:rPr>
              <a:t>	</a:t>
            </a:r>
            <a:r>
              <a:rPr lang="pt-BR" dirty="0" smtClean="0">
                <a:solidFill>
                  <a:schemeClr val="accent5">
                    <a:lumMod val="75000"/>
                  </a:schemeClr>
                </a:solidFill>
              </a:rPr>
              <a:t>Parágrafo </a:t>
            </a:r>
            <a:r>
              <a:rPr lang="pt-BR" dirty="0">
                <a:solidFill>
                  <a:schemeClr val="accent5">
                    <a:lumMod val="75000"/>
                  </a:schemeClr>
                </a:solidFill>
              </a:rPr>
              <a:t>único. A consolidação e atualização promovidas por esta Lei decorrem de preceitos expressos nas Emendas Constitucionais n° 41, de 19 de dezembro de 2003, e n° 47, de 5 de julho de 2005, bem como na Lei Federal n° 10.887, de 18 de junho de 2004</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288975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om Único Canto Aparado 3"/>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ctr"/>
            <a:r>
              <a:rPr lang="pt-BR" sz="7200" dirty="0" smtClean="0">
                <a:solidFill>
                  <a:schemeClr val="tx1"/>
                </a:solidFill>
                <a:latin typeface="Cambria" panose="02040503050406030204" pitchFamily="18" charset="0"/>
                <a:ea typeface="Cambria" panose="02040503050406030204" pitchFamily="18" charset="0"/>
              </a:rPr>
              <a:t>“O </a:t>
            </a:r>
            <a:r>
              <a:rPr lang="pt-BR" sz="7200" b="1" u="sng" dirty="0" smtClean="0">
                <a:solidFill>
                  <a:srgbClr val="0070C0"/>
                </a:solidFill>
                <a:latin typeface="Cambria" panose="02040503050406030204" pitchFamily="18" charset="0"/>
                <a:ea typeface="Cambria" panose="02040503050406030204" pitchFamily="18" charset="0"/>
              </a:rPr>
              <a:t>reflexo</a:t>
            </a:r>
            <a:r>
              <a:rPr lang="pt-BR" sz="7200" dirty="0" smtClean="0">
                <a:solidFill>
                  <a:schemeClr val="tx1"/>
                </a:solidFill>
                <a:latin typeface="Cambria" panose="02040503050406030204" pitchFamily="18" charset="0"/>
                <a:ea typeface="Cambria" panose="02040503050406030204" pitchFamily="18" charset="0"/>
              </a:rPr>
              <a:t> de sua gestão é o </a:t>
            </a:r>
            <a:r>
              <a:rPr lang="pt-BR" sz="7200" b="1" u="sng" dirty="0" smtClean="0">
                <a:solidFill>
                  <a:srgbClr val="FF0000"/>
                </a:solidFill>
                <a:latin typeface="Cambria" panose="02040503050406030204" pitchFamily="18" charset="0"/>
                <a:ea typeface="Cambria" panose="02040503050406030204" pitchFamily="18" charset="0"/>
              </a:rPr>
              <a:t>engajamento</a:t>
            </a:r>
            <a:r>
              <a:rPr lang="pt-BR" sz="7200" dirty="0" smtClean="0">
                <a:solidFill>
                  <a:schemeClr val="tx1"/>
                </a:solidFill>
                <a:latin typeface="Cambria" panose="02040503050406030204" pitchFamily="18" charset="0"/>
                <a:ea typeface="Cambria" panose="02040503050406030204" pitchFamily="18" charset="0"/>
              </a:rPr>
              <a:t> dos </a:t>
            </a:r>
            <a:r>
              <a:rPr lang="pt-BR" sz="7200" dirty="0">
                <a:solidFill>
                  <a:schemeClr val="tx1"/>
                </a:solidFill>
                <a:latin typeface="Cambria" panose="02040503050406030204" pitchFamily="18" charset="0"/>
                <a:ea typeface="Cambria" panose="02040503050406030204" pitchFamily="18" charset="0"/>
              </a:rPr>
              <a:t>seus colaboradores</a:t>
            </a:r>
            <a:r>
              <a:rPr lang="pt-BR" sz="7200" dirty="0" smtClean="0">
                <a:solidFill>
                  <a:schemeClr val="tx1"/>
                </a:solidFill>
                <a:latin typeface="Cambria" panose="02040503050406030204" pitchFamily="18" charset="0"/>
                <a:ea typeface="Cambria" panose="02040503050406030204" pitchFamily="18" charset="0"/>
              </a:rPr>
              <a:t>.” </a:t>
            </a:r>
          </a:p>
          <a:p>
            <a:pPr algn="r"/>
            <a:r>
              <a:rPr lang="pt-BR" sz="1050" dirty="0" smtClean="0">
                <a:solidFill>
                  <a:schemeClr val="tx1"/>
                </a:solidFill>
              </a:rPr>
              <a:t>(</a:t>
            </a:r>
            <a:r>
              <a:rPr lang="pt-BR" sz="1050" dirty="0">
                <a:solidFill>
                  <a:schemeClr val="tx1"/>
                </a:solidFill>
              </a:rPr>
              <a:t>Maria </a:t>
            </a:r>
            <a:r>
              <a:rPr lang="pt-BR" sz="1050" dirty="0" smtClean="0">
                <a:solidFill>
                  <a:schemeClr val="tx1"/>
                </a:solidFill>
              </a:rPr>
              <a:t>Gabriela </a:t>
            </a:r>
            <a:r>
              <a:rPr lang="pt-BR" sz="1050" dirty="0">
                <a:solidFill>
                  <a:schemeClr val="tx1"/>
                </a:solidFill>
              </a:rPr>
              <a:t>C. Barbosa</a:t>
            </a:r>
            <a:r>
              <a:rPr lang="pt-BR" sz="1050" dirty="0" smtClean="0">
                <a:solidFill>
                  <a:schemeClr val="tx1"/>
                </a:solidFill>
              </a:rPr>
              <a:t>) </a:t>
            </a:r>
            <a:endParaRPr lang="pt-BR" sz="1050" dirty="0">
              <a:solidFill>
                <a:schemeClr val="tx1"/>
              </a:solidFill>
            </a:endParaRPr>
          </a:p>
          <a:p>
            <a:pPr algn="ctr"/>
            <a:endParaRPr lang="pt-BR" sz="4800" dirty="0" smtClean="0">
              <a:solidFill>
                <a:schemeClr val="tx1"/>
              </a:solidFill>
            </a:endParaRPr>
          </a:p>
          <a:p>
            <a:pPr algn="ctr"/>
            <a:endParaRPr lang="pt-BR" sz="4400" dirty="0">
              <a:solidFill>
                <a:schemeClr val="tx1"/>
              </a:solidFill>
            </a:endParaRPr>
          </a:p>
        </p:txBody>
      </p:sp>
      <p:sp>
        <p:nvSpPr>
          <p:cNvPr id="5" name="Retângulo 4"/>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7249484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C708A"/>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2008</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C708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n°3.545, de 17.07 </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E5D3DB"/>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Cria a AGEPREV como entidade gestora do MSPREV, extingue o fundo de previdência criado pela Lei n° 2.207, e coloca os Poderes e órgãos independentes como responsáveis, também, pela saúde financeira do RPPS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AC7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accent5">
                    <a:lumMod val="75000"/>
                  </a:schemeClr>
                </a:solidFill>
              </a:rPr>
              <a:t>Art. 1º Fica criada a Agência de Previdência Social de Mato Grosso do Sul (AGEPREV), vinculada </a:t>
            </a:r>
            <a:r>
              <a:rPr lang="pt-BR" dirty="0" smtClean="0">
                <a:solidFill>
                  <a:schemeClr val="accent5">
                    <a:lumMod val="75000"/>
                  </a:schemeClr>
                </a:solidFill>
              </a:rPr>
              <a:t>à Secretaria </a:t>
            </a:r>
            <a:r>
              <a:rPr lang="pt-BR" dirty="0">
                <a:solidFill>
                  <a:schemeClr val="accent5">
                    <a:lumMod val="75000"/>
                  </a:schemeClr>
                </a:solidFill>
              </a:rPr>
              <a:t>de Estado de Administração, </a:t>
            </a:r>
            <a:r>
              <a:rPr lang="pt-BR" dirty="0" smtClean="0">
                <a:solidFill>
                  <a:schemeClr val="accent5">
                    <a:lumMod val="75000"/>
                  </a:schemeClr>
                </a:solidFill>
              </a:rPr>
              <a:t>entidade autárquica </a:t>
            </a:r>
            <a:r>
              <a:rPr lang="pt-BR" dirty="0">
                <a:solidFill>
                  <a:schemeClr val="accent5">
                    <a:lumMod val="75000"/>
                  </a:schemeClr>
                </a:solidFill>
              </a:rPr>
              <a:t>com autonomia administrativa, </a:t>
            </a:r>
            <a:r>
              <a:rPr lang="pt-BR" dirty="0" smtClean="0">
                <a:solidFill>
                  <a:schemeClr val="accent5">
                    <a:lumMod val="75000"/>
                  </a:schemeClr>
                </a:solidFill>
              </a:rPr>
              <a:t>financeira e </a:t>
            </a:r>
            <a:r>
              <a:rPr lang="pt-BR" dirty="0">
                <a:solidFill>
                  <a:schemeClr val="accent5">
                    <a:lumMod val="75000"/>
                  </a:schemeClr>
                </a:solidFill>
              </a:rPr>
              <a:t>patrimonial com a finalidade de administrar o Regime Próprio de Previdência Social do Estado </a:t>
            </a:r>
            <a:r>
              <a:rPr lang="pt-BR" dirty="0" smtClean="0">
                <a:solidFill>
                  <a:schemeClr val="accent5">
                    <a:lumMod val="75000"/>
                  </a:schemeClr>
                </a:solidFill>
              </a:rPr>
              <a:t>de Mato </a:t>
            </a:r>
            <a:r>
              <a:rPr lang="pt-BR" dirty="0">
                <a:solidFill>
                  <a:schemeClr val="accent5">
                    <a:lumMod val="75000"/>
                  </a:schemeClr>
                </a:solidFill>
              </a:rPr>
              <a:t>Grosso do Sul (MSPREV), de que trata a Lei nº 3.150, de 22 de dezembro </a:t>
            </a:r>
            <a:r>
              <a:rPr lang="pt-BR" dirty="0" smtClean="0">
                <a:solidFill>
                  <a:schemeClr val="accent5">
                    <a:lumMod val="75000"/>
                  </a:schemeClr>
                </a:solidFill>
              </a:rPr>
              <a:t>de 2005,</a:t>
            </a:r>
            <a:r>
              <a:rPr lang="pt-BR" dirty="0" smtClean="0">
                <a:solidFill>
                  <a:schemeClr val="tx1"/>
                </a:solidFill>
              </a:rPr>
              <a:t> </a:t>
            </a:r>
            <a:r>
              <a:rPr lang="pt-BR" dirty="0" smtClean="0">
                <a:solidFill>
                  <a:srgbClr val="C00000"/>
                </a:solidFill>
              </a:rPr>
              <a:t>competindo-lhe </a:t>
            </a:r>
            <a:r>
              <a:rPr lang="pt-BR" dirty="0">
                <a:solidFill>
                  <a:srgbClr val="C00000"/>
                </a:solidFill>
              </a:rPr>
              <a:t>como gestora única</a:t>
            </a:r>
            <a:r>
              <a:rPr lang="pt-BR" dirty="0" smtClean="0">
                <a:solidFill>
                  <a:srgbClr val="C00000"/>
                </a:solidFill>
              </a:rPr>
              <a:t>:</a:t>
            </a:r>
          </a:p>
          <a:p>
            <a:pPr algn="just"/>
            <a:endParaRPr lang="pt-BR" dirty="0">
              <a:solidFill>
                <a:schemeClr val="tx1"/>
              </a:solidFill>
            </a:endParaRPr>
          </a:p>
          <a:p>
            <a:pPr algn="just"/>
            <a:r>
              <a:rPr lang="pt-BR" dirty="0">
                <a:solidFill>
                  <a:schemeClr val="tx1"/>
                </a:solidFill>
              </a:rPr>
              <a:t>I - a cobrança e a arrecadação dos recursos previstos no art. 18 da Lei nº 3.150, de 2005;</a:t>
            </a:r>
          </a:p>
          <a:p>
            <a:pPr algn="just"/>
            <a:r>
              <a:rPr lang="pt-BR" dirty="0">
                <a:solidFill>
                  <a:schemeClr val="tx1"/>
                </a:solidFill>
              </a:rPr>
              <a:t>II - a concessão, o pagamento e a manutenção dos benefícios assegurados pelo MSPREV;</a:t>
            </a:r>
          </a:p>
          <a:p>
            <a:pPr algn="just"/>
            <a:r>
              <a:rPr lang="pt-BR" dirty="0">
                <a:solidFill>
                  <a:schemeClr val="tx1"/>
                </a:solidFill>
              </a:rPr>
              <a:t>III - a gestão dos fundos e recursos arrecadados;</a:t>
            </a:r>
          </a:p>
          <a:p>
            <a:pPr algn="just"/>
            <a:r>
              <a:rPr lang="pt-BR" dirty="0">
                <a:solidFill>
                  <a:schemeClr val="tx1"/>
                </a:solidFill>
              </a:rPr>
              <a:t>IV - a manutenção permanente de cadastro individualizado dos servidores públicos ativos e inativos,</a:t>
            </a:r>
          </a:p>
          <a:p>
            <a:pPr algn="just"/>
            <a:r>
              <a:rPr lang="pt-BR" dirty="0">
                <a:solidFill>
                  <a:schemeClr val="tx1"/>
                </a:solidFill>
              </a:rPr>
              <a:t>dos militares estaduais do serviço ativo, dos agregados ou licenciados, da reserva remunerada ou</a:t>
            </a:r>
          </a:p>
          <a:p>
            <a:pPr algn="just"/>
            <a:r>
              <a:rPr lang="pt-BR" dirty="0">
                <a:solidFill>
                  <a:schemeClr val="tx1"/>
                </a:solidFill>
              </a:rPr>
              <a:t>reformados, respectivos dependentes e dos pensionistas;</a:t>
            </a:r>
          </a:p>
          <a:p>
            <a:pPr algn="just"/>
            <a:r>
              <a:rPr lang="pt-BR" dirty="0">
                <a:solidFill>
                  <a:schemeClr val="tx1"/>
                </a:solidFill>
              </a:rPr>
              <a:t>V - a realização de perícia médica oficial.</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4742900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DA06F"/>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2012</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DA06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n°4.213, de 28.08 </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E2DDCC"/>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Promove a segregação de massa, vinculando os segurados admitidos até 28.08.2012, no Plano Financeiro (repartição), e os que ingressarem a partir dessa data no Plano Previdenciário (capitalização)</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ADA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Dispõe </a:t>
            </a:r>
            <a:r>
              <a:rPr lang="pt-BR" dirty="0">
                <a:solidFill>
                  <a:schemeClr val="tx1"/>
                </a:solidFill>
              </a:rPr>
              <a:t>sobre a segregação da massa de segurados do Regime Próprio de Previdência Social do Estado de Mato Grosso do Sul (MSPREV</a:t>
            </a:r>
            <a:r>
              <a:rPr lang="pt-BR" dirty="0" smtClean="0">
                <a:solidFill>
                  <a:schemeClr val="tx1"/>
                </a:solidFill>
              </a:rPr>
              <a:t>).</a:t>
            </a:r>
          </a:p>
          <a:p>
            <a:pPr algn="just"/>
            <a:endParaRPr lang="pt-BR" dirty="0">
              <a:solidFill>
                <a:schemeClr val="tx1"/>
              </a:solidFill>
            </a:endParaRPr>
          </a:p>
          <a:p>
            <a:pPr algn="just"/>
            <a:r>
              <a:rPr lang="pt-BR" dirty="0" smtClean="0">
                <a:solidFill>
                  <a:schemeClr val="tx1"/>
                </a:solidFill>
              </a:rPr>
              <a:t>Publicada </a:t>
            </a:r>
            <a:r>
              <a:rPr lang="pt-BR" dirty="0">
                <a:solidFill>
                  <a:schemeClr val="tx1"/>
                </a:solidFill>
              </a:rPr>
              <a:t>no Diário Oficial nº 8.221, de 29 de junho de 2012, páginas 1 e 2</a:t>
            </a:r>
            <a:r>
              <a:rPr lang="pt-BR" dirty="0" smtClean="0">
                <a:solidFill>
                  <a:schemeClr val="tx1"/>
                </a:solidFill>
              </a:rPr>
              <a:t>.</a:t>
            </a:r>
          </a:p>
          <a:p>
            <a:pPr algn="just"/>
            <a:endParaRPr lang="pt-BR" dirty="0">
              <a:solidFill>
                <a:schemeClr val="tx1"/>
              </a:solidFill>
            </a:endParaRPr>
          </a:p>
          <a:p>
            <a:pPr algn="just"/>
            <a:r>
              <a:rPr lang="pt-BR" dirty="0" smtClean="0">
                <a:solidFill>
                  <a:schemeClr val="tx1"/>
                </a:solidFill>
              </a:rPr>
              <a:t>	O </a:t>
            </a:r>
            <a:r>
              <a:rPr lang="pt-BR" dirty="0">
                <a:solidFill>
                  <a:schemeClr val="tx1"/>
                </a:solidFill>
              </a:rPr>
              <a:t>GOVERNADOR DO ESTADO DE MATO GROSSO DO SUL. Faço saber que a Assembleia Legislativa decreta e eu sanciono a seguinte Lei</a:t>
            </a:r>
            <a:r>
              <a:rPr lang="pt-BR" dirty="0" smtClean="0">
                <a:solidFill>
                  <a:schemeClr val="tx1"/>
                </a:solidFill>
              </a:rPr>
              <a:t>:</a:t>
            </a:r>
          </a:p>
          <a:p>
            <a:pPr algn="just"/>
            <a:endParaRPr lang="pt-BR" dirty="0">
              <a:solidFill>
                <a:schemeClr val="tx1"/>
              </a:solidFill>
            </a:endParaRPr>
          </a:p>
          <a:p>
            <a:pPr algn="just"/>
            <a:r>
              <a:rPr lang="pt-BR" dirty="0" smtClean="0">
                <a:solidFill>
                  <a:schemeClr val="tx1"/>
                </a:solidFill>
              </a:rPr>
              <a:t>	</a:t>
            </a:r>
            <a:r>
              <a:rPr lang="pt-BR" dirty="0" smtClean="0">
                <a:solidFill>
                  <a:schemeClr val="accent5">
                    <a:lumMod val="75000"/>
                  </a:schemeClr>
                </a:solidFill>
              </a:rPr>
              <a:t>Art</a:t>
            </a:r>
            <a:r>
              <a:rPr lang="pt-BR" dirty="0">
                <a:solidFill>
                  <a:schemeClr val="accent5">
                    <a:lumMod val="75000"/>
                  </a:schemeClr>
                </a:solidFill>
              </a:rPr>
              <a:t>. 1º Fica implementada a </a:t>
            </a:r>
            <a:r>
              <a:rPr lang="pt-BR" dirty="0">
                <a:solidFill>
                  <a:srgbClr val="C00000"/>
                </a:solidFill>
              </a:rPr>
              <a:t>segregação da massa de segurados </a:t>
            </a:r>
            <a:r>
              <a:rPr lang="pt-BR" dirty="0">
                <a:solidFill>
                  <a:schemeClr val="accent5">
                    <a:lumMod val="75000"/>
                  </a:schemeClr>
                </a:solidFill>
              </a:rPr>
              <a:t>do Regime Próprio de Previdência Social do Estado de Mato Grosso do Sul (MSPREV), para o equacionamento do déficit atuarial do Regime Próprio de Previdência (RPPS) do Estado de Mato Grosso do Sul, observadas as diretrizes fixadas pela Portaria MPS nº 403, de 10 de dezembro de 2008. </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715533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7C7C7C"/>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2012</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Emenda Constitucional n°70, de 29.03</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C4C4C4"/>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Estabelece critérios para o cálculo e a correção dos proventos da aposentadoria por invalidez dos servidores públicos que ingressaram no serviço público até a data da EC n° 41/2003</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EMENDA CONSTITUCIONAL Nº 70, DE 29 DE MARÇO DE 2012</a:t>
            </a:r>
          </a:p>
          <a:p>
            <a:pPr algn="just"/>
            <a:endParaRPr lang="pt-BR" sz="1400" dirty="0">
              <a:solidFill>
                <a:schemeClr val="tx1"/>
              </a:solidFill>
            </a:endParaRPr>
          </a:p>
          <a:p>
            <a:pPr algn="just"/>
            <a:r>
              <a:rPr lang="pt-BR" sz="1400" dirty="0" smtClean="0">
                <a:solidFill>
                  <a:schemeClr val="tx1"/>
                </a:solidFill>
              </a:rPr>
              <a:t>	Acrescenta </a:t>
            </a:r>
            <a:r>
              <a:rPr lang="pt-BR" sz="1400" dirty="0">
                <a:solidFill>
                  <a:schemeClr val="tx1"/>
                </a:solidFill>
              </a:rPr>
              <a:t>art. 6º-A à Emenda Constitucional nº 41, de 2003, para </a:t>
            </a:r>
            <a:r>
              <a:rPr lang="pt-BR" sz="1400" dirty="0" smtClean="0">
                <a:solidFill>
                  <a:schemeClr val="tx1"/>
                </a:solidFill>
              </a:rPr>
              <a:t>estabelecer critérios </a:t>
            </a:r>
            <a:r>
              <a:rPr lang="pt-BR" sz="1400" dirty="0">
                <a:solidFill>
                  <a:schemeClr val="tx1"/>
                </a:solidFill>
              </a:rPr>
              <a:t>para o cálculo e a correção dos proventos da aposentadoria por </a:t>
            </a:r>
            <a:r>
              <a:rPr lang="pt-BR" sz="1400" dirty="0" smtClean="0">
                <a:solidFill>
                  <a:schemeClr val="tx1"/>
                </a:solidFill>
              </a:rPr>
              <a:t>invalidez dos </a:t>
            </a:r>
            <a:r>
              <a:rPr lang="pt-BR" sz="1400" dirty="0">
                <a:solidFill>
                  <a:schemeClr val="tx1"/>
                </a:solidFill>
              </a:rPr>
              <a:t>servidores públicos que ingressaram no serviço público até a data da publicação daquela Emenda </a:t>
            </a:r>
            <a:r>
              <a:rPr lang="pt-BR" sz="1400" dirty="0" smtClean="0">
                <a:solidFill>
                  <a:schemeClr val="tx1"/>
                </a:solidFill>
              </a:rPr>
              <a:t>Constitucional.</a:t>
            </a:r>
          </a:p>
          <a:p>
            <a:pPr algn="just"/>
            <a:endParaRPr lang="pt-BR" sz="1400" dirty="0" smtClean="0">
              <a:solidFill>
                <a:schemeClr val="tx1"/>
              </a:solidFill>
            </a:endParaRPr>
          </a:p>
          <a:p>
            <a:pPr algn="just"/>
            <a:r>
              <a:rPr lang="pt-BR" sz="1400" dirty="0" smtClean="0">
                <a:solidFill>
                  <a:schemeClr val="tx1"/>
                </a:solidFill>
              </a:rPr>
              <a:t>As </a:t>
            </a:r>
            <a:r>
              <a:rPr lang="pt-BR" sz="1400" dirty="0">
                <a:solidFill>
                  <a:schemeClr val="tx1"/>
                </a:solidFill>
              </a:rPr>
              <a:t>Mesas da Câmara dos Deputados e do Senado Federal, nos termos do § 3º do art. 60 da Constituição Federal, promulgam a seguinte Emenda ao texto constitucional</a:t>
            </a:r>
            <a:r>
              <a:rPr lang="pt-BR" sz="1400" dirty="0" smtClean="0">
                <a:solidFill>
                  <a:schemeClr val="tx1"/>
                </a:solidFill>
              </a:rPr>
              <a:t>:</a:t>
            </a:r>
          </a:p>
          <a:p>
            <a:pPr algn="just"/>
            <a:endParaRPr lang="pt-BR" sz="1400" dirty="0">
              <a:solidFill>
                <a:schemeClr val="tx1"/>
              </a:solidFill>
            </a:endParaRPr>
          </a:p>
          <a:p>
            <a:pPr algn="just"/>
            <a:r>
              <a:rPr lang="pt-BR" sz="1400" dirty="0" smtClean="0">
                <a:solidFill>
                  <a:schemeClr val="tx1"/>
                </a:solidFill>
              </a:rPr>
              <a:t>	</a:t>
            </a:r>
            <a:r>
              <a:rPr lang="pt-BR" sz="1400" dirty="0" smtClean="0">
                <a:solidFill>
                  <a:schemeClr val="accent5">
                    <a:lumMod val="75000"/>
                  </a:schemeClr>
                </a:solidFill>
              </a:rPr>
              <a:t>Art</a:t>
            </a:r>
            <a:r>
              <a:rPr lang="pt-BR" sz="1400" dirty="0">
                <a:solidFill>
                  <a:schemeClr val="accent5">
                    <a:lumMod val="75000"/>
                  </a:schemeClr>
                </a:solidFill>
              </a:rPr>
              <a:t>. 1º A Emenda Constitucional nº 41, de 19 de dezembro de 2003, passa a vigorar acrescida do seguinte art. 6º-A:</a:t>
            </a:r>
          </a:p>
          <a:p>
            <a:pPr algn="just"/>
            <a:endParaRPr lang="pt-BR" sz="1400" dirty="0">
              <a:solidFill>
                <a:schemeClr val="accent5">
                  <a:lumMod val="75000"/>
                </a:schemeClr>
              </a:solidFill>
            </a:endParaRPr>
          </a:p>
          <a:p>
            <a:pPr algn="just"/>
            <a:r>
              <a:rPr lang="pt-BR" sz="1400" dirty="0" smtClean="0">
                <a:solidFill>
                  <a:schemeClr val="accent5">
                    <a:lumMod val="75000"/>
                  </a:schemeClr>
                </a:solidFill>
              </a:rPr>
              <a:t>	"</a:t>
            </a:r>
            <a:r>
              <a:rPr lang="pt-BR" sz="1400" dirty="0">
                <a:solidFill>
                  <a:schemeClr val="accent5">
                    <a:lumMod val="75000"/>
                  </a:schemeClr>
                </a:solidFill>
              </a:rPr>
              <a:t>Art. 6º-A. O servidor da União, dos Estados, do Distrito Federal e dos Municípios, incluídas suas autarquias e fundações, que tenha ingressado no serviço público até a data de publicação desta Emenda Constitucional e que tenha se aposentado ou venha a se aposentar por invalidez permanente, com fundamento no inciso I do § 1º do art. 40 da Constituição Federal, tem direito a proventos de aposentadoria calculados com base na remuneração do cargo efetivo em que se der a aposentadoria, na forma da lei, não sendo aplicáveis as disposições constantes dos §§ 3º, 8º e 17 do art. 40 da Constituição </a:t>
            </a:r>
            <a:r>
              <a:rPr lang="pt-BR" sz="1400" dirty="0" smtClean="0">
                <a:solidFill>
                  <a:schemeClr val="accent5">
                    <a:lumMod val="75000"/>
                  </a:schemeClr>
                </a:solidFill>
              </a:rPr>
              <a:t>Federal.</a:t>
            </a:r>
          </a:p>
          <a:p>
            <a:pPr algn="just"/>
            <a:endParaRPr lang="pt-BR" sz="1400" dirty="0">
              <a:solidFill>
                <a:schemeClr val="tx1"/>
              </a:solidFill>
            </a:endParaRPr>
          </a:p>
          <a:p>
            <a:pPr algn="just"/>
            <a:r>
              <a:rPr lang="pt-BR" sz="1400" dirty="0" smtClean="0">
                <a:solidFill>
                  <a:schemeClr val="tx1"/>
                </a:solidFill>
              </a:rPr>
              <a:t>	Parágrafo </a:t>
            </a:r>
            <a:r>
              <a:rPr lang="pt-BR" sz="1400" dirty="0">
                <a:solidFill>
                  <a:schemeClr val="tx1"/>
                </a:solidFill>
              </a:rPr>
              <a:t>único. Aplica-se ao valor dos proventos de aposentadorias concedidas com base no caput o disposto no art. 7º desta Emenda Constitucional, observando-se igual critério de revisão às pensões derivadas dos proventos desses servidores."</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4088375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2F5597"/>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2015</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Emenda Constitucional n°88, de 07.05</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C5D3ED"/>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Cria a possibilidade de mudança da idade limite da aposentadoria compulsória de 70 para 75 anos aos servidores e assegura aos magistrados a </a:t>
            </a:r>
            <a:r>
              <a:rPr lang="pt-BR" sz="1500" dirty="0">
                <a:solidFill>
                  <a:schemeClr val="tx1"/>
                </a:solidFill>
              </a:rPr>
              <a:t>c</a:t>
            </a:r>
            <a:r>
              <a:rPr lang="pt-BR" sz="1500" dirty="0" smtClean="0">
                <a:solidFill>
                  <a:schemeClr val="tx1"/>
                </a:solidFill>
              </a:rPr>
              <a:t>ompulsória aos 75 anos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	</a:t>
            </a:r>
          </a:p>
          <a:p>
            <a:pPr algn="just"/>
            <a:r>
              <a:rPr lang="pt-BR" sz="1400" dirty="0" smtClean="0">
                <a:solidFill>
                  <a:schemeClr val="tx1"/>
                </a:solidFill>
              </a:rPr>
              <a:t>	Altera </a:t>
            </a:r>
            <a:r>
              <a:rPr lang="pt-BR" sz="1400" dirty="0">
                <a:solidFill>
                  <a:schemeClr val="tx1"/>
                </a:solidFill>
              </a:rPr>
              <a:t>o art. 40 da Constituição Federal, relativamente ao limite de idade para a aposentadoria compulsória do servidor público em geral, e acrescenta dispositivo ao Ato das Disposições Constitucionais </a:t>
            </a:r>
            <a:r>
              <a:rPr lang="pt-BR" sz="1400" dirty="0" smtClean="0">
                <a:solidFill>
                  <a:schemeClr val="tx1"/>
                </a:solidFill>
              </a:rPr>
              <a:t>Transitórias.</a:t>
            </a:r>
          </a:p>
          <a:p>
            <a:pPr algn="just"/>
            <a:endParaRPr lang="pt-BR" sz="1400" dirty="0">
              <a:solidFill>
                <a:schemeClr val="tx1"/>
              </a:solidFill>
            </a:endParaRPr>
          </a:p>
          <a:p>
            <a:pPr algn="just"/>
            <a:r>
              <a:rPr lang="pt-BR" sz="1400" dirty="0" smtClean="0">
                <a:solidFill>
                  <a:schemeClr val="tx1"/>
                </a:solidFill>
              </a:rPr>
              <a:t>	As </a:t>
            </a:r>
            <a:r>
              <a:rPr lang="pt-BR" sz="1400" dirty="0">
                <a:solidFill>
                  <a:schemeClr val="tx1"/>
                </a:solidFill>
              </a:rPr>
              <a:t>Mesas da Câmara dos Deputados e do Senado Federal, nos termos do § 3º do art. 60 da Constituição Federal, promulgam a seguinte Emenda ao texto constitucional:</a:t>
            </a:r>
          </a:p>
          <a:p>
            <a:pPr algn="just"/>
            <a:endParaRPr lang="pt-BR" sz="1400" dirty="0">
              <a:solidFill>
                <a:schemeClr val="tx1"/>
              </a:solidFill>
            </a:endParaRPr>
          </a:p>
          <a:p>
            <a:pPr algn="just"/>
            <a:r>
              <a:rPr lang="pt-BR" sz="1400" dirty="0" smtClean="0">
                <a:solidFill>
                  <a:schemeClr val="tx1"/>
                </a:solidFill>
              </a:rPr>
              <a:t>	Art</a:t>
            </a:r>
            <a:r>
              <a:rPr lang="pt-BR" sz="1400" dirty="0">
                <a:solidFill>
                  <a:schemeClr val="tx1"/>
                </a:solidFill>
              </a:rPr>
              <a:t>. 1º O art. 40 da Constituição Federal passa a vigorar com a seguinte alteração:</a:t>
            </a:r>
          </a:p>
          <a:p>
            <a:pPr algn="just"/>
            <a:r>
              <a:rPr lang="pt-BR" sz="1400" dirty="0" smtClean="0">
                <a:solidFill>
                  <a:schemeClr val="tx1"/>
                </a:solidFill>
              </a:rPr>
              <a:t>"</a:t>
            </a:r>
            <a:r>
              <a:rPr lang="pt-BR" sz="1400" dirty="0">
                <a:solidFill>
                  <a:schemeClr val="tx1"/>
                </a:solidFill>
              </a:rPr>
              <a:t>Art. 40</a:t>
            </a:r>
            <a:r>
              <a:rPr lang="pt-BR" sz="1400" dirty="0" smtClean="0">
                <a:solidFill>
                  <a:schemeClr val="tx1"/>
                </a:solidFill>
              </a:rPr>
              <a:t>...................................................................................</a:t>
            </a:r>
            <a:endParaRPr lang="pt-BR" sz="1400" dirty="0">
              <a:solidFill>
                <a:schemeClr val="tx1"/>
              </a:solidFill>
            </a:endParaRPr>
          </a:p>
          <a:p>
            <a:pPr algn="just"/>
            <a:r>
              <a:rPr lang="pt-BR" sz="1400" dirty="0">
                <a:solidFill>
                  <a:schemeClr val="tx1"/>
                </a:solidFill>
              </a:rPr>
              <a:t>§ 1º </a:t>
            </a:r>
            <a:r>
              <a:rPr lang="pt-BR" sz="1400" dirty="0" smtClean="0">
                <a:solidFill>
                  <a:schemeClr val="tx1"/>
                </a:solidFill>
              </a:rPr>
              <a:t>.....................................................................................</a:t>
            </a:r>
            <a:endParaRPr lang="pt-BR" sz="1400" dirty="0">
              <a:solidFill>
                <a:schemeClr val="tx1"/>
              </a:solidFill>
            </a:endParaRPr>
          </a:p>
          <a:p>
            <a:pPr algn="just"/>
            <a:r>
              <a:rPr lang="pt-BR" sz="1400" dirty="0" smtClean="0">
                <a:solidFill>
                  <a:schemeClr val="tx1"/>
                </a:solidFill>
              </a:rPr>
              <a:t>.........................................................................................................</a:t>
            </a:r>
            <a:endParaRPr lang="pt-BR" sz="1400" dirty="0">
              <a:solidFill>
                <a:schemeClr val="tx1"/>
              </a:solidFill>
            </a:endParaRPr>
          </a:p>
          <a:p>
            <a:pPr algn="just"/>
            <a:r>
              <a:rPr lang="pt-BR" sz="1400" dirty="0">
                <a:solidFill>
                  <a:schemeClr val="tx1"/>
                </a:solidFill>
              </a:rPr>
              <a:t>II - compulsoriamente, com proventos proporcionais ao tempo de contribuição, aos 70 (setenta) anos de idade, ou aos 75 (setenta e cinco) anos de idade, na forma de lei complementar</a:t>
            </a:r>
            <a:r>
              <a:rPr lang="pt-BR" sz="1400" dirty="0" smtClean="0">
                <a:solidFill>
                  <a:schemeClr val="tx1"/>
                </a:solidFill>
              </a:rPr>
              <a:t>;</a:t>
            </a:r>
            <a:endParaRPr lang="pt-BR" sz="1400" dirty="0">
              <a:solidFill>
                <a:schemeClr val="tx1"/>
              </a:solidFill>
            </a:endParaRPr>
          </a:p>
          <a:p>
            <a:pPr algn="just"/>
            <a:r>
              <a:rPr lang="pt-BR" sz="1400" dirty="0">
                <a:solidFill>
                  <a:schemeClr val="tx1"/>
                </a:solidFill>
              </a:rPr>
              <a:t>............................................................................................... "(NR)</a:t>
            </a:r>
          </a:p>
          <a:p>
            <a:pPr algn="just"/>
            <a:endParaRPr lang="pt-BR" sz="1400" dirty="0">
              <a:solidFill>
                <a:schemeClr val="tx1"/>
              </a:solidFill>
            </a:endParaRPr>
          </a:p>
          <a:p>
            <a:pPr algn="just"/>
            <a:r>
              <a:rPr lang="pt-BR" sz="1400" dirty="0">
                <a:solidFill>
                  <a:schemeClr val="tx1"/>
                </a:solidFill>
              </a:rPr>
              <a:t>Art. 2º O Ato das Disposições Constitucionais Transitórias passa a vigorar acrescido do seguinte art. 100:</a:t>
            </a:r>
          </a:p>
          <a:p>
            <a:pPr algn="just"/>
            <a:endParaRPr lang="pt-BR" sz="1400" dirty="0">
              <a:solidFill>
                <a:schemeClr val="tx1"/>
              </a:solidFill>
            </a:endParaRPr>
          </a:p>
          <a:p>
            <a:pPr algn="just"/>
            <a:r>
              <a:rPr lang="pt-BR" sz="1400" dirty="0">
                <a:solidFill>
                  <a:schemeClr val="tx1"/>
                </a:solidFill>
              </a:rPr>
              <a:t>"</a:t>
            </a:r>
            <a:r>
              <a:rPr lang="pt-BR" sz="1400" dirty="0">
                <a:solidFill>
                  <a:schemeClr val="accent5">
                    <a:lumMod val="75000"/>
                  </a:schemeClr>
                </a:solidFill>
              </a:rPr>
              <a:t>Art. 100. Até que entre em vigor a lei complementar de que trata o inciso II do § 1º do art. 40 da Constituição Federal, os Ministros do Supremo Tribunal Federal, dos Tribunais Superiores e do Tribunal de Contas da União aposentar-se-ão, compulsoriamente, aos 75 (setenta e cinco) anos de idade, nas condições do art. 52 da Constituição Federal</a:t>
            </a:r>
            <a:r>
              <a:rPr lang="pt-BR" sz="1400" dirty="0" smtClean="0">
                <a:solidFill>
                  <a:schemeClr val="tx1"/>
                </a:solidFill>
              </a:rPr>
              <a:t>.“</a:t>
            </a:r>
          </a:p>
          <a:p>
            <a:pPr algn="just"/>
            <a:endParaRPr lang="pt-BR" sz="1400" dirty="0">
              <a:solidFill>
                <a:schemeClr val="tx1"/>
              </a:solidFill>
            </a:endParaRPr>
          </a:p>
          <a:p>
            <a:pPr algn="just"/>
            <a:r>
              <a:rPr lang="pt-BR" sz="1400" dirty="0">
                <a:solidFill>
                  <a:schemeClr val="tx1"/>
                </a:solidFill>
              </a:rPr>
              <a:t>Art. 3º Esta Emenda Constitucional entra em vigor na data de sua publicação.</a:t>
            </a:r>
          </a:p>
          <a:p>
            <a:pPr algn="just"/>
            <a:endParaRPr lang="pt-BR" sz="1400"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4248959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333F50"/>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2015</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tx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Relatório de Situação</a:t>
            </a:r>
          </a:p>
          <a:p>
            <a:pPr lvl="0" algn="ctr" defTabSz="889000">
              <a:lnSpc>
                <a:spcPct val="90000"/>
              </a:lnSpc>
              <a:spcBef>
                <a:spcPct val="0"/>
              </a:spcBef>
              <a:spcAft>
                <a:spcPts val="0"/>
              </a:spcAft>
            </a:pPr>
            <a:r>
              <a:rPr lang="pt-BR" sz="2000" dirty="0" smtClean="0"/>
              <a:t>Encontrada em Jan/2015</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B0BBCC"/>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Descreve as condições da AGEPREV, relativamente aos seus recursos e às suas deficiências técnicas, financeiras, humanas e matérias no início da gestão do Governador</a:t>
            </a:r>
            <a:endParaRPr lang="pt-BR" sz="1500" kern="1200" dirty="0">
              <a:solidFill>
                <a:schemeClr val="tx1"/>
              </a:solidFill>
            </a:endParaRPr>
          </a:p>
        </p:txBody>
      </p:sp>
      <p:sp>
        <p:nvSpPr>
          <p:cNvPr id="10" name="Retângulo com Único Canto Aparado 9"/>
          <p:cNvSpPr/>
          <p:nvPr/>
        </p:nvSpPr>
        <p:spPr>
          <a:xfrm>
            <a:off x="3268662" y="908720"/>
            <a:ext cx="8375348" cy="5433467"/>
          </a:xfrm>
          <a:prstGeom prst="snip1Rect">
            <a:avLst/>
          </a:prstGeom>
          <a:solidFill>
            <a:schemeClr val="accent6">
              <a:lumMod val="20000"/>
              <a:lumOff val="80000"/>
              <a:alpha val="5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smtClean="0">
              <a:solidFill>
                <a:schemeClr val="tx1"/>
              </a:solidFill>
            </a:endParaRPr>
          </a:p>
          <a:p>
            <a:pPr algn="ctr"/>
            <a:r>
              <a:rPr lang="pt-BR" sz="2400" b="1" dirty="0" smtClean="0">
                <a:solidFill>
                  <a:schemeClr val="tx1"/>
                </a:solidFill>
              </a:rPr>
              <a:t>RELATÓRIO DE SITUAÇÃO </a:t>
            </a:r>
          </a:p>
          <a:p>
            <a:pPr algn="ctr"/>
            <a:r>
              <a:rPr lang="pt-BR" sz="2400" b="1" dirty="0" smtClean="0">
                <a:solidFill>
                  <a:schemeClr val="tx1"/>
                </a:solidFill>
              </a:rPr>
              <a:t>JANEIRO DE 2015</a:t>
            </a:r>
          </a:p>
          <a:p>
            <a:pPr algn="ctr"/>
            <a:endParaRPr lang="pt-BR" sz="2400" b="1" dirty="0" smtClean="0">
              <a:solidFill>
                <a:schemeClr val="accent5">
                  <a:lumMod val="75000"/>
                </a:schemeClr>
              </a:solidFill>
            </a:endParaRPr>
          </a:p>
          <a:p>
            <a:pPr algn="ctr"/>
            <a:r>
              <a:rPr lang="pt-BR" sz="2400" b="1" dirty="0" smtClean="0">
                <a:solidFill>
                  <a:schemeClr val="accent5">
                    <a:lumMod val="75000"/>
                  </a:schemeClr>
                </a:solidFill>
              </a:rPr>
              <a:t>DIAGNÓSTICO E ALTERNATIVAS</a:t>
            </a:r>
          </a:p>
          <a:p>
            <a:pPr algn="ctr"/>
            <a:endParaRPr lang="pt-BR" b="1" dirty="0" smtClean="0">
              <a:solidFill>
                <a:schemeClr val="tx1"/>
              </a:solidFill>
            </a:endParaRPr>
          </a:p>
          <a:p>
            <a:pPr algn="ctr"/>
            <a:endParaRPr lang="pt-BR" b="1" dirty="0">
              <a:solidFill>
                <a:schemeClr val="tx1"/>
              </a:solidFill>
            </a:endParaRPr>
          </a:p>
          <a:p>
            <a:pPr algn="just"/>
            <a:r>
              <a:rPr lang="pt-BR" sz="1500" dirty="0" smtClean="0">
                <a:solidFill>
                  <a:schemeClr val="tx1"/>
                </a:solidFill>
              </a:rPr>
              <a:t>	Em março de 2015 encaminhamos ao senhor Governador, SEGOV, SAD, SEFAZ, AGE, CONPREV/MS, relatório contendo diagnóstico, alternativas da previdência do Estado de Mato Grosso do Sul e as medidas a serem tomadas de imediato, a curto e médio prazo. </a:t>
            </a:r>
          </a:p>
          <a:p>
            <a:pPr algn="just"/>
            <a:endParaRPr lang="pt-BR" sz="1500" dirty="0">
              <a:solidFill>
                <a:schemeClr val="tx1"/>
              </a:solidFill>
            </a:endParaRPr>
          </a:p>
          <a:p>
            <a:pPr algn="just"/>
            <a:r>
              <a:rPr lang="pt-BR" sz="1500" dirty="0" smtClean="0">
                <a:solidFill>
                  <a:schemeClr val="tx1"/>
                </a:solidFill>
              </a:rPr>
              <a:t>	Foram apresentadas 44 proposições, metas e ações.</a:t>
            </a:r>
          </a:p>
          <a:p>
            <a:pPr algn="ctr">
              <a:lnSpc>
                <a:spcPct val="150000"/>
              </a:lnSpc>
            </a:pPr>
            <a:endParaRPr lang="pt-BR" sz="1500" dirty="0">
              <a:solidFill>
                <a:schemeClr val="tx1"/>
              </a:solidFill>
            </a:endParaRPr>
          </a:p>
          <a:p>
            <a:pPr algn="ctr">
              <a:lnSpc>
                <a:spcPct val="150000"/>
              </a:lnSpc>
            </a:pPr>
            <a:endParaRPr lang="pt-BR" sz="1500" dirty="0" smtClean="0">
              <a:solidFill>
                <a:schemeClr val="tx1"/>
              </a:solidFill>
            </a:endParaRPr>
          </a:p>
          <a:p>
            <a:pPr algn="ctr"/>
            <a:endParaRPr lang="pt-BR" b="1"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r>
              <a:rPr lang="pt-BR" dirty="0" smtClean="0">
                <a:solidFill>
                  <a:schemeClr val="tx1"/>
                </a:solidFill>
              </a:rPr>
              <a:t>	</a:t>
            </a:r>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3141866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659A2A"/>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2016</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659A2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Decreto Estadual n° 14.555, de 06.09</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C6E6A2"/>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Institui o Comitê de Normas Previdenciárias para acompanhar, impulsionar e manter atualizada a legislação previdenciária estadual, em especial, para ajustar à nova Reforma da Previdência.</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659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O </a:t>
            </a:r>
            <a:r>
              <a:rPr lang="pt-BR" sz="1600" dirty="0">
                <a:solidFill>
                  <a:schemeClr val="tx1"/>
                </a:solidFill>
              </a:rPr>
              <a:t>GOVERNADOR DO ESTADO DE MATO GROSSO DO SUL, no </a:t>
            </a:r>
            <a:r>
              <a:rPr lang="pt-BR" sz="1600" dirty="0" smtClean="0">
                <a:solidFill>
                  <a:schemeClr val="tx1"/>
                </a:solidFill>
              </a:rPr>
              <a:t>exercício da </a:t>
            </a:r>
            <a:r>
              <a:rPr lang="pt-BR" sz="1600" dirty="0">
                <a:solidFill>
                  <a:schemeClr val="tx1"/>
                </a:solidFill>
              </a:rPr>
              <a:t>competência que lhe confere o art. 89, inciso VII, da Constituição Estadual, e </a:t>
            </a:r>
            <a:r>
              <a:rPr lang="pt-BR" sz="1600" dirty="0" smtClean="0">
                <a:solidFill>
                  <a:schemeClr val="tx1"/>
                </a:solidFill>
              </a:rPr>
              <a:t>tendo em </a:t>
            </a:r>
            <a:r>
              <a:rPr lang="pt-BR" sz="1600" dirty="0">
                <a:solidFill>
                  <a:schemeClr val="tx1"/>
                </a:solidFill>
              </a:rPr>
              <a:t>vista o disposto no art. 33 da Lei nº 4.640, de 24 de dezembro de 2014, </a:t>
            </a:r>
            <a:r>
              <a:rPr lang="pt-BR" sz="1600" dirty="0" smtClean="0">
                <a:solidFill>
                  <a:schemeClr val="tx1"/>
                </a:solidFill>
              </a:rPr>
              <a:t>combinado com </a:t>
            </a:r>
            <a:r>
              <a:rPr lang="pt-BR" sz="1600" dirty="0">
                <a:solidFill>
                  <a:schemeClr val="tx1"/>
                </a:solidFill>
              </a:rPr>
              <a:t>o art. 121 da Lei nº 3.150, de 22 de dezembro de </a:t>
            </a:r>
            <a:r>
              <a:rPr lang="pt-BR" sz="1600" dirty="0" smtClean="0">
                <a:solidFill>
                  <a:schemeClr val="tx1"/>
                </a:solidFill>
              </a:rPr>
              <a:t>2005, Considerando </a:t>
            </a:r>
            <a:r>
              <a:rPr lang="pt-BR" sz="1600" dirty="0">
                <a:solidFill>
                  <a:schemeClr val="tx1"/>
                </a:solidFill>
              </a:rPr>
              <a:t>a necessidade de institucionalizar mecanismo </a:t>
            </a:r>
            <a:r>
              <a:rPr lang="pt-BR" sz="1600" dirty="0" smtClean="0">
                <a:solidFill>
                  <a:schemeClr val="tx1"/>
                </a:solidFill>
              </a:rPr>
              <a:t>para responder </a:t>
            </a:r>
            <a:r>
              <a:rPr lang="pt-BR" sz="1600" dirty="0">
                <a:solidFill>
                  <a:schemeClr val="tx1"/>
                </a:solidFill>
              </a:rPr>
              <a:t>pela manutenção da legislação previdenciária do Estado, harmônica e </a:t>
            </a:r>
            <a:r>
              <a:rPr lang="pt-BR" sz="1600" dirty="0" smtClean="0">
                <a:solidFill>
                  <a:schemeClr val="tx1"/>
                </a:solidFill>
              </a:rPr>
              <a:t>conexa com </a:t>
            </a:r>
            <a:r>
              <a:rPr lang="pt-BR" sz="1600" dirty="0">
                <a:solidFill>
                  <a:schemeClr val="tx1"/>
                </a:solidFill>
              </a:rPr>
              <a:t>o ordenamento constitucional e as normativas expedidas pelo órgão </a:t>
            </a:r>
            <a:r>
              <a:rPr lang="pt-BR" sz="1600" dirty="0" smtClean="0">
                <a:solidFill>
                  <a:schemeClr val="tx1"/>
                </a:solidFill>
              </a:rPr>
              <a:t>federal regulamentador </a:t>
            </a:r>
            <a:r>
              <a:rPr lang="pt-BR" sz="1600" dirty="0">
                <a:solidFill>
                  <a:schemeClr val="tx1"/>
                </a:solidFill>
              </a:rPr>
              <a:t>e fiscalizador dos Regimes Próprios de Previdência </a:t>
            </a:r>
            <a:r>
              <a:rPr lang="pt-BR" sz="1600" dirty="0" smtClean="0">
                <a:solidFill>
                  <a:schemeClr val="tx1"/>
                </a:solidFill>
              </a:rPr>
              <a:t>Social, D </a:t>
            </a:r>
            <a:r>
              <a:rPr lang="pt-BR" sz="1600" dirty="0">
                <a:solidFill>
                  <a:schemeClr val="tx1"/>
                </a:solidFill>
              </a:rPr>
              <a:t>E C R E T A</a:t>
            </a:r>
            <a:r>
              <a:rPr lang="pt-BR" sz="1600" dirty="0" smtClean="0">
                <a:solidFill>
                  <a:schemeClr val="tx1"/>
                </a:solidFill>
              </a:rPr>
              <a:t>:</a:t>
            </a:r>
          </a:p>
          <a:p>
            <a:pPr algn="just"/>
            <a:endParaRPr lang="pt-BR" sz="1600" dirty="0">
              <a:solidFill>
                <a:schemeClr val="tx1"/>
              </a:solidFill>
            </a:endParaRPr>
          </a:p>
          <a:p>
            <a:pPr algn="just"/>
            <a:r>
              <a:rPr lang="pt-BR" sz="1600" dirty="0" smtClean="0">
                <a:solidFill>
                  <a:schemeClr val="tx1"/>
                </a:solidFill>
              </a:rPr>
              <a:t>	Art</a:t>
            </a:r>
            <a:r>
              <a:rPr lang="pt-BR" sz="1600" dirty="0">
                <a:solidFill>
                  <a:schemeClr val="tx1"/>
                </a:solidFill>
              </a:rPr>
              <a:t>. 1º Institui-se o Comitê de Normas Previdenciárias, vinculado </a:t>
            </a:r>
            <a:r>
              <a:rPr lang="pt-BR" sz="1600" dirty="0" smtClean="0">
                <a:solidFill>
                  <a:schemeClr val="tx1"/>
                </a:solidFill>
              </a:rPr>
              <a:t>à estrutura </a:t>
            </a:r>
            <a:r>
              <a:rPr lang="pt-BR" sz="1600" dirty="0">
                <a:solidFill>
                  <a:schemeClr val="tx1"/>
                </a:solidFill>
              </a:rPr>
              <a:t>da Agência de Previdência Social de Mato Grosso do Sul (AGEPREV), com </a:t>
            </a:r>
            <a:r>
              <a:rPr lang="pt-BR" sz="1600" dirty="0" smtClean="0">
                <a:solidFill>
                  <a:schemeClr val="tx1"/>
                </a:solidFill>
              </a:rPr>
              <a:t>a finalidade </a:t>
            </a:r>
            <a:r>
              <a:rPr lang="pt-BR" sz="1600" dirty="0">
                <a:solidFill>
                  <a:schemeClr val="tx1"/>
                </a:solidFill>
              </a:rPr>
              <a:t>de promover estudos e pesquisas e de formular proposições para </a:t>
            </a:r>
            <a:r>
              <a:rPr lang="pt-BR" sz="1600" dirty="0" smtClean="0">
                <a:solidFill>
                  <a:schemeClr val="tx1"/>
                </a:solidFill>
              </a:rPr>
              <a:t>atualização, revisão </a:t>
            </a:r>
            <a:r>
              <a:rPr lang="pt-BR" sz="1600" dirty="0">
                <a:solidFill>
                  <a:schemeClr val="tx1"/>
                </a:solidFill>
              </a:rPr>
              <a:t>e aperfeiçoamento da legislação estadual que dispõe sobre o Regime Próprio </a:t>
            </a:r>
            <a:r>
              <a:rPr lang="pt-BR" sz="1600" dirty="0" smtClean="0">
                <a:solidFill>
                  <a:schemeClr val="tx1"/>
                </a:solidFill>
              </a:rPr>
              <a:t>de Previdência </a:t>
            </a:r>
            <a:r>
              <a:rPr lang="pt-BR" sz="1600" dirty="0">
                <a:solidFill>
                  <a:schemeClr val="tx1"/>
                </a:solidFill>
              </a:rPr>
              <a:t>Social do Estado de Mato Grosso do Sul (MSPREV</a:t>
            </a:r>
            <a:r>
              <a:rPr lang="pt-BR" sz="1600" dirty="0" smtClean="0">
                <a:solidFill>
                  <a:schemeClr val="tx1"/>
                </a:solidFill>
              </a:rPr>
              <a:t>).</a:t>
            </a:r>
          </a:p>
          <a:p>
            <a:pPr algn="just"/>
            <a:endParaRPr lang="pt-BR" sz="1600" dirty="0">
              <a:solidFill>
                <a:schemeClr val="tx1"/>
              </a:solidFill>
            </a:endParaRPr>
          </a:p>
          <a:p>
            <a:pPr algn="just"/>
            <a:r>
              <a:rPr lang="pt-BR" sz="1600" dirty="0" smtClean="0">
                <a:solidFill>
                  <a:schemeClr val="tx1"/>
                </a:solidFill>
              </a:rPr>
              <a:t>	Parágrafo </a:t>
            </a:r>
            <a:r>
              <a:rPr lang="pt-BR" sz="1600" dirty="0">
                <a:solidFill>
                  <a:schemeClr val="tx1"/>
                </a:solidFill>
              </a:rPr>
              <a:t>único. O Comitê de Normas Previdenciárias tem por </a:t>
            </a:r>
            <a:r>
              <a:rPr lang="pt-BR" sz="1600" dirty="0" smtClean="0">
                <a:solidFill>
                  <a:schemeClr val="tx1"/>
                </a:solidFill>
              </a:rPr>
              <a:t>objetivo acompanhar </a:t>
            </a:r>
            <a:r>
              <a:rPr lang="pt-BR" sz="1600" dirty="0">
                <a:solidFill>
                  <a:schemeClr val="tx1"/>
                </a:solidFill>
              </a:rPr>
              <a:t>e impulsionar a conformidade da legislação previdenciária estadual </a:t>
            </a:r>
            <a:r>
              <a:rPr lang="pt-BR" sz="1600" dirty="0" smtClean="0">
                <a:solidFill>
                  <a:schemeClr val="tx1"/>
                </a:solidFill>
              </a:rPr>
              <a:t>aos novos </a:t>
            </a:r>
            <a:r>
              <a:rPr lang="pt-BR" sz="1600" dirty="0">
                <a:solidFill>
                  <a:schemeClr val="tx1"/>
                </a:solidFill>
              </a:rPr>
              <a:t>comandos constitucionais, ao ordenamento da legislação federal e do Tribunal </a:t>
            </a:r>
            <a:r>
              <a:rPr lang="pt-BR" sz="1600" dirty="0" smtClean="0">
                <a:solidFill>
                  <a:schemeClr val="tx1"/>
                </a:solidFill>
              </a:rPr>
              <a:t>de Contas </a:t>
            </a:r>
            <a:r>
              <a:rPr lang="pt-BR" sz="1600" dirty="0">
                <a:solidFill>
                  <a:schemeClr val="tx1"/>
                </a:solidFill>
              </a:rPr>
              <a:t>do Estado de Mato Grosso do Sul, bem como aos atos normativos editados </a:t>
            </a:r>
            <a:r>
              <a:rPr lang="pt-BR" sz="1600" dirty="0" smtClean="0">
                <a:solidFill>
                  <a:schemeClr val="tx1"/>
                </a:solidFill>
              </a:rPr>
              <a:t>pelo órgão </a:t>
            </a:r>
            <a:r>
              <a:rPr lang="pt-BR" sz="1600" dirty="0">
                <a:solidFill>
                  <a:schemeClr val="tx1"/>
                </a:solidFill>
              </a:rPr>
              <a:t>federal de fiscalização dos Regimes Próprios de Previdência Social.</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0360745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9A7500"/>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2016</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9A75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4.963, de 29.12</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FFEEB7"/>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dirty="0" smtClean="0">
                <a:solidFill>
                  <a:schemeClr val="tx1"/>
                </a:solidFill>
              </a:rPr>
              <a:t>Muda as regras de concessão e cálculo da pensão por morte e redefine os beneficiários dos segurados do MSPREV para obter esse benefício previdenciário</a:t>
            </a:r>
          </a:p>
          <a:p>
            <a:pPr lvl="0" algn="ctr">
              <a:spcBef>
                <a:spcPct val="0"/>
              </a:spcBef>
            </a:pPr>
            <a:r>
              <a:rPr lang="pt-BR" sz="1500" b="1" kern="1200" dirty="0" smtClean="0">
                <a:solidFill>
                  <a:srgbClr val="C00000"/>
                </a:solidFill>
              </a:rPr>
              <a:t>(Exigência da Lei Federal n° 13.135, de 17.06.15)</a:t>
            </a:r>
            <a:endParaRPr lang="pt-BR" sz="1500" b="1" kern="1200" dirty="0">
              <a:solidFill>
                <a:srgbClr val="C00000"/>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O </a:t>
            </a:r>
            <a:r>
              <a:rPr lang="pt-BR" sz="1600" dirty="0">
                <a:solidFill>
                  <a:schemeClr val="tx1"/>
                </a:solidFill>
              </a:rPr>
              <a:t>GOVERNADOR DO ESTADO DE MATO GROSSO DO </a:t>
            </a:r>
            <a:r>
              <a:rPr lang="pt-BR" sz="1600" dirty="0" smtClean="0">
                <a:solidFill>
                  <a:schemeClr val="tx1"/>
                </a:solidFill>
              </a:rPr>
              <a:t>SUL.</a:t>
            </a:r>
          </a:p>
          <a:p>
            <a:pPr algn="just"/>
            <a:r>
              <a:rPr lang="pt-BR" sz="1600" dirty="0" smtClean="0">
                <a:solidFill>
                  <a:schemeClr val="tx1"/>
                </a:solidFill>
              </a:rPr>
              <a:t>Faço </a:t>
            </a:r>
            <a:r>
              <a:rPr lang="pt-BR" sz="1600" dirty="0">
                <a:solidFill>
                  <a:schemeClr val="tx1"/>
                </a:solidFill>
              </a:rPr>
              <a:t>saber que a Assembleia Legislativa decreta e eu sanciono a seguinte Lei</a:t>
            </a:r>
            <a:r>
              <a:rPr lang="pt-BR" sz="1600" dirty="0" smtClean="0">
                <a:solidFill>
                  <a:schemeClr val="tx1"/>
                </a:solidFill>
              </a:rPr>
              <a:t>:</a:t>
            </a:r>
          </a:p>
          <a:p>
            <a:pPr algn="just"/>
            <a:r>
              <a:rPr lang="pt-BR" sz="1600" dirty="0" smtClean="0">
                <a:solidFill>
                  <a:schemeClr val="tx1"/>
                </a:solidFill>
              </a:rPr>
              <a:t>	Art</a:t>
            </a:r>
            <a:r>
              <a:rPr lang="pt-BR" sz="1600" dirty="0">
                <a:solidFill>
                  <a:schemeClr val="tx1"/>
                </a:solidFill>
              </a:rPr>
              <a:t>. 1º Os dispositivos, abaixo indicados, da Lei nº 3.150. de 22 de dezembro de 2005 , e </a:t>
            </a:r>
            <a:r>
              <a:rPr lang="pt-BR" sz="1600" dirty="0" smtClean="0">
                <a:solidFill>
                  <a:schemeClr val="tx1"/>
                </a:solidFill>
              </a:rPr>
              <a:t>suas alterações</a:t>
            </a:r>
            <a:r>
              <a:rPr lang="pt-BR" sz="1600" dirty="0">
                <a:solidFill>
                  <a:schemeClr val="tx1"/>
                </a:solidFill>
              </a:rPr>
              <a:t>, passam a vigorar com a seguinte redação</a:t>
            </a:r>
            <a:r>
              <a:rPr lang="pt-BR" sz="1600" dirty="0" smtClean="0">
                <a:solidFill>
                  <a:schemeClr val="tx1"/>
                </a:solidFill>
              </a:rPr>
              <a:t>:</a:t>
            </a:r>
            <a:endParaRPr lang="pt-BR" sz="1600" dirty="0">
              <a:solidFill>
                <a:schemeClr val="tx1"/>
              </a:solidFill>
            </a:endParaRPr>
          </a:p>
          <a:p>
            <a:pPr algn="just"/>
            <a:r>
              <a:rPr lang="pt-BR" sz="1600" dirty="0" smtClean="0">
                <a:solidFill>
                  <a:schemeClr val="tx1"/>
                </a:solidFill>
              </a:rPr>
              <a:t>'‘</a:t>
            </a:r>
            <a:r>
              <a:rPr lang="pt-BR" sz="1600" dirty="0" err="1" smtClean="0">
                <a:solidFill>
                  <a:schemeClr val="tx1"/>
                </a:solidFill>
              </a:rPr>
              <a:t>Art</a:t>
            </a:r>
            <a:r>
              <a:rPr lang="pt-BR" sz="1600" dirty="0" smtClean="0">
                <a:solidFill>
                  <a:schemeClr val="tx1"/>
                </a:solidFill>
              </a:rPr>
              <a:t> </a:t>
            </a:r>
            <a:r>
              <a:rPr lang="pt-BR" sz="1600" dirty="0">
                <a:solidFill>
                  <a:schemeClr val="tx1"/>
                </a:solidFill>
              </a:rPr>
              <a:t>13. .................................. :</a:t>
            </a:r>
          </a:p>
          <a:p>
            <a:pPr algn="just"/>
            <a:r>
              <a:rPr lang="pt-BR" sz="1600" dirty="0" smtClean="0">
                <a:solidFill>
                  <a:schemeClr val="tx1"/>
                </a:solidFill>
              </a:rPr>
              <a:t>	I </a:t>
            </a:r>
            <a:r>
              <a:rPr lang="pt-BR" sz="1600" dirty="0">
                <a:solidFill>
                  <a:schemeClr val="tx1"/>
                </a:solidFill>
              </a:rPr>
              <a:t>- o cônjuge, a companheira, o companheiro, a pessoa do mesmo sexo </a:t>
            </a:r>
            <a:r>
              <a:rPr lang="pt-BR" sz="1600" dirty="0" smtClean="0">
                <a:solidFill>
                  <a:schemeClr val="tx1"/>
                </a:solidFill>
              </a:rPr>
              <a:t>que mantém união </a:t>
            </a:r>
            <a:r>
              <a:rPr lang="pt-BR" sz="1600" dirty="0" err="1" smtClean="0">
                <a:solidFill>
                  <a:schemeClr val="tx1"/>
                </a:solidFill>
              </a:rPr>
              <a:t>homoafetiva</a:t>
            </a:r>
            <a:r>
              <a:rPr lang="pt-BR" sz="1600" dirty="0" smtClean="0">
                <a:solidFill>
                  <a:schemeClr val="tx1"/>
                </a:solidFill>
              </a:rPr>
              <a:t> </a:t>
            </a:r>
            <a:r>
              <a:rPr lang="pt-BR" sz="1600" dirty="0">
                <a:solidFill>
                  <a:schemeClr val="tx1"/>
                </a:solidFill>
              </a:rPr>
              <a:t>pública e duradoura com o segurado(a) e o filho(a) </a:t>
            </a:r>
            <a:r>
              <a:rPr lang="pt-BR" sz="1600" dirty="0" smtClean="0">
                <a:solidFill>
                  <a:schemeClr val="tx1"/>
                </a:solidFill>
              </a:rPr>
              <a:t>não emancipado</a:t>
            </a:r>
            <a:r>
              <a:rPr lang="pt-BR" sz="1600" dirty="0">
                <a:solidFill>
                  <a:schemeClr val="tx1"/>
                </a:solidFill>
              </a:rPr>
              <a:t>, de </a:t>
            </a:r>
            <a:r>
              <a:rPr lang="pt-BR" sz="1600" dirty="0" smtClean="0">
                <a:solidFill>
                  <a:schemeClr val="tx1"/>
                </a:solidFill>
              </a:rPr>
              <a:t>qualquer condição</a:t>
            </a:r>
            <a:r>
              <a:rPr lang="pt-BR" sz="1600" dirty="0">
                <a:solidFill>
                  <a:schemeClr val="tx1"/>
                </a:solidFill>
              </a:rPr>
              <a:t>, menor de vinte e um anos ou </a:t>
            </a:r>
            <a:r>
              <a:rPr lang="pt-BR" sz="1600" dirty="0" smtClean="0">
                <a:solidFill>
                  <a:schemeClr val="tx1"/>
                </a:solidFill>
              </a:rPr>
              <a:t>inválido </a:t>
            </a:r>
            <a:r>
              <a:rPr lang="pt-BR" sz="1600" dirty="0">
                <a:solidFill>
                  <a:schemeClr val="tx1"/>
                </a:solidFill>
              </a:rPr>
              <a:t>ou que </a:t>
            </a:r>
            <a:r>
              <a:rPr lang="pt-BR" sz="1600" dirty="0" smtClean="0">
                <a:solidFill>
                  <a:schemeClr val="tx1"/>
                </a:solidFill>
              </a:rPr>
              <a:t>tenha deficiência </a:t>
            </a:r>
            <a:r>
              <a:rPr lang="pt-BR" sz="1600" dirty="0">
                <a:solidFill>
                  <a:schemeClr val="tx1"/>
                </a:solidFill>
              </a:rPr>
              <a:t>intelectual ou mental </a:t>
            </a:r>
            <a:r>
              <a:rPr lang="pt-BR" sz="1600" dirty="0" smtClean="0">
                <a:solidFill>
                  <a:schemeClr val="tx1"/>
                </a:solidFill>
              </a:rPr>
              <a:t>ou deficiência grave;</a:t>
            </a:r>
          </a:p>
          <a:p>
            <a:pPr algn="just"/>
            <a:r>
              <a:rPr lang="pt-BR" sz="1600" dirty="0">
                <a:solidFill>
                  <a:schemeClr val="tx1"/>
                </a:solidFill>
              </a:rPr>
              <a:t>	</a:t>
            </a:r>
            <a:r>
              <a:rPr lang="pt-BR" sz="1600" dirty="0" smtClean="0">
                <a:solidFill>
                  <a:schemeClr val="tx1"/>
                </a:solidFill>
              </a:rPr>
              <a:t>II </a:t>
            </a:r>
            <a:r>
              <a:rPr lang="pt-BR" sz="1600" dirty="0">
                <a:solidFill>
                  <a:schemeClr val="tx1"/>
                </a:solidFill>
              </a:rPr>
              <a:t>- o cônjuge divorciado ou separado judicialmente ou de fato, com percepção </a:t>
            </a:r>
            <a:r>
              <a:rPr lang="pt-BR" sz="1600" dirty="0" smtClean="0">
                <a:solidFill>
                  <a:schemeClr val="tx1"/>
                </a:solidFill>
              </a:rPr>
              <a:t>de pensão alimentícia estabelecida judicialmente;</a:t>
            </a:r>
          </a:p>
          <a:p>
            <a:pPr algn="just"/>
            <a:r>
              <a:rPr lang="pt-BR" sz="1600" dirty="0">
                <a:solidFill>
                  <a:schemeClr val="tx1"/>
                </a:solidFill>
              </a:rPr>
              <a:t>	</a:t>
            </a:r>
            <a:r>
              <a:rPr lang="pt-BR" sz="1600" dirty="0" smtClean="0">
                <a:solidFill>
                  <a:schemeClr val="tx1"/>
                </a:solidFill>
              </a:rPr>
              <a:t>III </a:t>
            </a:r>
            <a:r>
              <a:rPr lang="pt-BR" sz="1600" dirty="0">
                <a:solidFill>
                  <a:schemeClr val="tx1"/>
                </a:solidFill>
              </a:rPr>
              <a:t>- os pais que comprovem dependência econômica do </a:t>
            </a:r>
            <a:r>
              <a:rPr lang="pt-BR" sz="1600" dirty="0" smtClean="0">
                <a:solidFill>
                  <a:schemeClr val="tx1"/>
                </a:solidFill>
              </a:rPr>
              <a:t>servidor;</a:t>
            </a:r>
          </a:p>
          <a:p>
            <a:pPr algn="just"/>
            <a:r>
              <a:rPr lang="pt-BR" sz="1600" dirty="0">
                <a:solidFill>
                  <a:schemeClr val="tx1"/>
                </a:solidFill>
              </a:rPr>
              <a:t>	</a:t>
            </a:r>
            <a:r>
              <a:rPr lang="pt-BR" sz="1600" dirty="0" smtClean="0">
                <a:solidFill>
                  <a:schemeClr val="tx1"/>
                </a:solidFill>
              </a:rPr>
              <a:t>IV- </a:t>
            </a:r>
            <a:r>
              <a:rPr lang="pt-BR" sz="1600" dirty="0">
                <a:solidFill>
                  <a:schemeClr val="tx1"/>
                </a:solidFill>
              </a:rPr>
              <a:t>o irmão(a) não emancipado, que comprove dependência econômica, menor </a:t>
            </a:r>
            <a:r>
              <a:rPr lang="pt-BR" sz="1600" dirty="0" smtClean="0">
                <a:solidFill>
                  <a:schemeClr val="tx1"/>
                </a:solidFill>
              </a:rPr>
              <a:t>de 21 </a:t>
            </a:r>
            <a:r>
              <a:rPr lang="pt-BR" sz="1600" dirty="0">
                <a:solidFill>
                  <a:schemeClr val="tx1"/>
                </a:solidFill>
              </a:rPr>
              <a:t>(vinte e </a:t>
            </a:r>
            <a:r>
              <a:rPr lang="pt-BR" sz="1600" dirty="0" smtClean="0">
                <a:solidFill>
                  <a:schemeClr val="tx1"/>
                </a:solidFill>
              </a:rPr>
              <a:t>um)anos </a:t>
            </a:r>
            <a:r>
              <a:rPr lang="pt-BR" sz="1600" dirty="0">
                <a:solidFill>
                  <a:schemeClr val="tx1"/>
                </a:solidFill>
              </a:rPr>
              <a:t>ou inválido ou que tenha deficiência intelectual ou mental </a:t>
            </a:r>
            <a:r>
              <a:rPr lang="pt-BR" sz="1600" dirty="0" smtClean="0">
                <a:solidFill>
                  <a:schemeClr val="tx1"/>
                </a:solidFill>
              </a:rPr>
              <a:t>ou deficiência grave.</a:t>
            </a:r>
          </a:p>
          <a:p>
            <a:pPr algn="just"/>
            <a:r>
              <a:rPr lang="pt-BR" sz="1600" dirty="0" smtClean="0">
                <a:solidFill>
                  <a:schemeClr val="tx1"/>
                </a:solidFill>
              </a:rPr>
              <a:t>§ </a:t>
            </a:r>
            <a:r>
              <a:rPr lang="pt-BR" sz="1600" dirty="0">
                <a:solidFill>
                  <a:schemeClr val="tx1"/>
                </a:solidFill>
              </a:rPr>
              <a:t>1 ° A concessão de pensão aos beneficiários de que tratam os incisos I e II do caput </a:t>
            </a:r>
            <a:r>
              <a:rPr lang="pt-BR" sz="1600" dirty="0" smtClean="0">
                <a:solidFill>
                  <a:schemeClr val="tx1"/>
                </a:solidFill>
              </a:rPr>
              <a:t>deste artigo exclui </a:t>
            </a:r>
            <a:r>
              <a:rPr lang="pt-BR" sz="1600" dirty="0">
                <a:solidFill>
                  <a:schemeClr val="tx1"/>
                </a:solidFill>
              </a:rPr>
              <a:t>os beneficiários referidos nos demais incisos III e IV, assim como a concessão </a:t>
            </a:r>
            <a:r>
              <a:rPr lang="pt-BR" sz="1600" dirty="0" smtClean="0">
                <a:solidFill>
                  <a:schemeClr val="tx1"/>
                </a:solidFill>
              </a:rPr>
              <a:t>de pensão aos beneficiários </a:t>
            </a:r>
            <a:r>
              <a:rPr lang="pt-BR" sz="1600" dirty="0">
                <a:solidFill>
                  <a:schemeClr val="tx1"/>
                </a:solidFill>
              </a:rPr>
              <a:t>de que trata o inciso III exclui o beneficiário referido no inciso IV</a:t>
            </a:r>
            <a:r>
              <a:rPr lang="pt-BR" sz="1600" dirty="0" smtClean="0">
                <a:solidFill>
                  <a:schemeClr val="tx1"/>
                </a:solidFill>
              </a:rPr>
              <a:t>.</a:t>
            </a:r>
          </a:p>
          <a:p>
            <a:pPr algn="just"/>
            <a:r>
              <a:rPr lang="pt-BR" sz="1600" dirty="0" smtClean="0">
                <a:solidFill>
                  <a:schemeClr val="tx1"/>
                </a:solidFill>
              </a:rPr>
              <a:t>§ </a:t>
            </a:r>
            <a:r>
              <a:rPr lang="pt-BR" sz="1600" dirty="0">
                <a:solidFill>
                  <a:schemeClr val="tx1"/>
                </a:solidFill>
              </a:rPr>
              <a:t>2º Considera-se companheira ou companheiro a pessoa que mantenha união estável </a:t>
            </a:r>
            <a:r>
              <a:rPr lang="pt-BR" sz="1600" dirty="0" smtClean="0">
                <a:solidFill>
                  <a:schemeClr val="tx1"/>
                </a:solidFill>
              </a:rPr>
              <a:t>como entidade familiar</a:t>
            </a:r>
            <a:r>
              <a:rPr lang="pt-BR" sz="1600" dirty="0">
                <a:solidFill>
                  <a:schemeClr val="tx1"/>
                </a:solidFill>
              </a:rPr>
              <a:t>, com o segurado ou segurada, na conformidade da Lei Civil.</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331552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com Único Canto Aparado 5"/>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ctr"/>
            <a:r>
              <a:rPr lang="pt-BR" sz="11500" dirty="0">
                <a:solidFill>
                  <a:schemeClr val="tx1"/>
                </a:solidFill>
                <a:latin typeface="Cambria" panose="02040503050406030204" pitchFamily="18" charset="0"/>
                <a:ea typeface="Cambria" panose="02040503050406030204" pitchFamily="18" charset="0"/>
              </a:rPr>
              <a:t>Eu </a:t>
            </a:r>
            <a:r>
              <a:rPr lang="pt-BR" sz="11500" u="sng" dirty="0">
                <a:solidFill>
                  <a:schemeClr val="tx1"/>
                </a:solidFill>
                <a:latin typeface="Cambria" panose="02040503050406030204" pitchFamily="18" charset="0"/>
                <a:ea typeface="Cambria" panose="02040503050406030204" pitchFamily="18" charset="0"/>
              </a:rPr>
              <a:t>não sabia</a:t>
            </a:r>
            <a:r>
              <a:rPr lang="pt-BR" sz="11500" dirty="0">
                <a:solidFill>
                  <a:schemeClr val="tx1"/>
                </a:solidFill>
                <a:latin typeface="Cambria" panose="02040503050406030204" pitchFamily="18" charset="0"/>
                <a:ea typeface="Cambria" panose="02040503050406030204" pitchFamily="18" charset="0"/>
              </a:rPr>
              <a:t> que era </a:t>
            </a:r>
            <a:r>
              <a:rPr lang="pt-BR" sz="11500" b="1" dirty="0">
                <a:solidFill>
                  <a:schemeClr val="tx1"/>
                </a:solidFill>
                <a:latin typeface="Cambria" panose="02040503050406030204" pitchFamily="18" charset="0"/>
                <a:ea typeface="Cambria" panose="02040503050406030204" pitchFamily="18" charset="0"/>
              </a:rPr>
              <a:t>impossível</a:t>
            </a:r>
            <a:r>
              <a:rPr lang="pt-BR" sz="11500" dirty="0">
                <a:solidFill>
                  <a:schemeClr val="tx1"/>
                </a:solidFill>
                <a:latin typeface="Cambria" panose="02040503050406030204" pitchFamily="18" charset="0"/>
                <a:ea typeface="Cambria" panose="02040503050406030204" pitchFamily="18" charset="0"/>
              </a:rPr>
              <a:t> e </a:t>
            </a:r>
            <a:r>
              <a:rPr lang="pt-BR" sz="11500" b="1" u="sng"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fiz</a:t>
            </a:r>
          </a:p>
          <a:p>
            <a:pPr algn="ctr"/>
            <a:endParaRPr lang="pt-BR" sz="4800" dirty="0" smtClean="0">
              <a:solidFill>
                <a:schemeClr val="tx1"/>
              </a:solidFill>
            </a:endParaRPr>
          </a:p>
          <a:p>
            <a:pPr algn="ctr"/>
            <a:endParaRPr lang="pt-BR" sz="4400" dirty="0">
              <a:solidFill>
                <a:schemeClr val="tx1"/>
              </a:solidFill>
            </a:endParaRPr>
          </a:p>
        </p:txBody>
      </p:sp>
      <p:sp>
        <p:nvSpPr>
          <p:cNvPr id="7" name="Retângulo 6"/>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792893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D856F"/>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2017</a:t>
            </a:r>
            <a:endParaRPr lang="pt-BR" sz="6500" kern="1200" dirty="0">
              <a:solidFill>
                <a:srgbClr val="FF0000"/>
              </a:solidFill>
              <a:effectLst>
                <a:outerShdw blurRad="38100" dist="38100" dir="2700000" algn="tl">
                  <a:srgbClr val="000000">
                    <a:alpha val="43137"/>
                  </a:srgbClr>
                </a:outerShdw>
              </a:effectLst>
            </a:endParaRPr>
          </a:p>
        </p:txBody>
      </p:sp>
      <p:sp>
        <p:nvSpPr>
          <p:cNvPr id="6" name="Forma Livre 7"/>
          <p:cNvSpPr/>
          <p:nvPr/>
        </p:nvSpPr>
        <p:spPr>
          <a:xfrm>
            <a:off x="656728" y="2149654"/>
            <a:ext cx="2176623" cy="4070842"/>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9D3B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1400" dirty="0" smtClean="0">
                <a:solidFill>
                  <a:schemeClr val="tx1"/>
                </a:solidFill>
              </a:rPr>
              <a:t>Participa de discussões, em  fóruns nacionais, sobre as novas regras da previdência social pública e seu equilibro atuarial</a:t>
            </a:r>
          </a:p>
          <a:p>
            <a:pPr lvl="0" algn="ctr" defTabSz="889000">
              <a:lnSpc>
                <a:spcPct val="90000"/>
              </a:lnSpc>
              <a:spcBef>
                <a:spcPct val="0"/>
              </a:spcBef>
              <a:spcAft>
                <a:spcPts val="0"/>
              </a:spcAft>
            </a:pPr>
            <a:endParaRPr lang="pt-BR" sz="1400" dirty="0">
              <a:solidFill>
                <a:schemeClr val="tx1"/>
              </a:solidFill>
            </a:endParaRPr>
          </a:p>
          <a:p>
            <a:pPr lvl="0" algn="ctr" defTabSz="889000">
              <a:lnSpc>
                <a:spcPct val="90000"/>
              </a:lnSpc>
              <a:spcBef>
                <a:spcPct val="0"/>
              </a:spcBef>
              <a:spcAft>
                <a:spcPts val="0"/>
              </a:spcAft>
            </a:pPr>
            <a:r>
              <a:rPr lang="pt-BR" sz="1400" dirty="0" smtClean="0">
                <a:solidFill>
                  <a:schemeClr val="tx1"/>
                </a:solidFill>
              </a:rPr>
              <a:t>Elabora manual de procedimentos com rotinas e fluxos para concessão de benefícios providenciados aos segurados e dependentes</a:t>
            </a:r>
          </a:p>
          <a:p>
            <a:pPr lvl="0" algn="ctr" defTabSz="889000">
              <a:lnSpc>
                <a:spcPct val="90000"/>
              </a:lnSpc>
              <a:spcBef>
                <a:spcPct val="0"/>
              </a:spcBef>
              <a:spcAft>
                <a:spcPts val="0"/>
              </a:spcAft>
            </a:pPr>
            <a:endParaRPr lang="pt-BR" sz="1400" dirty="0">
              <a:solidFill>
                <a:schemeClr val="tx1"/>
              </a:solidFill>
            </a:endParaRPr>
          </a:p>
          <a:p>
            <a:pPr lvl="0" algn="ctr" defTabSz="889000">
              <a:lnSpc>
                <a:spcPct val="90000"/>
              </a:lnSpc>
              <a:spcBef>
                <a:spcPct val="0"/>
              </a:spcBef>
              <a:spcAft>
                <a:spcPts val="0"/>
              </a:spcAft>
            </a:pPr>
            <a:r>
              <a:rPr lang="pt-BR" sz="1400" dirty="0" smtClean="0">
                <a:solidFill>
                  <a:schemeClr val="tx1"/>
                </a:solidFill>
              </a:rPr>
              <a:t>Realiza levantamentos sobre a capacidade financeira do MSPREV e as formas de ajuste para assegurar seu equilíbrio financeiro</a:t>
            </a:r>
          </a:p>
          <a:p>
            <a:pPr lvl="0" algn="ctr" defTabSz="889000">
              <a:lnSpc>
                <a:spcPct val="90000"/>
              </a:lnSpc>
              <a:spcBef>
                <a:spcPct val="0"/>
              </a:spcBef>
              <a:spcAft>
                <a:spcPts val="0"/>
              </a:spcAft>
            </a:pPr>
            <a:r>
              <a:rPr lang="pt-BR" sz="1400" dirty="0" smtClean="0">
                <a:solidFill>
                  <a:schemeClr val="tx1"/>
                </a:solidFill>
              </a:rPr>
              <a:t> </a:t>
            </a:r>
          </a:p>
        </p:txBody>
      </p:sp>
    </p:spTree>
    <p:extLst>
      <p:ext uri="{BB962C8B-B14F-4D97-AF65-F5344CB8AC3E}">
        <p14:creationId xmlns:p14="http://schemas.microsoft.com/office/powerpoint/2010/main" val="36549042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D856F"/>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2017</a:t>
            </a:r>
            <a:endParaRPr lang="pt-BR" sz="6500" kern="1200" dirty="0">
              <a:solidFill>
                <a:srgbClr val="FF0000"/>
              </a:solidFill>
              <a:effectLst>
                <a:outerShdw blurRad="38100" dist="38100" dir="2700000" algn="tl">
                  <a:srgbClr val="000000">
                    <a:alpha val="43137"/>
                  </a:srgbClr>
                </a:outerShdw>
              </a:effectLst>
            </a:endParaRPr>
          </a:p>
        </p:txBody>
      </p:sp>
      <p:sp>
        <p:nvSpPr>
          <p:cNvPr id="8" name="Forma Livre 7"/>
          <p:cNvSpPr/>
          <p:nvPr/>
        </p:nvSpPr>
        <p:spPr>
          <a:xfrm>
            <a:off x="656729" y="2149654"/>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D856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5.101 de 12.17 </a:t>
            </a:r>
          </a:p>
        </p:txBody>
      </p:sp>
      <p:sp>
        <p:nvSpPr>
          <p:cNvPr id="9" name="Forma Livre 8"/>
          <p:cNvSpPr/>
          <p:nvPr/>
        </p:nvSpPr>
        <p:spPr>
          <a:xfrm>
            <a:off x="656729" y="3882044"/>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D9D3BD"/>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algn="ctr"/>
            <a:r>
              <a:rPr lang="pt-BR" sz="1600" dirty="0">
                <a:solidFill>
                  <a:schemeClr val="tx1"/>
                </a:solidFill>
              </a:rPr>
              <a:t>Dispõe sobre </a:t>
            </a:r>
            <a:r>
              <a:rPr lang="pt-BR" sz="1600" dirty="0" smtClean="0">
                <a:solidFill>
                  <a:schemeClr val="tx1"/>
                </a:solidFill>
              </a:rPr>
              <a:t>a alteração </a:t>
            </a:r>
            <a:r>
              <a:rPr lang="pt-BR" sz="1600" dirty="0">
                <a:solidFill>
                  <a:schemeClr val="tx1"/>
                </a:solidFill>
              </a:rPr>
              <a:t>das Leis </a:t>
            </a:r>
            <a:r>
              <a:rPr lang="pt-BR" sz="1600" dirty="0" smtClean="0">
                <a:solidFill>
                  <a:schemeClr val="tx1"/>
                </a:solidFill>
              </a:rPr>
              <a:t>n°3.150</a:t>
            </a:r>
            <a:r>
              <a:rPr lang="pt-BR" sz="1600" dirty="0">
                <a:solidFill>
                  <a:schemeClr val="tx1"/>
                </a:solidFill>
              </a:rPr>
              <a:t>, de 22 </a:t>
            </a:r>
            <a:r>
              <a:rPr lang="pt-BR" sz="1600" dirty="0" smtClean="0">
                <a:solidFill>
                  <a:schemeClr val="tx1"/>
                </a:solidFill>
              </a:rPr>
              <a:t>de dezembro </a:t>
            </a:r>
            <a:r>
              <a:rPr lang="pt-BR" sz="1600" dirty="0">
                <a:solidFill>
                  <a:schemeClr val="tx1"/>
                </a:solidFill>
              </a:rPr>
              <a:t>de 2005; </a:t>
            </a:r>
            <a:r>
              <a:rPr lang="pt-BR" sz="1600" dirty="0" smtClean="0">
                <a:solidFill>
                  <a:schemeClr val="tx1"/>
                </a:solidFill>
              </a:rPr>
              <a:t>n°3.545</a:t>
            </a:r>
            <a:r>
              <a:rPr lang="pt-BR" sz="1600" dirty="0">
                <a:solidFill>
                  <a:schemeClr val="tx1"/>
                </a:solidFill>
              </a:rPr>
              <a:t>, de 17 de julho de 2008; e n° 3.855, de 30 de março de </a:t>
            </a:r>
            <a:r>
              <a:rPr lang="pt-BR" sz="1600" dirty="0" smtClean="0">
                <a:solidFill>
                  <a:schemeClr val="tx1"/>
                </a:solidFill>
              </a:rPr>
              <a:t>2010, e </a:t>
            </a:r>
            <a:r>
              <a:rPr lang="pt-BR" sz="1600" dirty="0">
                <a:solidFill>
                  <a:schemeClr val="tx1"/>
                </a:solidFill>
              </a:rPr>
              <a:t>dá </a:t>
            </a:r>
            <a:r>
              <a:rPr lang="pt-BR" sz="1600" dirty="0" smtClean="0">
                <a:solidFill>
                  <a:schemeClr val="tx1"/>
                </a:solidFill>
              </a:rPr>
              <a:t>outras providências</a:t>
            </a:r>
            <a:r>
              <a:rPr lang="pt-BR" sz="1600" dirty="0">
                <a:solidFill>
                  <a:schemeClr val="tx1"/>
                </a:solidFill>
              </a:rPr>
              <a:t>. </a:t>
            </a: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r>
              <a:rPr lang="pt-BR" sz="1500" dirty="0" smtClean="0">
                <a:solidFill>
                  <a:schemeClr val="tx1"/>
                </a:solidFill>
              </a:rPr>
              <a:t>.“ Art. 4º Os benefícios previdenciários previstos na Lei nº 3.150 de 22 de dezembro de 2005, assegurados pelo Regime Próprio de Previdência dos Servidores do Estado de Mato Grosso do Sul (MSPREV), serão financiados pelo Plano Previdenciário, mantido pela Agência de Previdência Social de Mato Grosso do Sul (AGEPREV), observando os critérios que preservem o equilíbrio financeiro e atuarial, definidos na Nota Técnica Atuarial.</a:t>
            </a:r>
          </a:p>
          <a:p>
            <a:pPr algn="just"/>
            <a:endParaRPr lang="pt-BR" sz="1500" dirty="0" smtClean="0">
              <a:solidFill>
                <a:schemeClr val="tx1"/>
              </a:solidFill>
            </a:endParaRPr>
          </a:p>
          <a:p>
            <a:pPr algn="just"/>
            <a:r>
              <a:rPr lang="pt-BR" sz="1500" dirty="0">
                <a:solidFill>
                  <a:srgbClr val="C00000"/>
                </a:solidFill>
              </a:rPr>
              <a:t> </a:t>
            </a:r>
            <a:r>
              <a:rPr lang="pt-BR" sz="1500" dirty="0" smtClean="0">
                <a:solidFill>
                  <a:srgbClr val="C00000"/>
                </a:solidFill>
              </a:rPr>
              <a:t>§ 1º Fica extinto o Plano Financeiro instituído pela Lei nº 4.213, de 28 de junho de 2021</a:t>
            </a:r>
          </a:p>
          <a:p>
            <a:pPr algn="just"/>
            <a:endParaRPr lang="pt-BR" sz="1500" dirty="0" smtClean="0">
              <a:solidFill>
                <a:schemeClr val="tx1"/>
              </a:solidFill>
            </a:endParaRPr>
          </a:p>
          <a:p>
            <a:pPr algn="just"/>
            <a:r>
              <a:rPr lang="pt-BR" sz="1500" dirty="0">
                <a:solidFill>
                  <a:schemeClr val="tx1"/>
                </a:solidFill>
              </a:rPr>
              <a:t> </a:t>
            </a:r>
            <a:r>
              <a:rPr lang="pt-BR" sz="1500" dirty="0" smtClean="0">
                <a:solidFill>
                  <a:schemeClr val="tx1"/>
                </a:solidFill>
              </a:rPr>
              <a:t>§ 2º </a:t>
            </a:r>
            <a:r>
              <a:rPr lang="pt-BR" sz="1500" dirty="0" smtClean="0">
                <a:solidFill>
                  <a:srgbClr val="C00000"/>
                </a:solidFill>
              </a:rPr>
              <a:t>O total de recursos existentes no Plano Financeiro </a:t>
            </a:r>
            <a:r>
              <a:rPr lang="pt-BR" sz="1500" dirty="0" smtClean="0">
                <a:solidFill>
                  <a:schemeClr val="tx1"/>
                </a:solidFill>
              </a:rPr>
              <a:t>referido no </a:t>
            </a:r>
            <a:r>
              <a:rPr lang="pt-BR" sz="1500" dirty="0"/>
              <a:t> </a:t>
            </a:r>
            <a:r>
              <a:rPr lang="pt-BR" sz="1500" dirty="0" smtClean="0">
                <a:solidFill>
                  <a:schemeClr val="tx1"/>
                </a:solidFill>
              </a:rPr>
              <a:t>§ 1º deste artigo, apurados na data de publicação desta Lei, </a:t>
            </a:r>
            <a:r>
              <a:rPr lang="pt-BR" sz="1500" dirty="0" smtClean="0">
                <a:solidFill>
                  <a:srgbClr val="C00000"/>
                </a:solidFill>
              </a:rPr>
              <a:t>reverterão ao Plano Previdenciário</a:t>
            </a:r>
            <a:r>
              <a:rPr lang="pt-BR" sz="1500" dirty="0" smtClean="0">
                <a:solidFill>
                  <a:schemeClr val="tx1"/>
                </a:solidFill>
              </a:rPr>
              <a:t>.</a:t>
            </a:r>
          </a:p>
          <a:p>
            <a:pPr algn="just"/>
            <a:endParaRPr lang="pt-BR" sz="1500" baseline="-25000" dirty="0">
              <a:solidFill>
                <a:schemeClr val="tx1"/>
              </a:solidFill>
            </a:endParaRPr>
          </a:p>
          <a:p>
            <a:pPr algn="just"/>
            <a:r>
              <a:rPr lang="pt-BR" sz="1500" dirty="0"/>
              <a:t> </a:t>
            </a:r>
            <a:r>
              <a:rPr lang="pt-BR" sz="1500" dirty="0" smtClean="0">
                <a:solidFill>
                  <a:schemeClr val="tx1"/>
                </a:solidFill>
              </a:rPr>
              <a:t>§ 3º Consideram-se como total dos recursos existentes, apara fins do </a:t>
            </a:r>
            <a:r>
              <a:rPr lang="pt-BR" sz="1500" dirty="0"/>
              <a:t> </a:t>
            </a:r>
            <a:r>
              <a:rPr lang="pt-BR" sz="1500" dirty="0" smtClean="0">
                <a:solidFill>
                  <a:schemeClr val="tx1"/>
                </a:solidFill>
              </a:rPr>
              <a:t>§ 2º deste artigo, todos os valores, recursos financeiros, títulos, direitos de crédito e bens disponíveis, apurados até a data de publicação desta Lei.</a:t>
            </a: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just"/>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2658917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com Único Canto Aparado 9"/>
          <p:cNvSpPr/>
          <p:nvPr/>
        </p:nvSpPr>
        <p:spPr>
          <a:xfrm>
            <a:off x="1268627" y="230660"/>
            <a:ext cx="10375382" cy="6111528"/>
          </a:xfrm>
          <a:prstGeom prst="snip1Rect">
            <a:avLst/>
          </a:prstGeom>
          <a:solidFill>
            <a:schemeClr val="accent6">
              <a:lumMod val="20000"/>
              <a:lumOff val="80000"/>
              <a:alpha val="50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62" y="376739"/>
            <a:ext cx="8131965" cy="5824245"/>
          </a:xfrm>
          <a:prstGeom prst="rect">
            <a:avLst/>
          </a:prstGeom>
        </p:spPr>
      </p:pic>
      <p:sp>
        <p:nvSpPr>
          <p:cNvPr id="3" name="Retângulo 2"/>
          <p:cNvSpPr/>
          <p:nvPr/>
        </p:nvSpPr>
        <p:spPr>
          <a:xfrm>
            <a:off x="2281881" y="864973"/>
            <a:ext cx="593124"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65283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com Único Canto Aparado 5"/>
          <p:cNvSpPr/>
          <p:nvPr/>
        </p:nvSpPr>
        <p:spPr>
          <a:xfrm>
            <a:off x="593124" y="345990"/>
            <a:ext cx="11050885" cy="5996198"/>
          </a:xfrm>
          <a:prstGeom prst="snip1Rect">
            <a:avLst/>
          </a:prstGeom>
          <a:solidFill>
            <a:schemeClr val="accent6">
              <a:lumMod val="20000"/>
              <a:lumOff val="80000"/>
              <a:alpha val="50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endParaRPr lang="pt-BR"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514" y="547016"/>
            <a:ext cx="7861518" cy="5659903"/>
          </a:xfrm>
          <a:prstGeom prst="rect">
            <a:avLst/>
          </a:prstGeom>
        </p:spPr>
      </p:pic>
      <p:sp>
        <p:nvSpPr>
          <p:cNvPr id="9" name="Retângulo 8"/>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026508" y="897924"/>
            <a:ext cx="609600" cy="117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512791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com Único Canto Aparado 5"/>
          <p:cNvSpPr/>
          <p:nvPr/>
        </p:nvSpPr>
        <p:spPr>
          <a:xfrm>
            <a:off x="724930" y="304800"/>
            <a:ext cx="10919079" cy="6037387"/>
          </a:xfrm>
          <a:prstGeom prst="snip1Rect">
            <a:avLst/>
          </a:prstGeom>
          <a:solidFill>
            <a:schemeClr val="accent6">
              <a:lumMod val="20000"/>
              <a:lumOff val="80000"/>
              <a:alpha val="50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endParaRPr lang="pt-BR"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369" y="469557"/>
            <a:ext cx="7801231" cy="5780871"/>
          </a:xfrm>
          <a:prstGeom prst="rect">
            <a:avLst/>
          </a:prstGeom>
        </p:spPr>
      </p:pic>
      <p:sp>
        <p:nvSpPr>
          <p:cNvPr id="9" name="Retângulo 8"/>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092411" y="815546"/>
            <a:ext cx="642551" cy="1260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4370787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vre 6"/>
          <p:cNvSpPr/>
          <p:nvPr/>
        </p:nvSpPr>
        <p:spPr>
          <a:xfrm>
            <a:off x="395536" y="154547"/>
            <a:ext cx="2611933" cy="6311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AD856F"/>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2020</a:t>
            </a:r>
            <a:endParaRPr lang="pt-BR" sz="6500" kern="1200" dirty="0">
              <a:solidFill>
                <a:srgbClr val="FF0000"/>
              </a:solidFill>
              <a:effectLst>
                <a:outerShdw blurRad="38100" dist="38100" dir="2700000" algn="tl">
                  <a:srgbClr val="000000">
                    <a:alpha val="43137"/>
                  </a:srgbClr>
                </a:outerShdw>
              </a:effectLst>
            </a:endParaRPr>
          </a:p>
        </p:txBody>
      </p:sp>
      <p:sp>
        <p:nvSpPr>
          <p:cNvPr id="5" name="Retângulo com Único Canto Aparado 4"/>
          <p:cNvSpPr/>
          <p:nvPr/>
        </p:nvSpPr>
        <p:spPr>
          <a:xfrm>
            <a:off x="3230023" y="154547"/>
            <a:ext cx="8599512" cy="6375042"/>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889000">
              <a:lnSpc>
                <a:spcPct val="90000"/>
              </a:lnSpc>
              <a:spcBef>
                <a:spcPct val="0"/>
              </a:spcBef>
              <a:spcAft>
                <a:spcPts val="0"/>
              </a:spcAft>
            </a:pPr>
            <a:r>
              <a:rPr lang="pt-BR" sz="1600" dirty="0">
                <a:solidFill>
                  <a:schemeClr val="tx1"/>
                </a:solidFill>
              </a:rPr>
              <a:t>Art. 1º As aposentadorias, as pensões e o plano de custeio do Regime Próprio de Previdência Social do Estado de Mato Grosso do Sul (RPPS/MS) passam a ser regidos por esta Lei Complementar e pela Lei n º 3.150, de 22 de dezembro de 2005 , com as seguintes alterações e acréscimos promovidos nos dispositivos abaixo indicados: </a:t>
            </a:r>
            <a:endParaRPr lang="pt-BR" sz="1600" dirty="0" smtClean="0">
              <a:solidFill>
                <a:schemeClr val="tx1"/>
              </a:solidFill>
            </a:endParaRPr>
          </a:p>
          <a:p>
            <a:pPr lvl="0" algn="just" defTabSz="889000">
              <a:lnSpc>
                <a:spcPct val="90000"/>
              </a:lnSpc>
              <a:spcBef>
                <a:spcPct val="0"/>
              </a:spcBef>
              <a:spcAft>
                <a:spcPts val="0"/>
              </a:spcAft>
            </a:pPr>
            <a:endParaRPr lang="pt-BR" sz="1600" dirty="0">
              <a:solidFill>
                <a:schemeClr val="tx1"/>
              </a:solidFill>
            </a:endParaRPr>
          </a:p>
          <a:p>
            <a:pPr lvl="0" algn="ctr" defTabSz="889000">
              <a:lnSpc>
                <a:spcPct val="90000"/>
              </a:lnSpc>
              <a:spcBef>
                <a:spcPct val="0"/>
              </a:spcBef>
              <a:spcAft>
                <a:spcPts val="0"/>
              </a:spcAft>
            </a:pPr>
            <a:r>
              <a:rPr lang="pt-BR" sz="1600" dirty="0" smtClean="0">
                <a:solidFill>
                  <a:schemeClr val="accent1">
                    <a:lumMod val="50000"/>
                  </a:schemeClr>
                </a:solidFill>
              </a:rPr>
              <a:t>OBSERVAÇÕES</a:t>
            </a:r>
          </a:p>
          <a:p>
            <a:pPr lvl="0" algn="just" defTabSz="889000">
              <a:lnSpc>
                <a:spcPct val="90000"/>
              </a:lnSpc>
              <a:spcBef>
                <a:spcPct val="0"/>
              </a:spcBef>
              <a:spcAft>
                <a:spcPts val="0"/>
              </a:spcAft>
            </a:pPr>
            <a:endParaRPr lang="pt-BR" sz="1600" dirty="0" smtClean="0">
              <a:solidFill>
                <a:schemeClr val="tx1"/>
              </a:solidFill>
            </a:endParaRPr>
          </a:p>
          <a:p>
            <a:pPr algn="just" defTabSz="889000">
              <a:lnSpc>
                <a:spcPct val="90000"/>
              </a:lnSpc>
              <a:spcBef>
                <a:spcPct val="0"/>
              </a:spcBef>
            </a:pPr>
            <a:r>
              <a:rPr lang="pt-BR" sz="1600" dirty="0" smtClean="0">
                <a:solidFill>
                  <a:srgbClr val="FF0000"/>
                </a:solidFill>
              </a:rPr>
              <a:t>A partir de janeiro de 2021, a alíquota de contribuição previdenciária </a:t>
            </a:r>
            <a:r>
              <a:rPr lang="pt-BR" sz="1600" dirty="0">
                <a:solidFill>
                  <a:srgbClr val="FF0000"/>
                </a:solidFill>
              </a:rPr>
              <a:t> passou a ser de 14</a:t>
            </a:r>
            <a:r>
              <a:rPr lang="pt-BR" sz="1600" dirty="0" smtClean="0">
                <a:solidFill>
                  <a:srgbClr val="FF0000"/>
                </a:solidFill>
              </a:rPr>
              <a:t>%:</a:t>
            </a:r>
          </a:p>
          <a:p>
            <a:pPr marL="285750" indent="-285750" algn="just" defTabSz="889000">
              <a:lnSpc>
                <a:spcPct val="90000"/>
              </a:lnSpc>
              <a:spcBef>
                <a:spcPct val="0"/>
              </a:spcBef>
              <a:buFont typeface="Arial" panose="020B0604020202020204" pitchFamily="34" charset="0"/>
              <a:buChar char="•"/>
            </a:pPr>
            <a:endParaRPr lang="pt-BR" sz="1600" dirty="0">
              <a:solidFill>
                <a:srgbClr val="FF0000"/>
              </a:solidFill>
            </a:endParaRPr>
          </a:p>
          <a:p>
            <a:pPr marL="285750" lvl="0" indent="-285750" algn="just" defTabSz="889000">
              <a:lnSpc>
                <a:spcPct val="90000"/>
              </a:lnSpc>
              <a:spcBef>
                <a:spcPct val="0"/>
              </a:spcBef>
              <a:spcAft>
                <a:spcPts val="0"/>
              </a:spcAft>
              <a:buFont typeface="Arial" panose="020B0604020202020204" pitchFamily="34" charset="0"/>
              <a:buChar char="•"/>
            </a:pPr>
            <a:r>
              <a:rPr lang="pt-BR" sz="1600" dirty="0" smtClean="0">
                <a:solidFill>
                  <a:schemeClr val="tx1"/>
                </a:solidFill>
              </a:rPr>
              <a:t> Para os servidores ativos a alíquota é calculada </a:t>
            </a:r>
            <a:r>
              <a:rPr lang="pt-BR" sz="1600" b="1" u="sng" dirty="0" smtClean="0">
                <a:solidFill>
                  <a:schemeClr val="tx1"/>
                </a:solidFill>
              </a:rPr>
              <a:t>sobre todo o salário</a:t>
            </a:r>
            <a:r>
              <a:rPr lang="pt-BR" sz="1600" dirty="0" smtClean="0">
                <a:solidFill>
                  <a:schemeClr val="tx1"/>
                </a:solidFill>
              </a:rPr>
              <a:t>;</a:t>
            </a:r>
          </a:p>
          <a:p>
            <a:pPr marL="285750" lvl="0" indent="-285750" algn="just" defTabSz="889000">
              <a:lnSpc>
                <a:spcPct val="90000"/>
              </a:lnSpc>
              <a:spcBef>
                <a:spcPct val="0"/>
              </a:spcBef>
              <a:spcAft>
                <a:spcPts val="0"/>
              </a:spcAft>
              <a:buFont typeface="Arial" panose="020B0604020202020204" pitchFamily="34" charset="0"/>
              <a:buChar char="•"/>
            </a:pPr>
            <a:endParaRPr lang="pt-BR" sz="1600" dirty="0" smtClean="0">
              <a:solidFill>
                <a:schemeClr val="tx1"/>
              </a:solidFill>
            </a:endParaRPr>
          </a:p>
          <a:p>
            <a:pPr marL="285750" indent="-285750" algn="just" defTabSz="889000">
              <a:lnSpc>
                <a:spcPct val="90000"/>
              </a:lnSpc>
              <a:spcBef>
                <a:spcPct val="0"/>
              </a:spcBef>
              <a:buFont typeface="Arial" panose="020B0604020202020204" pitchFamily="34" charset="0"/>
              <a:buChar char="•"/>
            </a:pPr>
            <a:r>
              <a:rPr lang="pt-BR" sz="1600" dirty="0" smtClean="0">
                <a:solidFill>
                  <a:schemeClr val="tx1"/>
                </a:solidFill>
              </a:rPr>
              <a:t> Para os servidores aposentados e pensionistas </a:t>
            </a:r>
            <a:r>
              <a:rPr lang="pt-BR" sz="1600" b="1" u="sng" dirty="0" smtClean="0">
                <a:solidFill>
                  <a:schemeClr val="tx1"/>
                </a:solidFill>
              </a:rPr>
              <a:t>houve alteração na base de cálculo        </a:t>
            </a:r>
            <a:r>
              <a:rPr lang="pt-BR" sz="1600" dirty="0" smtClean="0">
                <a:solidFill>
                  <a:schemeClr val="tx1"/>
                </a:solidFill>
              </a:rPr>
              <a:t>passando a contribuição de 14% sobre o valor que exceder o salário mínimo vigente (R$ 1.100,00). Exemplo: o aposentado ou pensionista recebe o valor bruto de R$ 2.000,00  contribuirá sobre R$ 900,00, ou seja R$ 2.000,00 – R$ 1.110,00 =  R$ 900,00 gerando uma contribuição de 126,00.</a:t>
            </a:r>
            <a:r>
              <a:rPr lang="pt-BR" sz="1600" dirty="0">
                <a:solidFill>
                  <a:schemeClr val="tx1"/>
                </a:solidFill>
              </a:rPr>
              <a:t> passou a ser de 14</a:t>
            </a:r>
            <a:r>
              <a:rPr lang="pt-BR" sz="1600" dirty="0" smtClean="0">
                <a:solidFill>
                  <a:schemeClr val="tx1"/>
                </a:solidFill>
              </a:rPr>
              <a:t>%</a:t>
            </a:r>
          </a:p>
          <a:p>
            <a:pPr lvl="0" algn="just" defTabSz="889000">
              <a:lnSpc>
                <a:spcPct val="90000"/>
              </a:lnSpc>
              <a:spcBef>
                <a:spcPct val="0"/>
              </a:spcBef>
              <a:spcAft>
                <a:spcPts val="0"/>
              </a:spcAft>
            </a:pPr>
            <a:endParaRPr lang="pt-BR" sz="1600" dirty="0">
              <a:solidFill>
                <a:schemeClr val="tx1"/>
              </a:solidFill>
            </a:endParaRPr>
          </a:p>
          <a:p>
            <a:pPr lvl="0" algn="just" defTabSz="889000">
              <a:lnSpc>
                <a:spcPct val="90000"/>
              </a:lnSpc>
              <a:spcBef>
                <a:spcPct val="0"/>
              </a:spcBef>
              <a:spcAft>
                <a:spcPts val="0"/>
              </a:spcAft>
            </a:pPr>
            <a:r>
              <a:rPr lang="pt-BR" sz="1600" dirty="0" smtClean="0">
                <a:solidFill>
                  <a:schemeClr val="tx1"/>
                </a:solidFill>
              </a:rPr>
              <a:t>Até dezembro de 2020 os aposentados e pensionistas contribuíam com o valor que excedia o teto do regime geral da Previdência, à época, R$ 6.145,00.</a:t>
            </a:r>
          </a:p>
          <a:p>
            <a:pPr lvl="0" algn="just" defTabSz="889000">
              <a:lnSpc>
                <a:spcPct val="90000"/>
              </a:lnSpc>
              <a:spcBef>
                <a:spcPct val="0"/>
              </a:spcBef>
              <a:spcAft>
                <a:spcPts val="0"/>
              </a:spcAft>
            </a:pPr>
            <a:endParaRPr lang="pt-BR" sz="1600" dirty="0">
              <a:solidFill>
                <a:schemeClr val="tx1"/>
              </a:solidFill>
            </a:endParaRPr>
          </a:p>
          <a:p>
            <a:pPr lvl="0" algn="just" defTabSz="889000">
              <a:lnSpc>
                <a:spcPct val="90000"/>
              </a:lnSpc>
              <a:spcBef>
                <a:spcPct val="0"/>
              </a:spcBef>
              <a:spcAft>
                <a:spcPts val="0"/>
              </a:spcAft>
            </a:pPr>
            <a:r>
              <a:rPr lang="pt-BR" sz="1600" dirty="0" smtClean="0">
                <a:solidFill>
                  <a:schemeClr val="tx1"/>
                </a:solidFill>
              </a:rPr>
              <a:t>A alteração foi uma exigência constitucional, oriunda da EC 103/2019, como sendo uma das medidas do equacionamento do déficit previdenciário, a adequação foi exigência da Secretaria de Regimes Próprio da Previdências, Ministério da Economia que concedeu um prazo até 30/07/2020 para referida alteração.</a:t>
            </a:r>
          </a:p>
          <a:p>
            <a:pPr lvl="0" algn="just" defTabSz="889000">
              <a:lnSpc>
                <a:spcPct val="90000"/>
              </a:lnSpc>
              <a:spcBef>
                <a:spcPct val="0"/>
              </a:spcBef>
              <a:spcAft>
                <a:spcPts val="0"/>
              </a:spcAft>
            </a:pPr>
            <a:endParaRPr lang="pt-BR" sz="1600" dirty="0" smtClean="0">
              <a:solidFill>
                <a:schemeClr val="tx1"/>
              </a:solidFill>
            </a:endParaRPr>
          </a:p>
          <a:p>
            <a:pPr lvl="0" algn="just" defTabSz="889000">
              <a:lnSpc>
                <a:spcPct val="90000"/>
              </a:lnSpc>
              <a:spcBef>
                <a:spcPct val="0"/>
              </a:spcBef>
              <a:spcAft>
                <a:spcPts val="0"/>
              </a:spcAft>
            </a:pPr>
            <a:r>
              <a:rPr lang="pt-BR" sz="1600" dirty="0" smtClean="0">
                <a:solidFill>
                  <a:schemeClr val="tx1"/>
                </a:solidFill>
              </a:rPr>
              <a:t>A LC 274/2020 foi promulgada e publicada em 22/05/2020, mas,  relativamente ao aumento das alíquotas, protelou a aplicação para janeiro de 2021.</a:t>
            </a:r>
            <a:endParaRPr lang="pt-BR" sz="1600" dirty="0">
              <a:solidFill>
                <a:schemeClr val="tx1"/>
              </a:solidFill>
            </a:endParaRPr>
          </a:p>
          <a:p>
            <a:pPr lvl="0" algn="just" defTabSz="889000">
              <a:lnSpc>
                <a:spcPct val="90000"/>
              </a:lnSpc>
              <a:spcBef>
                <a:spcPct val="0"/>
              </a:spcBef>
              <a:spcAft>
                <a:spcPts val="0"/>
              </a:spcAft>
            </a:pPr>
            <a:endParaRPr lang="pt-BR" sz="1600" dirty="0" smtClean="0">
              <a:solidFill>
                <a:schemeClr val="tx1"/>
              </a:solidFill>
            </a:endParaRPr>
          </a:p>
        </p:txBody>
      </p:sp>
      <p:sp>
        <p:nvSpPr>
          <p:cNvPr id="6" name="Forma Livre 7"/>
          <p:cNvSpPr/>
          <p:nvPr/>
        </p:nvSpPr>
        <p:spPr>
          <a:xfrm>
            <a:off x="656729" y="2111017"/>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Complementar Estadual n. 274</a:t>
            </a:r>
          </a:p>
          <a:p>
            <a:pPr lvl="0" algn="ctr" defTabSz="889000">
              <a:lnSpc>
                <a:spcPct val="90000"/>
              </a:lnSpc>
              <a:spcBef>
                <a:spcPct val="0"/>
              </a:spcBef>
              <a:spcAft>
                <a:spcPts val="0"/>
              </a:spcAft>
            </a:pPr>
            <a:r>
              <a:rPr lang="pt-BR" sz="2000" dirty="0"/>
              <a:t>d</a:t>
            </a:r>
            <a:r>
              <a:rPr lang="pt-BR" sz="2000" dirty="0" smtClean="0"/>
              <a:t>e 21/05</a:t>
            </a:r>
          </a:p>
        </p:txBody>
      </p:sp>
      <p:sp>
        <p:nvSpPr>
          <p:cNvPr id="7" name="Forma Livre 8"/>
          <p:cNvSpPr/>
          <p:nvPr/>
        </p:nvSpPr>
        <p:spPr>
          <a:xfrm>
            <a:off x="656729" y="3881952"/>
            <a:ext cx="2089546" cy="23275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9CBE9"/>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Dispõe sobre as alterações nas aposentadorias nas pensões e no Plano de Custeio do RPPS, altera a Lei </a:t>
            </a:r>
            <a:r>
              <a:rPr lang="pt-BR" sz="1500" dirty="0">
                <a:solidFill>
                  <a:schemeClr val="tx1"/>
                </a:solidFill>
              </a:rPr>
              <a:t>3150/2005 e  </a:t>
            </a:r>
            <a:r>
              <a:rPr lang="pt-BR" sz="1500" dirty="0" smtClean="0">
                <a:solidFill>
                  <a:schemeClr val="tx1"/>
                </a:solidFill>
              </a:rPr>
              <a:t>eleva </a:t>
            </a:r>
            <a:r>
              <a:rPr lang="pt-BR" sz="1500" dirty="0">
                <a:solidFill>
                  <a:schemeClr val="tx1"/>
                </a:solidFill>
              </a:rPr>
              <a:t>a alíquota para 14%, </a:t>
            </a:r>
            <a:endParaRPr lang="pt-BR" sz="1500" kern="1200" dirty="0">
              <a:solidFill>
                <a:schemeClr val="tx1"/>
              </a:solidFill>
            </a:endParaRPr>
          </a:p>
        </p:txBody>
      </p:sp>
      <p:sp>
        <p:nvSpPr>
          <p:cNvPr id="8" name="Retângulo 7"/>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0596232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 fill="hold"/>
                                        <p:tgtEl>
                                          <p:spTgt spid="6"/>
                                        </p:tgtEl>
                                        <p:attrNameLst>
                                          <p:attrName>ppt_x</p:attrName>
                                        </p:attrNameLst>
                                      </p:cBhvr>
                                      <p:tavLst>
                                        <p:tav tm="0">
                                          <p:val>
                                            <p:strVal val="#ppt_x"/>
                                          </p:val>
                                        </p:tav>
                                        <p:tav tm="100000">
                                          <p:val>
                                            <p:strVal val="#ppt_x"/>
                                          </p:val>
                                        </p:tav>
                                      </p:tavLst>
                                    </p:anim>
                                    <p:anim calcmode="lin" valueType="num">
                                      <p:cBhvr additive="base">
                                        <p:cTn id="8" dur="1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ppt_x"/>
                                          </p:val>
                                        </p:tav>
                                        <p:tav tm="100000">
                                          <p:val>
                                            <p:strVal val="#ppt_x"/>
                                          </p:val>
                                        </p:tav>
                                      </p:tavLst>
                                    </p:anim>
                                    <p:anim calcmode="lin" valueType="num">
                                      <p:cBhvr additive="base">
                                        <p:cTn id="14"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om Único Canto Aparado 1"/>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ctr"/>
            <a:r>
              <a:rPr lang="pt-BR" sz="7200" dirty="0" smtClean="0">
                <a:solidFill>
                  <a:schemeClr val="tx1"/>
                </a:solidFill>
                <a:latin typeface="Cambria" panose="02040503050406030204" pitchFamily="18" charset="0"/>
                <a:ea typeface="Cambria" panose="02040503050406030204" pitchFamily="18" charset="0"/>
              </a:rPr>
              <a:t>“</a:t>
            </a:r>
            <a:r>
              <a:rPr lang="pt-BR" sz="8800" dirty="0" smtClean="0">
                <a:solidFill>
                  <a:schemeClr val="tx1"/>
                </a:solidFill>
                <a:latin typeface="Cambria" panose="02040503050406030204" pitchFamily="18" charset="0"/>
                <a:ea typeface="Cambria" panose="02040503050406030204" pitchFamily="18" charset="0"/>
              </a:rPr>
              <a:t>Gestão </a:t>
            </a:r>
            <a:r>
              <a:rPr lang="pt-BR" sz="8800" dirty="0">
                <a:solidFill>
                  <a:schemeClr val="tx1"/>
                </a:solidFill>
                <a:latin typeface="Cambria" panose="02040503050406030204" pitchFamily="18" charset="0"/>
                <a:ea typeface="Cambria" panose="02040503050406030204" pitchFamily="18" charset="0"/>
              </a:rPr>
              <a:t>de pessoas não é </a:t>
            </a:r>
            <a:r>
              <a:rPr lang="pt-BR" sz="8800" dirty="0">
                <a:solidFill>
                  <a:srgbClr val="FF0000"/>
                </a:solidFill>
                <a:latin typeface="Cambria" panose="02040503050406030204" pitchFamily="18" charset="0"/>
                <a:ea typeface="Cambria" panose="02040503050406030204" pitchFamily="18" charset="0"/>
              </a:rPr>
              <a:t>controlar</a:t>
            </a:r>
            <a:r>
              <a:rPr lang="pt-BR" sz="8800" dirty="0">
                <a:solidFill>
                  <a:schemeClr val="tx1"/>
                </a:solidFill>
                <a:latin typeface="Cambria" panose="02040503050406030204" pitchFamily="18" charset="0"/>
                <a:ea typeface="Cambria" panose="02040503050406030204" pitchFamily="18" charset="0"/>
              </a:rPr>
              <a:t>, mas sim, </a:t>
            </a:r>
            <a:endParaRPr lang="pt-BR" sz="8800" dirty="0" smtClean="0">
              <a:solidFill>
                <a:schemeClr val="tx1"/>
              </a:solidFill>
              <a:latin typeface="Cambria" panose="02040503050406030204" pitchFamily="18" charset="0"/>
              <a:ea typeface="Cambria" panose="02040503050406030204" pitchFamily="18" charset="0"/>
            </a:endParaRPr>
          </a:p>
          <a:p>
            <a:pPr algn="ctr"/>
            <a:r>
              <a:rPr lang="pt-BR" sz="8800" dirty="0">
                <a:solidFill>
                  <a:srgbClr val="0070C0"/>
                </a:solidFill>
                <a:latin typeface="Cambria" panose="02040503050406030204" pitchFamily="18" charset="0"/>
                <a:ea typeface="Cambria" panose="02040503050406030204" pitchFamily="18" charset="0"/>
              </a:rPr>
              <a:t>orientar</a:t>
            </a:r>
            <a:r>
              <a:rPr lang="pt-BR" sz="8800" dirty="0" smtClean="0">
                <a:solidFill>
                  <a:schemeClr val="tx1"/>
                </a:solidFill>
                <a:latin typeface="Cambria" panose="02040503050406030204" pitchFamily="18" charset="0"/>
                <a:ea typeface="Cambria" panose="02040503050406030204" pitchFamily="18" charset="0"/>
              </a:rPr>
              <a:t>.”</a:t>
            </a:r>
            <a:endParaRPr lang="pt-BR" sz="8800" dirty="0">
              <a:solidFill>
                <a:schemeClr val="tx1"/>
              </a:solidFill>
              <a:latin typeface="Cambria" panose="02040503050406030204" pitchFamily="18" charset="0"/>
              <a:ea typeface="Cambria" panose="02040503050406030204" pitchFamily="18" charset="0"/>
            </a:endParaRPr>
          </a:p>
          <a:p>
            <a:pPr algn="r"/>
            <a:r>
              <a:rPr lang="pt-BR" sz="1050" dirty="0" smtClean="0">
                <a:solidFill>
                  <a:schemeClr val="tx1"/>
                </a:solidFill>
              </a:rPr>
              <a:t>(</a:t>
            </a:r>
            <a:r>
              <a:rPr lang="pt-BR" sz="1050" dirty="0" smtClean="0">
                <a:solidFill>
                  <a:schemeClr val="tx1"/>
                </a:solidFill>
              </a:rPr>
              <a:t>Silas </a:t>
            </a:r>
            <a:r>
              <a:rPr lang="pt-BR" sz="1050" dirty="0">
                <a:solidFill>
                  <a:schemeClr val="tx1"/>
                </a:solidFill>
              </a:rPr>
              <a:t>José de </a:t>
            </a:r>
            <a:r>
              <a:rPr lang="pt-BR" sz="1050" dirty="0" smtClean="0">
                <a:solidFill>
                  <a:schemeClr val="tx1"/>
                </a:solidFill>
              </a:rPr>
              <a:t>Oliveira) </a:t>
            </a:r>
            <a:endParaRPr lang="pt-BR" sz="1050" dirty="0">
              <a:solidFill>
                <a:schemeClr val="tx1"/>
              </a:solidFill>
            </a:endParaRPr>
          </a:p>
          <a:p>
            <a:pPr algn="ctr"/>
            <a:endParaRPr lang="pt-BR" sz="4800" dirty="0" smtClean="0">
              <a:solidFill>
                <a:schemeClr val="tx1"/>
              </a:solidFill>
            </a:endParaRPr>
          </a:p>
          <a:p>
            <a:pPr algn="ctr"/>
            <a:endParaRPr lang="pt-BR" sz="4400" dirty="0">
              <a:solidFill>
                <a:schemeClr val="tx1"/>
              </a:solidFill>
            </a:endParaRPr>
          </a:p>
        </p:txBody>
      </p:sp>
      <p:sp>
        <p:nvSpPr>
          <p:cNvPr id="3" name="Retângulo 2"/>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158449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p:cTn id="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a:off x="411386" y="264018"/>
            <a:ext cx="11258099" cy="6342844"/>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n w="6600">
                <a:solidFill>
                  <a:schemeClr val="accent1">
                    <a:lumMod val="75000"/>
                  </a:schemeClr>
                </a:solidFill>
                <a:prstDash val="solid"/>
              </a:ln>
              <a:solidFill>
                <a:srgbClr val="FFFFFF"/>
              </a:solidFill>
              <a:effectLst>
                <a:outerShdw blurRad="50800" dist="38100" dir="2700000" algn="tl" rotWithShape="0">
                  <a:prstClr val="black">
                    <a:alpha val="40000"/>
                  </a:prstClr>
                </a:outerShdw>
              </a:effectLst>
            </a:endParaRPr>
          </a:p>
        </p:txBody>
      </p:sp>
      <p:sp>
        <p:nvSpPr>
          <p:cNvPr id="6" name="Retângulo 5"/>
          <p:cNvSpPr/>
          <p:nvPr/>
        </p:nvSpPr>
        <p:spPr>
          <a:xfrm>
            <a:off x="548639" y="264018"/>
            <a:ext cx="2547057" cy="1311128"/>
          </a:xfrm>
          <a:prstGeom prst="rect">
            <a:avLst/>
          </a:prstGeom>
        </p:spPr>
        <p:txBody>
          <a:bodyPr wrap="square">
            <a:spAutoFit/>
          </a:bodyPr>
          <a:lstStyle/>
          <a:p>
            <a:pPr lvl="0" algn="ctr" defTabSz="2889250">
              <a:lnSpc>
                <a:spcPct val="90000"/>
              </a:lnSpc>
              <a:spcBef>
                <a:spcPct val="0"/>
              </a:spcBef>
              <a:spcAft>
                <a:spcPct val="35000"/>
              </a:spcAft>
            </a:pPr>
            <a:r>
              <a:rPr lang="pt-BR" sz="8800" dirty="0">
                <a:effectLst>
                  <a:outerShdw blurRad="38100" dist="38100" dir="2700000" algn="tl">
                    <a:srgbClr val="000000">
                      <a:alpha val="43137"/>
                    </a:srgbClr>
                  </a:outerShdw>
                </a:effectLst>
              </a:rPr>
              <a:t>2021</a:t>
            </a:r>
            <a:endParaRPr lang="pt-BR" sz="8800" dirty="0">
              <a:solidFill>
                <a:srgbClr val="FF0000"/>
              </a:solidFill>
              <a:effectLst>
                <a:outerShdw blurRad="38100" dist="38100" dir="2700000" algn="tl">
                  <a:srgbClr val="000000">
                    <a:alpha val="43137"/>
                  </a:srgbClr>
                </a:outerShdw>
              </a:effectLst>
            </a:endParaRPr>
          </a:p>
        </p:txBody>
      </p:sp>
      <p:sp>
        <p:nvSpPr>
          <p:cNvPr id="9" name="CaixaDeTexto 8"/>
          <p:cNvSpPr txBox="1"/>
          <p:nvPr/>
        </p:nvSpPr>
        <p:spPr>
          <a:xfrm>
            <a:off x="3805646" y="487680"/>
            <a:ext cx="5268685" cy="707886"/>
          </a:xfrm>
          <a:prstGeom prst="rect">
            <a:avLst/>
          </a:prstGeom>
          <a:noFill/>
        </p:spPr>
        <p:txBody>
          <a:bodyPr wrap="square" rtlCol="0">
            <a:spAutoFit/>
          </a:bodyPr>
          <a:lstStyle/>
          <a:p>
            <a:r>
              <a:rPr lang="pt-BR" sz="4000" b="1" dirty="0" smtClean="0">
                <a:ln w="6600">
                  <a:solidFill>
                    <a:srgbClr val="002060"/>
                  </a:solidFill>
                  <a:prstDash val="solid"/>
                </a:ln>
                <a:solidFill>
                  <a:srgbClr val="92D050"/>
                </a:solidFill>
                <a:effectLst>
                  <a:outerShdw blurRad="50800" dist="38100" dir="2700000" algn="tl" rotWithShape="0">
                    <a:prstClr val="black">
                      <a:alpha val="40000"/>
                    </a:prstClr>
                  </a:outerShdw>
                </a:effectLst>
              </a:rPr>
              <a:t>PRINCIPAIS ATUAÇÕES</a:t>
            </a:r>
            <a:endParaRPr lang="pt-BR" sz="4000" b="1" dirty="0">
              <a:ln w="6600">
                <a:solidFill>
                  <a:srgbClr val="002060"/>
                </a:solidFill>
                <a:prstDash val="solid"/>
              </a:ln>
              <a:solidFill>
                <a:srgbClr val="92D050"/>
              </a:solidFill>
              <a:effectLst>
                <a:outerShdw blurRad="50800" dist="38100" dir="2700000" algn="tl" rotWithShape="0">
                  <a:prstClr val="black">
                    <a:alpha val="40000"/>
                  </a:prstClr>
                </a:outerShdw>
              </a:effectLst>
            </a:endParaRPr>
          </a:p>
        </p:txBody>
      </p:sp>
      <p:sp>
        <p:nvSpPr>
          <p:cNvPr id="12" name="Ondulado 11"/>
          <p:cNvSpPr/>
          <p:nvPr/>
        </p:nvSpPr>
        <p:spPr>
          <a:xfrm>
            <a:off x="888274" y="1454331"/>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sz="1600" dirty="0">
                <a:solidFill>
                  <a:schemeClr val="tx1"/>
                </a:solidFill>
              </a:rPr>
              <a:t>AQUISIÇÃO DO SISTEMA INTEGRADO DE GESTÃO PREVIDENCIÁRIA (PROFISCO);</a:t>
            </a:r>
          </a:p>
        </p:txBody>
      </p:sp>
      <p:sp>
        <p:nvSpPr>
          <p:cNvPr id="13" name="Ondulado 12"/>
          <p:cNvSpPr/>
          <p:nvPr/>
        </p:nvSpPr>
        <p:spPr>
          <a:xfrm>
            <a:off x="4232366" y="1454331"/>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dirty="0">
                <a:solidFill>
                  <a:schemeClr val="tx1"/>
                </a:solidFill>
              </a:rPr>
              <a:t>ADESÃO AO PRÓ-GESTÃO;</a:t>
            </a:r>
          </a:p>
        </p:txBody>
      </p:sp>
      <p:sp>
        <p:nvSpPr>
          <p:cNvPr id="14" name="Ondulado 13"/>
          <p:cNvSpPr/>
          <p:nvPr/>
        </p:nvSpPr>
        <p:spPr>
          <a:xfrm>
            <a:off x="7728857" y="141487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dirty="0">
                <a:solidFill>
                  <a:schemeClr val="tx1"/>
                </a:solidFill>
              </a:rPr>
              <a:t>CRIAÇÃO E IMPLANTAÇÃO DO ÓRGÃO DE CONTROLE INTERNO;</a:t>
            </a:r>
          </a:p>
        </p:txBody>
      </p:sp>
      <p:sp>
        <p:nvSpPr>
          <p:cNvPr id="15" name="Ondulado 14"/>
          <p:cNvSpPr/>
          <p:nvPr/>
        </p:nvSpPr>
        <p:spPr>
          <a:xfrm>
            <a:off x="888273" y="3130462"/>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tx1"/>
                </a:solidFill>
              </a:rPr>
              <a:t>CRIAÇÃO E IMPLANTAÇÃO DO NÚCLEO DE ATENDIMENTO HUMANIZADO PSICOSSOCIAL – NAHPS</a:t>
            </a:r>
            <a:endParaRPr lang="pt-BR" sz="1400" dirty="0"/>
          </a:p>
        </p:txBody>
      </p:sp>
      <p:sp>
        <p:nvSpPr>
          <p:cNvPr id="16" name="Ondulado 15"/>
          <p:cNvSpPr/>
          <p:nvPr/>
        </p:nvSpPr>
        <p:spPr>
          <a:xfrm>
            <a:off x="4232366" y="3169920"/>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OUVIDORIA;</a:t>
            </a:r>
            <a:endParaRPr lang="pt-BR" dirty="0">
              <a:solidFill>
                <a:schemeClr val="tx1"/>
              </a:solidFill>
            </a:endParaRPr>
          </a:p>
        </p:txBody>
      </p:sp>
      <p:sp>
        <p:nvSpPr>
          <p:cNvPr id="17" name="Ondulado 16"/>
          <p:cNvSpPr/>
          <p:nvPr/>
        </p:nvSpPr>
        <p:spPr>
          <a:xfrm>
            <a:off x="7656902" y="3169919"/>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PROCESSO SELETIVO DE AGENTES E ANALISTAS PREVIDENCIÁRIOS;</a:t>
            </a:r>
            <a:endParaRPr lang="pt-BR" dirty="0">
              <a:solidFill>
                <a:schemeClr val="tx1"/>
              </a:solidFill>
            </a:endParaRPr>
          </a:p>
        </p:txBody>
      </p:sp>
      <p:sp>
        <p:nvSpPr>
          <p:cNvPr id="18" name="Ondulado 17"/>
          <p:cNvSpPr/>
          <p:nvPr/>
        </p:nvSpPr>
        <p:spPr>
          <a:xfrm>
            <a:off x="888273" y="489127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CRP – 12 CERTIFICADOS DE REGULARIDADE (DE 6 EM 6 MESES);</a:t>
            </a:r>
            <a:endParaRPr lang="pt-BR" dirty="0">
              <a:solidFill>
                <a:schemeClr val="tx1"/>
              </a:solidFill>
            </a:endParaRPr>
          </a:p>
        </p:txBody>
      </p:sp>
      <p:sp>
        <p:nvSpPr>
          <p:cNvPr id="19" name="Ondulado 18"/>
          <p:cNvSpPr/>
          <p:nvPr/>
        </p:nvSpPr>
        <p:spPr>
          <a:xfrm>
            <a:off x="4282128" y="486585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TRANSFERÊNCIA PARA AGEPREV DA GESTÃO DA PERÍCIA MÉDICA;</a:t>
            </a:r>
            <a:endParaRPr lang="pt-BR" dirty="0">
              <a:solidFill>
                <a:schemeClr val="tx1"/>
              </a:solidFill>
            </a:endParaRPr>
          </a:p>
        </p:txBody>
      </p:sp>
      <p:sp>
        <p:nvSpPr>
          <p:cNvPr id="20" name="Ondulado 19"/>
          <p:cNvSpPr/>
          <p:nvPr/>
        </p:nvSpPr>
        <p:spPr>
          <a:xfrm>
            <a:off x="7626221" y="4826542"/>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DECRETO DE REORGANIZAÇÃO DA PERÍCIA MÉDICA;</a:t>
            </a:r>
            <a:endParaRPr lang="pt-BR" dirty="0">
              <a:solidFill>
                <a:schemeClr val="tx1"/>
              </a:solidFill>
            </a:endParaRPr>
          </a:p>
        </p:txBody>
      </p:sp>
    </p:spTree>
    <p:extLst>
      <p:ext uri="{BB962C8B-B14F-4D97-AF65-F5344CB8AC3E}">
        <p14:creationId xmlns:p14="http://schemas.microsoft.com/office/powerpoint/2010/main" val="273160878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a:off x="411386" y="264018"/>
            <a:ext cx="11258099" cy="6342844"/>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n w="6600">
                <a:solidFill>
                  <a:schemeClr val="accent1">
                    <a:lumMod val="75000"/>
                  </a:schemeClr>
                </a:solidFill>
                <a:prstDash val="solid"/>
              </a:ln>
              <a:solidFill>
                <a:srgbClr val="FFFFFF"/>
              </a:solidFill>
              <a:effectLst>
                <a:outerShdw blurRad="50800" dist="38100" dir="2700000" algn="tl" rotWithShape="0">
                  <a:prstClr val="black">
                    <a:alpha val="40000"/>
                  </a:prstClr>
                </a:outerShdw>
              </a:effectLst>
            </a:endParaRPr>
          </a:p>
        </p:txBody>
      </p:sp>
      <p:sp>
        <p:nvSpPr>
          <p:cNvPr id="6" name="Retângulo 5"/>
          <p:cNvSpPr/>
          <p:nvPr/>
        </p:nvSpPr>
        <p:spPr>
          <a:xfrm>
            <a:off x="548639" y="264018"/>
            <a:ext cx="2547057" cy="1311128"/>
          </a:xfrm>
          <a:prstGeom prst="rect">
            <a:avLst/>
          </a:prstGeom>
        </p:spPr>
        <p:txBody>
          <a:bodyPr wrap="square">
            <a:spAutoFit/>
          </a:bodyPr>
          <a:lstStyle/>
          <a:p>
            <a:pPr lvl="0" algn="ctr" defTabSz="2889250">
              <a:lnSpc>
                <a:spcPct val="90000"/>
              </a:lnSpc>
              <a:spcBef>
                <a:spcPct val="0"/>
              </a:spcBef>
              <a:spcAft>
                <a:spcPct val="35000"/>
              </a:spcAft>
            </a:pPr>
            <a:r>
              <a:rPr lang="pt-BR" sz="8800" dirty="0">
                <a:effectLst>
                  <a:outerShdw blurRad="38100" dist="38100" dir="2700000" algn="tl">
                    <a:srgbClr val="000000">
                      <a:alpha val="43137"/>
                    </a:srgbClr>
                  </a:outerShdw>
                </a:effectLst>
              </a:rPr>
              <a:t>2021</a:t>
            </a:r>
            <a:endParaRPr lang="pt-BR" sz="8800" dirty="0">
              <a:solidFill>
                <a:srgbClr val="FF0000"/>
              </a:solidFill>
              <a:effectLst>
                <a:outerShdw blurRad="38100" dist="38100" dir="2700000" algn="tl">
                  <a:srgbClr val="000000">
                    <a:alpha val="43137"/>
                  </a:srgbClr>
                </a:outerShdw>
              </a:effectLst>
            </a:endParaRPr>
          </a:p>
        </p:txBody>
      </p:sp>
      <p:sp>
        <p:nvSpPr>
          <p:cNvPr id="9" name="CaixaDeTexto 8"/>
          <p:cNvSpPr txBox="1"/>
          <p:nvPr/>
        </p:nvSpPr>
        <p:spPr>
          <a:xfrm>
            <a:off x="3805646" y="487680"/>
            <a:ext cx="5268685" cy="707886"/>
          </a:xfrm>
          <a:prstGeom prst="rect">
            <a:avLst/>
          </a:prstGeom>
          <a:noFill/>
        </p:spPr>
        <p:txBody>
          <a:bodyPr wrap="square" rtlCol="0">
            <a:spAutoFit/>
          </a:bodyPr>
          <a:lstStyle/>
          <a:p>
            <a:r>
              <a:rPr lang="pt-BR" sz="4000" b="1" dirty="0" smtClean="0">
                <a:ln w="6600">
                  <a:solidFill>
                    <a:srgbClr val="002060"/>
                  </a:solidFill>
                  <a:prstDash val="solid"/>
                </a:ln>
                <a:solidFill>
                  <a:srgbClr val="92D050"/>
                </a:solidFill>
                <a:effectLst>
                  <a:outerShdw blurRad="50800" dist="38100" dir="2700000" algn="tl" rotWithShape="0">
                    <a:prstClr val="black">
                      <a:alpha val="40000"/>
                    </a:prstClr>
                  </a:outerShdw>
                </a:effectLst>
              </a:rPr>
              <a:t>PRINCIPAIS ATUAÇÕES</a:t>
            </a:r>
            <a:endParaRPr lang="pt-BR" sz="4000" b="1" dirty="0">
              <a:ln w="6600">
                <a:solidFill>
                  <a:srgbClr val="002060"/>
                </a:solidFill>
                <a:prstDash val="solid"/>
              </a:ln>
              <a:solidFill>
                <a:srgbClr val="92D050"/>
              </a:solidFill>
              <a:effectLst>
                <a:outerShdw blurRad="50800" dist="38100" dir="2700000" algn="tl" rotWithShape="0">
                  <a:prstClr val="black">
                    <a:alpha val="40000"/>
                  </a:prstClr>
                </a:outerShdw>
              </a:effectLst>
            </a:endParaRPr>
          </a:p>
        </p:txBody>
      </p:sp>
      <p:sp>
        <p:nvSpPr>
          <p:cNvPr id="12" name="Ondulado 11"/>
          <p:cNvSpPr/>
          <p:nvPr/>
        </p:nvSpPr>
        <p:spPr>
          <a:xfrm>
            <a:off x="888274" y="1454331"/>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sz="1600" dirty="0">
                <a:solidFill>
                  <a:schemeClr val="tx1"/>
                </a:solidFill>
              </a:rPr>
              <a:t>MUDANÇA DAS INSTALAÇÕES DA PERÍCIA MÉDICA PARA O PARQUE DOS </a:t>
            </a:r>
            <a:r>
              <a:rPr lang="pt-BR" sz="1600" dirty="0" smtClean="0">
                <a:solidFill>
                  <a:schemeClr val="tx1"/>
                </a:solidFill>
              </a:rPr>
              <a:t>PODERES;</a:t>
            </a:r>
            <a:endParaRPr lang="pt-BR" sz="1600" dirty="0">
              <a:solidFill>
                <a:schemeClr val="tx1"/>
              </a:solidFill>
            </a:endParaRPr>
          </a:p>
        </p:txBody>
      </p:sp>
      <p:sp>
        <p:nvSpPr>
          <p:cNvPr id="13" name="Ondulado 12"/>
          <p:cNvSpPr/>
          <p:nvPr/>
        </p:nvSpPr>
        <p:spPr>
          <a:xfrm>
            <a:off x="4232366" y="1454331"/>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a:solidFill>
                  <a:schemeClr val="tx1"/>
                </a:solidFill>
              </a:rPr>
              <a:t>REFORMA DOS BLOCOS 1 E 6 DAS INSTALAÇÕES DA AGEPREV;</a:t>
            </a:r>
            <a:endParaRPr lang="pt-BR" dirty="0">
              <a:solidFill>
                <a:schemeClr val="tx1"/>
              </a:solidFill>
            </a:endParaRPr>
          </a:p>
        </p:txBody>
      </p:sp>
      <p:sp>
        <p:nvSpPr>
          <p:cNvPr id="14" name="Ondulado 13"/>
          <p:cNvSpPr/>
          <p:nvPr/>
        </p:nvSpPr>
        <p:spPr>
          <a:xfrm>
            <a:off x="7728857" y="141487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1400" dirty="0">
                <a:solidFill>
                  <a:schemeClr val="tx1"/>
                </a:solidFill>
              </a:rPr>
              <a:t>CUMPRIMENTO DAS OBRIGAÇÕES DA AGEPREV AO CONPREV, TRIBUNAL DE CONTAS, CONTROLADORIA GERAL E </a:t>
            </a:r>
            <a:r>
              <a:rPr lang="pt-BR" sz="1400" dirty="0" smtClean="0">
                <a:solidFill>
                  <a:schemeClr val="tx1"/>
                </a:solidFill>
              </a:rPr>
              <a:t>SRPPS;</a:t>
            </a:r>
            <a:endParaRPr lang="pt-BR" sz="1400" dirty="0">
              <a:solidFill>
                <a:schemeClr val="tx1"/>
              </a:solidFill>
            </a:endParaRPr>
          </a:p>
        </p:txBody>
      </p:sp>
      <p:sp>
        <p:nvSpPr>
          <p:cNvPr id="15" name="Ondulado 14"/>
          <p:cNvSpPr/>
          <p:nvPr/>
        </p:nvSpPr>
        <p:spPr>
          <a:xfrm>
            <a:off x="888273" y="3130462"/>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1400">
                <a:solidFill>
                  <a:schemeClr val="tx1"/>
                </a:solidFill>
              </a:rPr>
              <a:t>RIGOR DAS CONCESSÕES DE APONSETADORIA POR INVALIDEZ, AUXILIO INVALIDEZ  E ISENÇÃO DO IMPOSTO DE RENDA – IRRF;</a:t>
            </a:r>
            <a:endParaRPr lang="pt-BR" sz="1400" dirty="0">
              <a:solidFill>
                <a:schemeClr val="tx1"/>
              </a:solidFill>
            </a:endParaRPr>
          </a:p>
        </p:txBody>
      </p:sp>
      <p:sp>
        <p:nvSpPr>
          <p:cNvPr id="16" name="Ondulado 15"/>
          <p:cNvSpPr/>
          <p:nvPr/>
        </p:nvSpPr>
        <p:spPr>
          <a:xfrm>
            <a:off x="4232366" y="3169920"/>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dirty="0">
                <a:solidFill>
                  <a:schemeClr val="tx1"/>
                </a:solidFill>
              </a:rPr>
              <a:t>GESTÃO DA </a:t>
            </a:r>
            <a:r>
              <a:rPr lang="pt-BR" dirty="0" smtClean="0">
                <a:solidFill>
                  <a:schemeClr val="tx1"/>
                </a:solidFill>
              </a:rPr>
              <a:t>PREVIDÊNCIA </a:t>
            </a:r>
            <a:r>
              <a:rPr lang="pt-BR" dirty="0">
                <a:solidFill>
                  <a:schemeClr val="tx1"/>
                </a:solidFill>
              </a:rPr>
              <a:t>COMPLEMENTAR;</a:t>
            </a:r>
          </a:p>
        </p:txBody>
      </p:sp>
      <p:sp>
        <p:nvSpPr>
          <p:cNvPr id="17" name="Ondulado 16"/>
          <p:cNvSpPr/>
          <p:nvPr/>
        </p:nvSpPr>
        <p:spPr>
          <a:xfrm>
            <a:off x="7656902" y="3169919"/>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1400" dirty="0">
                <a:solidFill>
                  <a:schemeClr val="tx1"/>
                </a:solidFill>
              </a:rPr>
              <a:t>GESTÃO NA CONCESSÃO DOS BENEFICIOS DOS MILITARES (reserva remunerada e reforma);</a:t>
            </a:r>
          </a:p>
        </p:txBody>
      </p:sp>
      <p:sp>
        <p:nvSpPr>
          <p:cNvPr id="18" name="Ondulado 17"/>
          <p:cNvSpPr/>
          <p:nvPr/>
        </p:nvSpPr>
        <p:spPr>
          <a:xfrm>
            <a:off x="888273" y="489127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a:solidFill>
                  <a:schemeClr val="tx1"/>
                </a:solidFill>
              </a:rPr>
              <a:t>ACORDO DE COOPERAÇÃO SRPPS (TCE-MS, GOV-MS);</a:t>
            </a:r>
            <a:endParaRPr lang="pt-BR" dirty="0">
              <a:solidFill>
                <a:schemeClr val="tx1"/>
              </a:solidFill>
            </a:endParaRPr>
          </a:p>
        </p:txBody>
      </p:sp>
      <p:sp>
        <p:nvSpPr>
          <p:cNvPr id="19" name="Ondulado 18"/>
          <p:cNvSpPr/>
          <p:nvPr/>
        </p:nvSpPr>
        <p:spPr>
          <a:xfrm>
            <a:off x="4282128" y="4865853"/>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1400" dirty="0">
                <a:solidFill>
                  <a:schemeClr val="tx1"/>
                </a:solidFill>
              </a:rPr>
              <a:t>INTERIORIZAÇÃO DA AGEPREV;</a:t>
            </a:r>
          </a:p>
        </p:txBody>
      </p:sp>
      <p:sp>
        <p:nvSpPr>
          <p:cNvPr id="20" name="Ondulado 19"/>
          <p:cNvSpPr/>
          <p:nvPr/>
        </p:nvSpPr>
        <p:spPr>
          <a:xfrm>
            <a:off x="7626221" y="4826542"/>
            <a:ext cx="3004457" cy="1715589"/>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1600" dirty="0">
                <a:solidFill>
                  <a:schemeClr val="tx1"/>
                </a:solidFill>
              </a:rPr>
              <a:t>EDUCAÇÃO E CAPACITAÇÃO PREVIDENCIÁRIA;</a:t>
            </a:r>
          </a:p>
        </p:txBody>
      </p:sp>
    </p:spTree>
    <p:extLst>
      <p:ext uri="{BB962C8B-B14F-4D97-AF65-F5344CB8AC3E}">
        <p14:creationId xmlns:p14="http://schemas.microsoft.com/office/powerpoint/2010/main" val="84189355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om Único Canto Aparado 1"/>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ctr"/>
            <a:r>
              <a:rPr lang="pt-BR" sz="8000" dirty="0" smtClean="0">
                <a:solidFill>
                  <a:schemeClr val="tx1"/>
                </a:solidFill>
                <a:latin typeface="Cambria" panose="02040503050406030204" pitchFamily="18" charset="0"/>
                <a:ea typeface="Cambria" panose="02040503050406030204" pitchFamily="18" charset="0"/>
              </a:rPr>
              <a:t>“</a:t>
            </a:r>
            <a:r>
              <a:rPr lang="pt-BR" sz="8000" dirty="0">
                <a:solidFill>
                  <a:schemeClr val="tx1"/>
                </a:solidFill>
                <a:latin typeface="Cambria" panose="02040503050406030204" pitchFamily="18" charset="0"/>
                <a:ea typeface="Cambria" panose="02040503050406030204" pitchFamily="18" charset="0"/>
              </a:rPr>
              <a:t>Um </a:t>
            </a:r>
            <a:r>
              <a:rPr lang="pt-BR" sz="8000" dirty="0" smtClean="0">
                <a:solidFill>
                  <a:schemeClr val="tx1"/>
                </a:solidFill>
                <a:latin typeface="Cambria" panose="02040503050406030204" pitchFamily="18" charset="0"/>
                <a:ea typeface="Cambria" panose="02040503050406030204" pitchFamily="18" charset="0"/>
              </a:rPr>
              <a:t>RH </a:t>
            </a:r>
            <a:r>
              <a:rPr lang="pt-BR" sz="8000" dirty="0">
                <a:solidFill>
                  <a:schemeClr val="tx1"/>
                </a:solidFill>
                <a:latin typeface="Cambria" panose="02040503050406030204" pitchFamily="18" charset="0"/>
                <a:ea typeface="Cambria" panose="02040503050406030204" pitchFamily="18" charset="0"/>
              </a:rPr>
              <a:t>que </a:t>
            </a:r>
            <a:endParaRPr lang="pt-BR" sz="8000" dirty="0" smtClean="0">
              <a:solidFill>
                <a:schemeClr val="tx1"/>
              </a:solidFill>
              <a:latin typeface="Cambria" panose="02040503050406030204" pitchFamily="18" charset="0"/>
              <a:ea typeface="Cambria" panose="02040503050406030204" pitchFamily="18" charset="0"/>
            </a:endParaRPr>
          </a:p>
          <a:p>
            <a:pPr algn="ctr"/>
            <a:r>
              <a:rPr lang="pt-BR" sz="8000" u="sng" dirty="0" smtClean="0">
                <a:solidFill>
                  <a:schemeClr val="tx1"/>
                </a:solidFill>
                <a:latin typeface="Cambria" panose="02040503050406030204" pitchFamily="18" charset="0"/>
                <a:ea typeface="Cambria" panose="02040503050406030204" pitchFamily="18" charset="0"/>
              </a:rPr>
              <a:t>não </a:t>
            </a:r>
            <a:r>
              <a:rPr lang="pt-BR" sz="8000" u="sng" dirty="0">
                <a:solidFill>
                  <a:schemeClr val="tx1"/>
                </a:solidFill>
                <a:latin typeface="Cambria" panose="02040503050406030204" pitchFamily="18" charset="0"/>
                <a:ea typeface="Cambria" panose="02040503050406030204" pitchFamily="18" charset="0"/>
              </a:rPr>
              <a:t>acredita nas </a:t>
            </a:r>
            <a:r>
              <a:rPr lang="pt-BR" sz="8000" u="sng" dirty="0" smtClean="0">
                <a:solidFill>
                  <a:schemeClr val="tx1"/>
                </a:solidFill>
                <a:latin typeface="Cambria" panose="02040503050406030204" pitchFamily="18" charset="0"/>
                <a:ea typeface="Cambria" panose="02040503050406030204" pitchFamily="18" charset="0"/>
              </a:rPr>
              <a:t>pessoas</a:t>
            </a:r>
          </a:p>
          <a:p>
            <a:pPr algn="ctr"/>
            <a:r>
              <a:rPr lang="pt-BR" sz="8000" dirty="0" smtClean="0">
                <a:solidFill>
                  <a:schemeClr val="tx1"/>
                </a:solidFill>
                <a:latin typeface="Cambria" panose="02040503050406030204" pitchFamily="18" charset="0"/>
                <a:ea typeface="Cambria" panose="02040503050406030204" pitchFamily="18" charset="0"/>
              </a:rPr>
              <a:t>é </a:t>
            </a:r>
            <a:r>
              <a:rPr lang="pt-BR" sz="8000" dirty="0">
                <a:solidFill>
                  <a:schemeClr val="tx1"/>
                </a:solidFill>
                <a:latin typeface="Cambria" panose="02040503050406030204" pitchFamily="18" charset="0"/>
                <a:ea typeface="Cambria" panose="02040503050406030204" pitchFamily="18" charset="0"/>
              </a:rPr>
              <a:t>um rio </a:t>
            </a:r>
            <a:r>
              <a:rPr lang="pt-BR" sz="8000" dirty="0" smtClean="0">
                <a:solidFill>
                  <a:srgbClr val="00B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a:t>
            </a:r>
            <a:r>
              <a:rPr lang="pt-BR" sz="8000" dirty="0" smtClean="0">
                <a:solidFill>
                  <a:schemeClr val="tx1"/>
                </a:solidFill>
                <a:latin typeface="Cambria" panose="02040503050406030204" pitchFamily="18" charset="0"/>
                <a:ea typeface="Cambria" panose="02040503050406030204" pitchFamily="18" charset="0"/>
              </a:rPr>
              <a:t>.” </a:t>
            </a:r>
          </a:p>
          <a:p>
            <a:pPr algn="r"/>
            <a:endParaRPr lang="pt-BR" sz="4800" dirty="0" smtClean="0">
              <a:solidFill>
                <a:schemeClr val="tx1"/>
              </a:solidFill>
            </a:endParaRPr>
          </a:p>
          <a:p>
            <a:pPr algn="ctr"/>
            <a:endParaRPr lang="pt-BR" sz="4400" dirty="0">
              <a:solidFill>
                <a:schemeClr val="tx1"/>
              </a:solidFill>
            </a:endParaRPr>
          </a:p>
        </p:txBody>
      </p:sp>
      <p:sp>
        <p:nvSpPr>
          <p:cNvPr id="3" name="Retângulo 2"/>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897183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vre 3"/>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548235"/>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1977</a:t>
            </a:r>
            <a:endParaRPr lang="pt-BR" sz="6500" kern="1200" dirty="0">
              <a:effectLst>
                <a:outerShdw blurRad="38100" dist="38100" dir="2700000" algn="tl">
                  <a:srgbClr val="000000">
                    <a:alpha val="43137"/>
                  </a:srgbClr>
                </a:outerShdw>
              </a:effectLst>
            </a:endParaRPr>
          </a:p>
        </p:txBody>
      </p:sp>
      <p:sp>
        <p:nvSpPr>
          <p:cNvPr id="5" name="Forma Livre 4"/>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A9D18E"/>
          </a:solidFill>
          <a:ln>
            <a:solidFill>
              <a:srgbClr val="8DAC7D"/>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Lei Complementar nº 31, de 11.10</a:t>
            </a:r>
          </a:p>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(art. 26 e 27)</a:t>
            </a:r>
            <a:endParaRPr lang="pt-BR" sz="2000" b="1" kern="1200" dirty="0">
              <a:effectLst>
                <a:outerShdw blurRad="38100" dist="38100" dir="2700000" algn="tl">
                  <a:srgbClr val="000000">
                    <a:alpha val="43137"/>
                  </a:srgbClr>
                </a:outerShdw>
              </a:effectLst>
            </a:endParaRPr>
          </a:p>
        </p:txBody>
      </p:sp>
      <p:sp>
        <p:nvSpPr>
          <p:cNvPr id="6" name="Forma Livre 5"/>
          <p:cNvSpPr/>
          <p:nvPr/>
        </p:nvSpPr>
        <p:spPr>
          <a:xfrm>
            <a:off x="656729" y="4430657"/>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6">
              <a:lumMod val="40000"/>
              <a:lumOff val="60000"/>
            </a:schemeClr>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Divide o Estado de MT</a:t>
            </a:r>
          </a:p>
          <a:p>
            <a:pPr marL="0" marR="0" lvl="0" indent="0" algn="ctr" defTabSz="914400" eaLnBrk="1" fontAlgn="auto" latinLnBrk="0" hangingPunct="1">
              <a:lnSpc>
                <a:spcPct val="100000"/>
              </a:lnSpc>
              <a:spcBef>
                <a:spcPct val="0"/>
              </a:spcBef>
              <a:spcAft>
                <a:spcPts val="0"/>
              </a:spcAft>
              <a:buClrTx/>
              <a:buSzTx/>
              <a:buFontTx/>
              <a:buNone/>
              <a:tabLst/>
              <a:defRPr/>
            </a:pPr>
            <a:r>
              <a:rPr lang="pt-BR" sz="1500" kern="1200" dirty="0" smtClean="0">
                <a:solidFill>
                  <a:schemeClr val="tx1"/>
                </a:solidFill>
              </a:rPr>
              <a:t>e vincula os servidores distribuídos para MS,  ao IPEMAT para fins previdenciários</a:t>
            </a:r>
          </a:p>
          <a:p>
            <a:pPr lvl="0" algn="ctr">
              <a:spcBef>
                <a:spcPct val="0"/>
              </a:spcBef>
            </a:pPr>
            <a:endParaRPr lang="pt-BR" sz="1500" kern="1200" dirty="0"/>
          </a:p>
        </p:txBody>
      </p:sp>
      <p:sp>
        <p:nvSpPr>
          <p:cNvPr id="8" name="Retângulo com Único Canto Aparado 7"/>
          <p:cNvSpPr/>
          <p:nvPr/>
        </p:nvSpPr>
        <p:spPr>
          <a:xfrm>
            <a:off x="3268661" y="908720"/>
            <a:ext cx="8375348" cy="5433467"/>
          </a:xfrm>
          <a:prstGeom prst="snip1Rect">
            <a:avLst/>
          </a:prstGeom>
          <a:solidFill>
            <a:srgbClr val="E2F0D9">
              <a:alpha val="5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r>
              <a:rPr lang="pt-BR" b="1" dirty="0" smtClean="0">
                <a:solidFill>
                  <a:schemeClr val="tx1"/>
                </a:solidFill>
              </a:rPr>
              <a:t>Art. 26. </a:t>
            </a:r>
            <a:r>
              <a:rPr lang="pt-BR" dirty="0" smtClean="0">
                <a:solidFill>
                  <a:schemeClr val="tx1"/>
                </a:solidFill>
              </a:rPr>
              <a:t>A contagem do tempo de serviço dos servidores redistribuídos não será interrompida, sendo válida no Estado em que se integrarem, para todos os efeitos legais.</a:t>
            </a:r>
          </a:p>
          <a:p>
            <a:pPr algn="just"/>
            <a:r>
              <a:rPr lang="pt-BR" b="1" i="1" dirty="0" smtClean="0">
                <a:solidFill>
                  <a:srgbClr val="0070C0"/>
                </a:solidFill>
              </a:rPr>
              <a:t>	</a:t>
            </a:r>
            <a:r>
              <a:rPr lang="pt-BR" b="1" i="1" u="sng" dirty="0" smtClean="0">
                <a:solidFill>
                  <a:srgbClr val="548235"/>
                </a:solidFill>
              </a:rPr>
              <a:t>Parágrafo único. Os contribuintes do Instituto de Previdência do Estado de Mato Grosso – IPEMAT, lotados no Estado de Mato Grosso do Sul, continuarão contribuindo para aquela entidade, até que instituição análoga seja criada no novo Estado</a:t>
            </a:r>
            <a:r>
              <a:rPr lang="pt-BR" dirty="0" smtClean="0">
                <a:solidFill>
                  <a:srgbClr val="548235"/>
                </a:solidFill>
              </a:rPr>
              <a:t>, </a:t>
            </a:r>
            <a:r>
              <a:rPr lang="pt-BR" dirty="0" smtClean="0">
                <a:solidFill>
                  <a:schemeClr val="tx1"/>
                </a:solidFill>
              </a:rPr>
              <a:t>quando lhe serão transferidos tais contratos de pecúlio, mediante convênio firmado pelas duas entidades.</a:t>
            </a:r>
          </a:p>
          <a:p>
            <a:pPr algn="just"/>
            <a:r>
              <a:rPr lang="pt-BR" dirty="0" smtClean="0">
                <a:solidFill>
                  <a:schemeClr val="tx1"/>
                </a:solidFill>
              </a:rPr>
              <a:t>	</a:t>
            </a:r>
            <a:r>
              <a:rPr lang="pt-BR" b="1" dirty="0" smtClean="0">
                <a:solidFill>
                  <a:schemeClr val="tx1"/>
                </a:solidFill>
              </a:rPr>
              <a:t>Art. 27. </a:t>
            </a:r>
            <a:r>
              <a:rPr lang="pt-BR" dirty="0" smtClean="0">
                <a:solidFill>
                  <a:schemeClr val="tx1"/>
                </a:solidFill>
              </a:rPr>
              <a:t>A responsabilidade do pagamento dos inativos e pensionistas existentes a 31 de dezembro de 1978 cabe ao estado de Mato Grosso, com a colaboração financeira do Estado de Mato Grosso do Sul e do Governo Federal, conforme proposição a ser apresentada pela Comissão Especial de que trata a Lei.</a:t>
            </a:r>
            <a:endParaRPr lang="pt-BR" dirty="0">
              <a:solidFill>
                <a:schemeClr val="tx1"/>
              </a:solidFill>
            </a:endParaRPr>
          </a:p>
        </p:txBody>
      </p:sp>
      <p:sp>
        <p:nvSpPr>
          <p:cNvPr id="7" name="Retângulo 6"/>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5562596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 fill="hold"/>
                                        <p:tgtEl>
                                          <p:spTgt spid="5"/>
                                        </p:tgtEl>
                                        <p:attrNameLst>
                                          <p:attrName>ppt_x</p:attrName>
                                        </p:attrNameLst>
                                      </p:cBhvr>
                                      <p:tavLst>
                                        <p:tav tm="0">
                                          <p:val>
                                            <p:strVal val="#ppt_x"/>
                                          </p:val>
                                        </p:tav>
                                        <p:tav tm="100000">
                                          <p:val>
                                            <p:strVal val="#ppt_x"/>
                                          </p:val>
                                        </p:tav>
                                      </p:tavLst>
                                    </p:anim>
                                    <p:anim calcmode="lin" valueType="num">
                                      <p:cBhvr additive="base">
                                        <p:cTn id="8" dur="1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 fill="hold"/>
                                        <p:tgtEl>
                                          <p:spTgt spid="6"/>
                                        </p:tgtEl>
                                        <p:attrNameLst>
                                          <p:attrName>ppt_x</p:attrName>
                                        </p:attrNameLst>
                                      </p:cBhvr>
                                      <p:tavLst>
                                        <p:tav tm="0">
                                          <p:val>
                                            <p:strVal val="#ppt_x"/>
                                          </p:val>
                                        </p:tav>
                                        <p:tav tm="100000">
                                          <p:val>
                                            <p:strVal val="#ppt_x"/>
                                          </p:val>
                                        </p:tav>
                                      </p:tavLst>
                                    </p:anim>
                                    <p:anim calcmode="lin" valueType="num">
                                      <p:cBhvr additive="base">
                                        <p:cTn id="1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3799794" y="0"/>
            <a:ext cx="5352915" cy="6549097"/>
          </a:xfrm>
          <a:prstGeom prst="rect">
            <a:avLst/>
          </a:prstGeom>
        </p:spPr>
      </p:pic>
    </p:spTree>
  </p:cSld>
  <p:clrMapOvr>
    <a:masterClrMapping/>
  </p:clrMapOvr>
  <p:transition spd="slow" advClick="0">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om Único Canto Aparado 3"/>
          <p:cNvSpPr/>
          <p:nvPr/>
        </p:nvSpPr>
        <p:spPr>
          <a:xfrm>
            <a:off x="660388" y="361334"/>
            <a:ext cx="11376320" cy="6232777"/>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ctr"/>
            <a:endParaRPr lang="pt-BR" sz="2400" dirty="0" smtClean="0">
              <a:solidFill>
                <a:schemeClr val="tx1"/>
              </a:solidFill>
            </a:endParaRPr>
          </a:p>
          <a:p>
            <a:pPr algn="ctr"/>
            <a:endParaRPr lang="pt-BR" sz="2400" dirty="0" smtClean="0">
              <a:solidFill>
                <a:schemeClr val="tx1"/>
              </a:solidFill>
            </a:endParaRPr>
          </a:p>
          <a:p>
            <a:pPr algn="ctr"/>
            <a:endParaRPr lang="pt-BR" sz="3200" b="1" dirty="0" smtClean="0">
              <a:solidFill>
                <a:schemeClr val="tx1"/>
              </a:solidFill>
            </a:endParaRPr>
          </a:p>
          <a:p>
            <a:pPr algn="ctr"/>
            <a:endParaRPr lang="pt-BR" sz="2400" b="1" dirty="0">
              <a:solidFill>
                <a:schemeClr val="tx1"/>
              </a:solidFill>
            </a:endParaRPr>
          </a:p>
          <a:p>
            <a:r>
              <a:rPr lang="pt-BR" dirty="0">
                <a:solidFill>
                  <a:schemeClr val="tx1"/>
                </a:solidFill>
              </a:rPr>
              <a:t> </a:t>
            </a:r>
            <a:r>
              <a:rPr lang="pt-BR" dirty="0" smtClean="0">
                <a:solidFill>
                  <a:schemeClr val="tx1"/>
                </a:solidFill>
              </a:rPr>
              <a:t>  </a:t>
            </a:r>
          </a:p>
          <a:p>
            <a:endParaRPr lang="pt-BR" dirty="0">
              <a:solidFill>
                <a:schemeClr val="tx1"/>
              </a:solidFill>
            </a:endParaRPr>
          </a:p>
          <a:p>
            <a:endParaRPr lang="pt-BR" dirty="0" smtClean="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ctr"/>
            <a:endParaRPr lang="pt-BR" dirty="0">
              <a:solidFill>
                <a:schemeClr val="tx1"/>
              </a:solidFill>
            </a:endParaRPr>
          </a:p>
        </p:txBody>
      </p:sp>
      <p:sp>
        <p:nvSpPr>
          <p:cNvPr id="5" name="Elipse 4"/>
          <p:cNvSpPr/>
          <p:nvPr/>
        </p:nvSpPr>
        <p:spPr>
          <a:xfrm>
            <a:off x="1204498" y="1602378"/>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DPIN</a:t>
            </a:r>
          </a:p>
          <a:p>
            <a:pPr algn="ctr"/>
            <a:r>
              <a:rPr lang="pt-BR" sz="1400" dirty="0">
                <a:solidFill>
                  <a:schemeClr val="tx1"/>
                </a:solidFill>
              </a:rPr>
              <a:t>Demonstrativo da Política de Investimento (anualmente até  31 de outubro);</a:t>
            </a:r>
          </a:p>
        </p:txBody>
      </p:sp>
      <p:sp>
        <p:nvSpPr>
          <p:cNvPr id="6" name="Elipse 5"/>
          <p:cNvSpPr/>
          <p:nvPr/>
        </p:nvSpPr>
        <p:spPr>
          <a:xfrm>
            <a:off x="3679371" y="1602378"/>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DRAA</a:t>
            </a:r>
          </a:p>
          <a:p>
            <a:pPr algn="ctr"/>
            <a:r>
              <a:rPr lang="pt-BR" sz="1400" dirty="0">
                <a:solidFill>
                  <a:schemeClr val="tx1"/>
                </a:solidFill>
              </a:rPr>
              <a:t>Demonstrativo de Resultado da Avaliação Atuarial (anualmente até 31 de março);</a:t>
            </a:r>
          </a:p>
        </p:txBody>
      </p:sp>
      <p:sp>
        <p:nvSpPr>
          <p:cNvPr id="7" name="Elipse 6"/>
          <p:cNvSpPr/>
          <p:nvPr/>
        </p:nvSpPr>
        <p:spPr>
          <a:xfrm>
            <a:off x="6348548" y="1602378"/>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SICONFI</a:t>
            </a:r>
          </a:p>
          <a:p>
            <a:pPr algn="ctr"/>
            <a:r>
              <a:rPr lang="pt-BR" sz="1400" dirty="0">
                <a:solidFill>
                  <a:schemeClr val="tx1"/>
                </a:solidFill>
              </a:rPr>
              <a:t> Sistema de Informações Contábeis do Setor Público (mensalmente</a:t>
            </a:r>
            <a:r>
              <a:rPr lang="pt-BR" sz="1400" dirty="0" smtClean="0">
                <a:solidFill>
                  <a:schemeClr val="tx1"/>
                </a:solidFill>
              </a:rPr>
              <a:t>)</a:t>
            </a:r>
            <a:endParaRPr lang="pt-BR" sz="1400" dirty="0">
              <a:solidFill>
                <a:schemeClr val="tx1"/>
              </a:solidFill>
            </a:endParaRPr>
          </a:p>
        </p:txBody>
      </p:sp>
      <p:sp>
        <p:nvSpPr>
          <p:cNvPr id="8" name="Elipse 7"/>
          <p:cNvSpPr/>
          <p:nvPr/>
        </p:nvSpPr>
        <p:spPr>
          <a:xfrm>
            <a:off x="9017725" y="1602378"/>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DIPR</a:t>
            </a:r>
            <a:r>
              <a:rPr lang="pt-BR" sz="1400" dirty="0">
                <a:solidFill>
                  <a:schemeClr val="tx1"/>
                </a:solidFill>
              </a:rPr>
              <a:t> </a:t>
            </a:r>
          </a:p>
          <a:p>
            <a:pPr algn="ctr"/>
            <a:r>
              <a:rPr lang="pt-BR" sz="1400" dirty="0">
                <a:solidFill>
                  <a:schemeClr val="tx1"/>
                </a:solidFill>
              </a:rPr>
              <a:t>Demonstrativo de Informações Previdenciárias e Repasses (bimestral</a:t>
            </a:r>
            <a:r>
              <a:rPr lang="pt-BR" sz="1400" dirty="0" smtClean="0">
                <a:solidFill>
                  <a:schemeClr val="tx1"/>
                </a:solidFill>
              </a:rPr>
              <a:t>);</a:t>
            </a:r>
            <a:endParaRPr lang="pt-BR" sz="1400" dirty="0">
              <a:solidFill>
                <a:schemeClr val="tx1"/>
              </a:solidFill>
            </a:endParaRPr>
          </a:p>
        </p:txBody>
      </p:sp>
      <p:sp>
        <p:nvSpPr>
          <p:cNvPr id="9" name="Elipse 8"/>
          <p:cNvSpPr/>
          <p:nvPr/>
        </p:nvSpPr>
        <p:spPr>
          <a:xfrm>
            <a:off x="1204498" y="3984172"/>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DAIR</a:t>
            </a:r>
            <a:r>
              <a:rPr lang="pt-BR" sz="1400" dirty="0">
                <a:solidFill>
                  <a:schemeClr val="tx1"/>
                </a:solidFill>
              </a:rPr>
              <a:t> </a:t>
            </a:r>
          </a:p>
          <a:p>
            <a:pPr algn="ctr"/>
            <a:r>
              <a:rPr lang="pt-BR" sz="1400" dirty="0">
                <a:solidFill>
                  <a:schemeClr val="tx1"/>
                </a:solidFill>
              </a:rPr>
              <a:t>das Aplicações e Investimentos dos Recursos (mensalmente</a:t>
            </a:r>
            <a:r>
              <a:rPr lang="pt-BR" sz="1400" dirty="0" smtClean="0">
                <a:solidFill>
                  <a:schemeClr val="tx1"/>
                </a:solidFill>
              </a:rPr>
              <a:t>)</a:t>
            </a:r>
            <a:endParaRPr lang="pt-BR" sz="1400" dirty="0">
              <a:solidFill>
                <a:schemeClr val="tx1"/>
              </a:solidFill>
            </a:endParaRPr>
          </a:p>
        </p:txBody>
      </p:sp>
      <p:sp>
        <p:nvSpPr>
          <p:cNvPr id="10" name="Elipse 9"/>
          <p:cNvSpPr/>
          <p:nvPr/>
        </p:nvSpPr>
        <p:spPr>
          <a:xfrm>
            <a:off x="3679371" y="3984172"/>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CRP</a:t>
            </a:r>
          </a:p>
          <a:p>
            <a:pPr algn="ctr"/>
            <a:r>
              <a:rPr lang="pt-BR" sz="1400" dirty="0">
                <a:solidFill>
                  <a:schemeClr val="tx1"/>
                </a:solidFill>
              </a:rPr>
              <a:t>Certificado de Regularidade Previdenciária </a:t>
            </a:r>
            <a:r>
              <a:rPr lang="pt-BR" sz="1200" dirty="0">
                <a:solidFill>
                  <a:schemeClr val="tx1"/>
                </a:solidFill>
              </a:rPr>
              <a:t>(semestralmente</a:t>
            </a:r>
            <a:r>
              <a:rPr lang="pt-BR" sz="1200" dirty="0" smtClean="0">
                <a:solidFill>
                  <a:schemeClr val="tx1"/>
                </a:solidFill>
              </a:rPr>
              <a:t>)</a:t>
            </a:r>
            <a:endParaRPr lang="pt-BR" sz="1200" dirty="0">
              <a:solidFill>
                <a:schemeClr val="tx1"/>
              </a:solidFill>
            </a:endParaRPr>
          </a:p>
          <a:p>
            <a:pPr algn="ctr"/>
            <a:endParaRPr lang="pt-BR" sz="1400" dirty="0">
              <a:solidFill>
                <a:schemeClr val="tx1"/>
              </a:solidFill>
            </a:endParaRPr>
          </a:p>
        </p:txBody>
      </p:sp>
      <p:sp>
        <p:nvSpPr>
          <p:cNvPr id="11" name="Elipse 10"/>
          <p:cNvSpPr/>
          <p:nvPr/>
        </p:nvSpPr>
        <p:spPr>
          <a:xfrm>
            <a:off x="6348548" y="3984172"/>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TRIBUNAL DE CONTAS</a:t>
            </a:r>
          </a:p>
          <a:p>
            <a:pPr algn="ctr"/>
            <a:r>
              <a:rPr lang="pt-BR" sz="1400" dirty="0">
                <a:solidFill>
                  <a:schemeClr val="tx1"/>
                </a:solidFill>
              </a:rPr>
              <a:t>Calendário de obrigações (diariamente, mensalmente e anualmente</a:t>
            </a:r>
            <a:r>
              <a:rPr lang="pt-BR" sz="1400" dirty="0" smtClean="0">
                <a:solidFill>
                  <a:schemeClr val="tx1"/>
                </a:solidFill>
              </a:rPr>
              <a:t>)</a:t>
            </a:r>
            <a:endParaRPr lang="pt-BR" sz="1400" dirty="0">
              <a:solidFill>
                <a:schemeClr val="tx1"/>
              </a:solidFill>
            </a:endParaRPr>
          </a:p>
        </p:txBody>
      </p:sp>
      <p:sp>
        <p:nvSpPr>
          <p:cNvPr id="13" name="Elipse 12"/>
          <p:cNvSpPr/>
          <p:nvPr/>
        </p:nvSpPr>
        <p:spPr>
          <a:xfrm>
            <a:off x="9017725" y="3984172"/>
            <a:ext cx="1863634" cy="1741714"/>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CONPREV</a:t>
            </a:r>
          </a:p>
          <a:p>
            <a:pPr algn="ctr"/>
            <a:r>
              <a:rPr lang="pt-BR" sz="1400" dirty="0">
                <a:solidFill>
                  <a:schemeClr val="tx1"/>
                </a:solidFill>
              </a:rPr>
              <a:t> Calendário de obrigações, balancetes, balanço anual e </a:t>
            </a:r>
            <a:r>
              <a:rPr lang="pt-BR" sz="1400" dirty="0" smtClean="0">
                <a:solidFill>
                  <a:schemeClr val="tx1"/>
                </a:solidFill>
              </a:rPr>
              <a:t>informações</a:t>
            </a:r>
            <a:endParaRPr lang="pt-BR" sz="1400" dirty="0">
              <a:solidFill>
                <a:schemeClr val="tx1"/>
              </a:solidFill>
            </a:endParaRPr>
          </a:p>
        </p:txBody>
      </p:sp>
      <p:sp>
        <p:nvSpPr>
          <p:cNvPr id="14" name="Retângulo 13"/>
          <p:cNvSpPr/>
          <p:nvPr/>
        </p:nvSpPr>
        <p:spPr>
          <a:xfrm>
            <a:off x="3679371" y="558194"/>
            <a:ext cx="4802778" cy="646331"/>
          </a:xfrm>
          <a:prstGeom prst="rect">
            <a:avLst/>
          </a:prstGeom>
        </p:spPr>
        <p:txBody>
          <a:bodyPr wrap="square">
            <a:spAutoFit/>
          </a:bodyPr>
          <a:lstStyle/>
          <a:p>
            <a:pPr algn="ctr"/>
            <a:r>
              <a:rPr lang="pt-BR" sz="3600" b="1" dirty="0">
                <a:ln w="6600">
                  <a:solidFill>
                    <a:schemeClr val="tx1"/>
                  </a:solidFill>
                  <a:prstDash val="solid"/>
                </a:ln>
                <a:solidFill>
                  <a:srgbClr val="00B050"/>
                </a:solidFill>
                <a:effectLst>
                  <a:outerShdw blurRad="50800" dist="38100" dir="2700000" algn="tl" rotWithShape="0">
                    <a:prstClr val="black">
                      <a:alpha val="40000"/>
                    </a:prstClr>
                  </a:outerShdw>
                </a:effectLst>
              </a:rPr>
              <a:t>ROTINA DE UM RPPS </a:t>
            </a:r>
          </a:p>
        </p:txBody>
      </p:sp>
      <p:sp>
        <p:nvSpPr>
          <p:cNvPr id="12" name="Retângulo 1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0570544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90">
                                          <p:stCondLst>
                                            <p:cond delay="0"/>
                                          </p:stCondLst>
                                        </p:cTn>
                                        <p:tgtEl>
                                          <p:spTgt spid="6"/>
                                        </p:tgtEl>
                                      </p:cBhvr>
                                    </p:animEffect>
                                    <p:anim calcmode="lin" valueType="num">
                                      <p:cBhvr>
                                        <p:cTn id="2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1" dur="13">
                                          <p:stCondLst>
                                            <p:cond delay="325"/>
                                          </p:stCondLst>
                                        </p:cTn>
                                        <p:tgtEl>
                                          <p:spTgt spid="6"/>
                                        </p:tgtEl>
                                      </p:cBhvr>
                                      <p:to x="100000" y="60000"/>
                                    </p:animScale>
                                    <p:animScale>
                                      <p:cBhvr>
                                        <p:cTn id="32" dur="83" decel="50000">
                                          <p:stCondLst>
                                            <p:cond delay="338"/>
                                          </p:stCondLst>
                                        </p:cTn>
                                        <p:tgtEl>
                                          <p:spTgt spid="6"/>
                                        </p:tgtEl>
                                      </p:cBhvr>
                                      <p:to x="100000" y="100000"/>
                                    </p:animScale>
                                    <p:animScale>
                                      <p:cBhvr>
                                        <p:cTn id="33" dur="13">
                                          <p:stCondLst>
                                            <p:cond delay="656"/>
                                          </p:stCondLst>
                                        </p:cTn>
                                        <p:tgtEl>
                                          <p:spTgt spid="6"/>
                                        </p:tgtEl>
                                      </p:cBhvr>
                                      <p:to x="100000" y="80000"/>
                                    </p:animScale>
                                    <p:animScale>
                                      <p:cBhvr>
                                        <p:cTn id="34" dur="83" decel="50000">
                                          <p:stCondLst>
                                            <p:cond delay="669"/>
                                          </p:stCondLst>
                                        </p:cTn>
                                        <p:tgtEl>
                                          <p:spTgt spid="6"/>
                                        </p:tgtEl>
                                      </p:cBhvr>
                                      <p:to x="100000" y="100000"/>
                                    </p:animScale>
                                    <p:animScale>
                                      <p:cBhvr>
                                        <p:cTn id="35" dur="13">
                                          <p:stCondLst>
                                            <p:cond delay="821"/>
                                          </p:stCondLst>
                                        </p:cTn>
                                        <p:tgtEl>
                                          <p:spTgt spid="6"/>
                                        </p:tgtEl>
                                      </p:cBhvr>
                                      <p:to x="100000" y="90000"/>
                                    </p:animScale>
                                    <p:animScale>
                                      <p:cBhvr>
                                        <p:cTn id="36" dur="83" decel="50000">
                                          <p:stCondLst>
                                            <p:cond delay="834"/>
                                          </p:stCondLst>
                                        </p:cTn>
                                        <p:tgtEl>
                                          <p:spTgt spid="6"/>
                                        </p:tgtEl>
                                      </p:cBhvr>
                                      <p:to x="100000" y="100000"/>
                                    </p:animScale>
                                    <p:animScale>
                                      <p:cBhvr>
                                        <p:cTn id="37" dur="13">
                                          <p:stCondLst>
                                            <p:cond delay="904"/>
                                          </p:stCondLst>
                                        </p:cTn>
                                        <p:tgtEl>
                                          <p:spTgt spid="6"/>
                                        </p:tgtEl>
                                      </p:cBhvr>
                                      <p:to x="100000" y="95000"/>
                                    </p:animScale>
                                    <p:animScale>
                                      <p:cBhvr>
                                        <p:cTn id="38" dur="83" decel="50000">
                                          <p:stCondLst>
                                            <p:cond delay="917"/>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290">
                                          <p:stCondLst>
                                            <p:cond delay="0"/>
                                          </p:stCondLst>
                                        </p:cTn>
                                        <p:tgtEl>
                                          <p:spTgt spid="7"/>
                                        </p:tgtEl>
                                      </p:cBhvr>
                                    </p:animEffect>
                                    <p:anim calcmode="lin" valueType="num">
                                      <p:cBhvr>
                                        <p:cTn id="4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9" dur="13">
                                          <p:stCondLst>
                                            <p:cond delay="325"/>
                                          </p:stCondLst>
                                        </p:cTn>
                                        <p:tgtEl>
                                          <p:spTgt spid="7"/>
                                        </p:tgtEl>
                                      </p:cBhvr>
                                      <p:to x="100000" y="60000"/>
                                    </p:animScale>
                                    <p:animScale>
                                      <p:cBhvr>
                                        <p:cTn id="50" dur="83" decel="50000">
                                          <p:stCondLst>
                                            <p:cond delay="338"/>
                                          </p:stCondLst>
                                        </p:cTn>
                                        <p:tgtEl>
                                          <p:spTgt spid="7"/>
                                        </p:tgtEl>
                                      </p:cBhvr>
                                      <p:to x="100000" y="100000"/>
                                    </p:animScale>
                                    <p:animScale>
                                      <p:cBhvr>
                                        <p:cTn id="51" dur="13">
                                          <p:stCondLst>
                                            <p:cond delay="656"/>
                                          </p:stCondLst>
                                        </p:cTn>
                                        <p:tgtEl>
                                          <p:spTgt spid="7"/>
                                        </p:tgtEl>
                                      </p:cBhvr>
                                      <p:to x="100000" y="80000"/>
                                    </p:animScale>
                                    <p:animScale>
                                      <p:cBhvr>
                                        <p:cTn id="52" dur="83" decel="50000">
                                          <p:stCondLst>
                                            <p:cond delay="669"/>
                                          </p:stCondLst>
                                        </p:cTn>
                                        <p:tgtEl>
                                          <p:spTgt spid="7"/>
                                        </p:tgtEl>
                                      </p:cBhvr>
                                      <p:to x="100000" y="100000"/>
                                    </p:animScale>
                                    <p:animScale>
                                      <p:cBhvr>
                                        <p:cTn id="53" dur="13">
                                          <p:stCondLst>
                                            <p:cond delay="821"/>
                                          </p:stCondLst>
                                        </p:cTn>
                                        <p:tgtEl>
                                          <p:spTgt spid="7"/>
                                        </p:tgtEl>
                                      </p:cBhvr>
                                      <p:to x="100000" y="90000"/>
                                    </p:animScale>
                                    <p:animScale>
                                      <p:cBhvr>
                                        <p:cTn id="54" dur="83" decel="50000">
                                          <p:stCondLst>
                                            <p:cond delay="834"/>
                                          </p:stCondLst>
                                        </p:cTn>
                                        <p:tgtEl>
                                          <p:spTgt spid="7"/>
                                        </p:tgtEl>
                                      </p:cBhvr>
                                      <p:to x="100000" y="100000"/>
                                    </p:animScale>
                                    <p:animScale>
                                      <p:cBhvr>
                                        <p:cTn id="55" dur="13">
                                          <p:stCondLst>
                                            <p:cond delay="904"/>
                                          </p:stCondLst>
                                        </p:cTn>
                                        <p:tgtEl>
                                          <p:spTgt spid="7"/>
                                        </p:tgtEl>
                                      </p:cBhvr>
                                      <p:to x="100000" y="95000"/>
                                    </p:animScale>
                                    <p:animScale>
                                      <p:cBhvr>
                                        <p:cTn id="56" dur="83" decel="50000">
                                          <p:stCondLst>
                                            <p:cond delay="917"/>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290">
                                          <p:stCondLst>
                                            <p:cond delay="0"/>
                                          </p:stCondLst>
                                        </p:cTn>
                                        <p:tgtEl>
                                          <p:spTgt spid="8"/>
                                        </p:tgtEl>
                                      </p:cBhvr>
                                    </p:animEffect>
                                    <p:anim calcmode="lin" valueType="num">
                                      <p:cBhvr>
                                        <p:cTn id="6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7" dur="13">
                                          <p:stCondLst>
                                            <p:cond delay="325"/>
                                          </p:stCondLst>
                                        </p:cTn>
                                        <p:tgtEl>
                                          <p:spTgt spid="8"/>
                                        </p:tgtEl>
                                      </p:cBhvr>
                                      <p:to x="100000" y="60000"/>
                                    </p:animScale>
                                    <p:animScale>
                                      <p:cBhvr>
                                        <p:cTn id="68" dur="83" decel="50000">
                                          <p:stCondLst>
                                            <p:cond delay="338"/>
                                          </p:stCondLst>
                                        </p:cTn>
                                        <p:tgtEl>
                                          <p:spTgt spid="8"/>
                                        </p:tgtEl>
                                      </p:cBhvr>
                                      <p:to x="100000" y="100000"/>
                                    </p:animScale>
                                    <p:animScale>
                                      <p:cBhvr>
                                        <p:cTn id="69" dur="13">
                                          <p:stCondLst>
                                            <p:cond delay="656"/>
                                          </p:stCondLst>
                                        </p:cTn>
                                        <p:tgtEl>
                                          <p:spTgt spid="8"/>
                                        </p:tgtEl>
                                      </p:cBhvr>
                                      <p:to x="100000" y="80000"/>
                                    </p:animScale>
                                    <p:animScale>
                                      <p:cBhvr>
                                        <p:cTn id="70" dur="83" decel="50000">
                                          <p:stCondLst>
                                            <p:cond delay="669"/>
                                          </p:stCondLst>
                                        </p:cTn>
                                        <p:tgtEl>
                                          <p:spTgt spid="8"/>
                                        </p:tgtEl>
                                      </p:cBhvr>
                                      <p:to x="100000" y="100000"/>
                                    </p:animScale>
                                    <p:animScale>
                                      <p:cBhvr>
                                        <p:cTn id="71" dur="13">
                                          <p:stCondLst>
                                            <p:cond delay="821"/>
                                          </p:stCondLst>
                                        </p:cTn>
                                        <p:tgtEl>
                                          <p:spTgt spid="8"/>
                                        </p:tgtEl>
                                      </p:cBhvr>
                                      <p:to x="100000" y="90000"/>
                                    </p:animScale>
                                    <p:animScale>
                                      <p:cBhvr>
                                        <p:cTn id="72" dur="83" decel="50000">
                                          <p:stCondLst>
                                            <p:cond delay="834"/>
                                          </p:stCondLst>
                                        </p:cTn>
                                        <p:tgtEl>
                                          <p:spTgt spid="8"/>
                                        </p:tgtEl>
                                      </p:cBhvr>
                                      <p:to x="100000" y="100000"/>
                                    </p:animScale>
                                    <p:animScale>
                                      <p:cBhvr>
                                        <p:cTn id="73" dur="13">
                                          <p:stCondLst>
                                            <p:cond delay="904"/>
                                          </p:stCondLst>
                                        </p:cTn>
                                        <p:tgtEl>
                                          <p:spTgt spid="8"/>
                                        </p:tgtEl>
                                      </p:cBhvr>
                                      <p:to x="100000" y="95000"/>
                                    </p:animScale>
                                    <p:animScale>
                                      <p:cBhvr>
                                        <p:cTn id="74" dur="83" decel="50000">
                                          <p:stCondLst>
                                            <p:cond delay="917"/>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290">
                                          <p:stCondLst>
                                            <p:cond delay="0"/>
                                          </p:stCondLst>
                                        </p:cTn>
                                        <p:tgtEl>
                                          <p:spTgt spid="9"/>
                                        </p:tgtEl>
                                      </p:cBhvr>
                                    </p:animEffect>
                                    <p:anim calcmode="lin" valueType="num">
                                      <p:cBhvr>
                                        <p:cTn id="8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85" dur="13">
                                          <p:stCondLst>
                                            <p:cond delay="325"/>
                                          </p:stCondLst>
                                        </p:cTn>
                                        <p:tgtEl>
                                          <p:spTgt spid="9"/>
                                        </p:tgtEl>
                                      </p:cBhvr>
                                      <p:to x="100000" y="60000"/>
                                    </p:animScale>
                                    <p:animScale>
                                      <p:cBhvr>
                                        <p:cTn id="86" dur="83" decel="50000">
                                          <p:stCondLst>
                                            <p:cond delay="338"/>
                                          </p:stCondLst>
                                        </p:cTn>
                                        <p:tgtEl>
                                          <p:spTgt spid="9"/>
                                        </p:tgtEl>
                                      </p:cBhvr>
                                      <p:to x="100000" y="100000"/>
                                    </p:animScale>
                                    <p:animScale>
                                      <p:cBhvr>
                                        <p:cTn id="87" dur="13">
                                          <p:stCondLst>
                                            <p:cond delay="656"/>
                                          </p:stCondLst>
                                        </p:cTn>
                                        <p:tgtEl>
                                          <p:spTgt spid="9"/>
                                        </p:tgtEl>
                                      </p:cBhvr>
                                      <p:to x="100000" y="80000"/>
                                    </p:animScale>
                                    <p:animScale>
                                      <p:cBhvr>
                                        <p:cTn id="88" dur="83" decel="50000">
                                          <p:stCondLst>
                                            <p:cond delay="669"/>
                                          </p:stCondLst>
                                        </p:cTn>
                                        <p:tgtEl>
                                          <p:spTgt spid="9"/>
                                        </p:tgtEl>
                                      </p:cBhvr>
                                      <p:to x="100000" y="100000"/>
                                    </p:animScale>
                                    <p:animScale>
                                      <p:cBhvr>
                                        <p:cTn id="89" dur="13">
                                          <p:stCondLst>
                                            <p:cond delay="821"/>
                                          </p:stCondLst>
                                        </p:cTn>
                                        <p:tgtEl>
                                          <p:spTgt spid="9"/>
                                        </p:tgtEl>
                                      </p:cBhvr>
                                      <p:to x="100000" y="90000"/>
                                    </p:animScale>
                                    <p:animScale>
                                      <p:cBhvr>
                                        <p:cTn id="90" dur="83" decel="50000">
                                          <p:stCondLst>
                                            <p:cond delay="834"/>
                                          </p:stCondLst>
                                        </p:cTn>
                                        <p:tgtEl>
                                          <p:spTgt spid="9"/>
                                        </p:tgtEl>
                                      </p:cBhvr>
                                      <p:to x="100000" y="100000"/>
                                    </p:animScale>
                                    <p:animScale>
                                      <p:cBhvr>
                                        <p:cTn id="91" dur="13">
                                          <p:stCondLst>
                                            <p:cond delay="904"/>
                                          </p:stCondLst>
                                        </p:cTn>
                                        <p:tgtEl>
                                          <p:spTgt spid="9"/>
                                        </p:tgtEl>
                                      </p:cBhvr>
                                      <p:to x="100000" y="95000"/>
                                    </p:animScale>
                                    <p:animScale>
                                      <p:cBhvr>
                                        <p:cTn id="92" dur="83" decel="50000">
                                          <p:stCondLst>
                                            <p:cond delay="917"/>
                                          </p:stCondLst>
                                        </p:cTn>
                                        <p:tgtEl>
                                          <p:spTgt spid="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290">
                                          <p:stCondLst>
                                            <p:cond delay="0"/>
                                          </p:stCondLst>
                                        </p:cTn>
                                        <p:tgtEl>
                                          <p:spTgt spid="10"/>
                                        </p:tgtEl>
                                      </p:cBhvr>
                                    </p:animEffect>
                                    <p:anim calcmode="lin" valueType="num">
                                      <p:cBhvr>
                                        <p:cTn id="9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03" dur="13">
                                          <p:stCondLst>
                                            <p:cond delay="325"/>
                                          </p:stCondLst>
                                        </p:cTn>
                                        <p:tgtEl>
                                          <p:spTgt spid="10"/>
                                        </p:tgtEl>
                                      </p:cBhvr>
                                      <p:to x="100000" y="60000"/>
                                    </p:animScale>
                                    <p:animScale>
                                      <p:cBhvr>
                                        <p:cTn id="104" dur="83" decel="50000">
                                          <p:stCondLst>
                                            <p:cond delay="338"/>
                                          </p:stCondLst>
                                        </p:cTn>
                                        <p:tgtEl>
                                          <p:spTgt spid="10"/>
                                        </p:tgtEl>
                                      </p:cBhvr>
                                      <p:to x="100000" y="100000"/>
                                    </p:animScale>
                                    <p:animScale>
                                      <p:cBhvr>
                                        <p:cTn id="105" dur="13">
                                          <p:stCondLst>
                                            <p:cond delay="656"/>
                                          </p:stCondLst>
                                        </p:cTn>
                                        <p:tgtEl>
                                          <p:spTgt spid="10"/>
                                        </p:tgtEl>
                                      </p:cBhvr>
                                      <p:to x="100000" y="80000"/>
                                    </p:animScale>
                                    <p:animScale>
                                      <p:cBhvr>
                                        <p:cTn id="106" dur="83" decel="50000">
                                          <p:stCondLst>
                                            <p:cond delay="669"/>
                                          </p:stCondLst>
                                        </p:cTn>
                                        <p:tgtEl>
                                          <p:spTgt spid="10"/>
                                        </p:tgtEl>
                                      </p:cBhvr>
                                      <p:to x="100000" y="100000"/>
                                    </p:animScale>
                                    <p:animScale>
                                      <p:cBhvr>
                                        <p:cTn id="107" dur="13">
                                          <p:stCondLst>
                                            <p:cond delay="821"/>
                                          </p:stCondLst>
                                        </p:cTn>
                                        <p:tgtEl>
                                          <p:spTgt spid="10"/>
                                        </p:tgtEl>
                                      </p:cBhvr>
                                      <p:to x="100000" y="90000"/>
                                    </p:animScale>
                                    <p:animScale>
                                      <p:cBhvr>
                                        <p:cTn id="108" dur="83" decel="50000">
                                          <p:stCondLst>
                                            <p:cond delay="834"/>
                                          </p:stCondLst>
                                        </p:cTn>
                                        <p:tgtEl>
                                          <p:spTgt spid="10"/>
                                        </p:tgtEl>
                                      </p:cBhvr>
                                      <p:to x="100000" y="100000"/>
                                    </p:animScale>
                                    <p:animScale>
                                      <p:cBhvr>
                                        <p:cTn id="109" dur="13">
                                          <p:stCondLst>
                                            <p:cond delay="904"/>
                                          </p:stCondLst>
                                        </p:cTn>
                                        <p:tgtEl>
                                          <p:spTgt spid="10"/>
                                        </p:tgtEl>
                                      </p:cBhvr>
                                      <p:to x="100000" y="95000"/>
                                    </p:animScale>
                                    <p:animScale>
                                      <p:cBhvr>
                                        <p:cTn id="110" dur="83" decel="50000">
                                          <p:stCondLst>
                                            <p:cond delay="917"/>
                                          </p:stCondLst>
                                        </p:cTn>
                                        <p:tgtEl>
                                          <p:spTgt spid="10"/>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290">
                                          <p:stCondLst>
                                            <p:cond delay="0"/>
                                          </p:stCondLst>
                                        </p:cTn>
                                        <p:tgtEl>
                                          <p:spTgt spid="11"/>
                                        </p:tgtEl>
                                      </p:cBhvr>
                                    </p:animEffect>
                                    <p:anim calcmode="lin" valueType="num">
                                      <p:cBhvr>
                                        <p:cTn id="11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21" dur="13">
                                          <p:stCondLst>
                                            <p:cond delay="325"/>
                                          </p:stCondLst>
                                        </p:cTn>
                                        <p:tgtEl>
                                          <p:spTgt spid="11"/>
                                        </p:tgtEl>
                                      </p:cBhvr>
                                      <p:to x="100000" y="60000"/>
                                    </p:animScale>
                                    <p:animScale>
                                      <p:cBhvr>
                                        <p:cTn id="122" dur="83" decel="50000">
                                          <p:stCondLst>
                                            <p:cond delay="338"/>
                                          </p:stCondLst>
                                        </p:cTn>
                                        <p:tgtEl>
                                          <p:spTgt spid="11"/>
                                        </p:tgtEl>
                                      </p:cBhvr>
                                      <p:to x="100000" y="100000"/>
                                    </p:animScale>
                                    <p:animScale>
                                      <p:cBhvr>
                                        <p:cTn id="123" dur="13">
                                          <p:stCondLst>
                                            <p:cond delay="656"/>
                                          </p:stCondLst>
                                        </p:cTn>
                                        <p:tgtEl>
                                          <p:spTgt spid="11"/>
                                        </p:tgtEl>
                                      </p:cBhvr>
                                      <p:to x="100000" y="80000"/>
                                    </p:animScale>
                                    <p:animScale>
                                      <p:cBhvr>
                                        <p:cTn id="124" dur="83" decel="50000">
                                          <p:stCondLst>
                                            <p:cond delay="669"/>
                                          </p:stCondLst>
                                        </p:cTn>
                                        <p:tgtEl>
                                          <p:spTgt spid="11"/>
                                        </p:tgtEl>
                                      </p:cBhvr>
                                      <p:to x="100000" y="100000"/>
                                    </p:animScale>
                                    <p:animScale>
                                      <p:cBhvr>
                                        <p:cTn id="125" dur="13">
                                          <p:stCondLst>
                                            <p:cond delay="821"/>
                                          </p:stCondLst>
                                        </p:cTn>
                                        <p:tgtEl>
                                          <p:spTgt spid="11"/>
                                        </p:tgtEl>
                                      </p:cBhvr>
                                      <p:to x="100000" y="90000"/>
                                    </p:animScale>
                                    <p:animScale>
                                      <p:cBhvr>
                                        <p:cTn id="126" dur="83" decel="50000">
                                          <p:stCondLst>
                                            <p:cond delay="834"/>
                                          </p:stCondLst>
                                        </p:cTn>
                                        <p:tgtEl>
                                          <p:spTgt spid="11"/>
                                        </p:tgtEl>
                                      </p:cBhvr>
                                      <p:to x="100000" y="100000"/>
                                    </p:animScale>
                                    <p:animScale>
                                      <p:cBhvr>
                                        <p:cTn id="127" dur="13">
                                          <p:stCondLst>
                                            <p:cond delay="904"/>
                                          </p:stCondLst>
                                        </p:cTn>
                                        <p:tgtEl>
                                          <p:spTgt spid="11"/>
                                        </p:tgtEl>
                                      </p:cBhvr>
                                      <p:to x="100000" y="95000"/>
                                    </p:animScale>
                                    <p:animScale>
                                      <p:cBhvr>
                                        <p:cTn id="128" dur="83" decel="50000">
                                          <p:stCondLst>
                                            <p:cond delay="917"/>
                                          </p:stCondLst>
                                        </p:cTn>
                                        <p:tgtEl>
                                          <p:spTgt spid="11"/>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290">
                                          <p:stCondLst>
                                            <p:cond delay="0"/>
                                          </p:stCondLst>
                                        </p:cTn>
                                        <p:tgtEl>
                                          <p:spTgt spid="13"/>
                                        </p:tgtEl>
                                      </p:cBhvr>
                                    </p:animEffect>
                                    <p:anim calcmode="lin" valueType="num">
                                      <p:cBhvr>
                                        <p:cTn id="13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9" dur="13">
                                          <p:stCondLst>
                                            <p:cond delay="325"/>
                                          </p:stCondLst>
                                        </p:cTn>
                                        <p:tgtEl>
                                          <p:spTgt spid="13"/>
                                        </p:tgtEl>
                                      </p:cBhvr>
                                      <p:to x="100000" y="60000"/>
                                    </p:animScale>
                                    <p:animScale>
                                      <p:cBhvr>
                                        <p:cTn id="140" dur="83" decel="50000">
                                          <p:stCondLst>
                                            <p:cond delay="338"/>
                                          </p:stCondLst>
                                        </p:cTn>
                                        <p:tgtEl>
                                          <p:spTgt spid="13"/>
                                        </p:tgtEl>
                                      </p:cBhvr>
                                      <p:to x="100000" y="100000"/>
                                    </p:animScale>
                                    <p:animScale>
                                      <p:cBhvr>
                                        <p:cTn id="141" dur="13">
                                          <p:stCondLst>
                                            <p:cond delay="656"/>
                                          </p:stCondLst>
                                        </p:cTn>
                                        <p:tgtEl>
                                          <p:spTgt spid="13"/>
                                        </p:tgtEl>
                                      </p:cBhvr>
                                      <p:to x="100000" y="80000"/>
                                    </p:animScale>
                                    <p:animScale>
                                      <p:cBhvr>
                                        <p:cTn id="142" dur="83" decel="50000">
                                          <p:stCondLst>
                                            <p:cond delay="669"/>
                                          </p:stCondLst>
                                        </p:cTn>
                                        <p:tgtEl>
                                          <p:spTgt spid="13"/>
                                        </p:tgtEl>
                                      </p:cBhvr>
                                      <p:to x="100000" y="100000"/>
                                    </p:animScale>
                                    <p:animScale>
                                      <p:cBhvr>
                                        <p:cTn id="143" dur="13">
                                          <p:stCondLst>
                                            <p:cond delay="821"/>
                                          </p:stCondLst>
                                        </p:cTn>
                                        <p:tgtEl>
                                          <p:spTgt spid="13"/>
                                        </p:tgtEl>
                                      </p:cBhvr>
                                      <p:to x="100000" y="90000"/>
                                    </p:animScale>
                                    <p:animScale>
                                      <p:cBhvr>
                                        <p:cTn id="144" dur="83" decel="50000">
                                          <p:stCondLst>
                                            <p:cond delay="834"/>
                                          </p:stCondLst>
                                        </p:cTn>
                                        <p:tgtEl>
                                          <p:spTgt spid="13"/>
                                        </p:tgtEl>
                                      </p:cBhvr>
                                      <p:to x="100000" y="100000"/>
                                    </p:animScale>
                                    <p:animScale>
                                      <p:cBhvr>
                                        <p:cTn id="145" dur="13">
                                          <p:stCondLst>
                                            <p:cond delay="904"/>
                                          </p:stCondLst>
                                        </p:cTn>
                                        <p:tgtEl>
                                          <p:spTgt spid="13"/>
                                        </p:tgtEl>
                                      </p:cBhvr>
                                      <p:to x="100000" y="95000"/>
                                    </p:animScale>
                                    <p:animScale>
                                      <p:cBhvr>
                                        <p:cTn id="146" dur="83" decel="50000">
                                          <p:stCondLst>
                                            <p:cond delay="917"/>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om Único Canto Aparado 2"/>
          <p:cNvSpPr/>
          <p:nvPr/>
        </p:nvSpPr>
        <p:spPr>
          <a:xfrm>
            <a:off x="540912"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a:solidFill>
                <a:schemeClr val="tx1"/>
              </a:solidFill>
            </a:endParaRPr>
          </a:p>
          <a:p>
            <a:pPr algn="just"/>
            <a:endParaRPr lang="pt-BR" sz="1500" baseline="-25000" dirty="0" smtClean="0">
              <a:solidFill>
                <a:schemeClr val="tx1"/>
              </a:solidFill>
            </a:endParaRPr>
          </a:p>
          <a:p>
            <a:pPr marL="285750" indent="-285750" algn="ctr">
              <a:buFont typeface="Arial" panose="020B0604020202020204" pitchFamily="34" charset="0"/>
              <a:buChar char="•"/>
            </a:pPr>
            <a:endParaRPr lang="pt-BR" dirty="0" smtClean="0">
              <a:solidFill>
                <a:schemeClr val="tx1"/>
              </a:solidFill>
            </a:endParaRPr>
          </a:p>
          <a:p>
            <a:pPr marL="285750" indent="-285750" algn="ctr">
              <a:buFont typeface="Arial" panose="020B0604020202020204" pitchFamily="34" charset="0"/>
              <a:buChar char="•"/>
            </a:pPr>
            <a:endParaRPr lang="pt-BR" dirty="0">
              <a:solidFill>
                <a:schemeClr val="tx1"/>
              </a:solidFill>
            </a:endParaRPr>
          </a:p>
          <a:p>
            <a:pPr marL="285750" indent="-285750" algn="ctr">
              <a:buFont typeface="Arial" panose="020B0604020202020204" pitchFamily="34" charset="0"/>
              <a:buChar char="•"/>
            </a:pPr>
            <a:endParaRPr lang="pt-BR" dirty="0" smtClean="0">
              <a:solidFill>
                <a:schemeClr val="tx1"/>
              </a:solidFill>
            </a:endParaRPr>
          </a:p>
          <a:p>
            <a:pPr marL="285750" indent="-285750" algn="ctr">
              <a:buFont typeface="Arial" panose="020B0604020202020204" pitchFamily="34" charset="0"/>
              <a:buChar char="•"/>
            </a:pPr>
            <a:endParaRPr lang="pt-BR" dirty="0">
              <a:solidFill>
                <a:schemeClr val="tx1"/>
              </a:solidFill>
            </a:endParaRPr>
          </a:p>
          <a:p>
            <a:pPr marL="285750" indent="-285750" algn="ctr">
              <a:buFont typeface="Arial" panose="020B0604020202020204" pitchFamily="34" charset="0"/>
              <a:buChar char="•"/>
            </a:pPr>
            <a:endParaRPr lang="pt-BR" dirty="0" smtClean="0">
              <a:solidFill>
                <a:schemeClr val="tx1"/>
              </a:solidFill>
            </a:endParaRPr>
          </a:p>
          <a:p>
            <a:pPr marL="285750" indent="-285750" algn="ctr">
              <a:buFont typeface="Arial" panose="020B0604020202020204" pitchFamily="34" charset="0"/>
              <a:buChar char="•"/>
            </a:pPr>
            <a:endParaRPr lang="pt-BR" dirty="0" smtClean="0">
              <a:solidFill>
                <a:schemeClr val="tx1"/>
              </a:solidFill>
            </a:endParaRPr>
          </a:p>
          <a:p>
            <a:pPr marL="285750" indent="-285750" algn="ctr">
              <a:buFont typeface="Arial" panose="020B0604020202020204" pitchFamily="34" charset="0"/>
              <a:buChar char="•"/>
            </a:pPr>
            <a:endParaRPr lang="pt-BR" dirty="0">
              <a:solidFill>
                <a:schemeClr val="tx1"/>
              </a:solidFill>
            </a:endParaRPr>
          </a:p>
        </p:txBody>
      </p:sp>
      <p:sp>
        <p:nvSpPr>
          <p:cNvPr id="4" name="Retângulo 3"/>
          <p:cNvSpPr/>
          <p:nvPr/>
        </p:nvSpPr>
        <p:spPr>
          <a:xfrm>
            <a:off x="3679371" y="558194"/>
            <a:ext cx="4802778" cy="646331"/>
          </a:xfrm>
          <a:prstGeom prst="rect">
            <a:avLst/>
          </a:prstGeom>
        </p:spPr>
        <p:txBody>
          <a:bodyPr wrap="square">
            <a:spAutoFit/>
          </a:bodyPr>
          <a:lstStyle/>
          <a:p>
            <a:pPr algn="ctr"/>
            <a:r>
              <a:rPr lang="pt-BR" sz="3600" b="1" dirty="0" smtClean="0">
                <a:ln w="6600">
                  <a:solidFill>
                    <a:schemeClr val="tx1"/>
                  </a:solidFill>
                  <a:prstDash val="solid"/>
                </a:ln>
                <a:solidFill>
                  <a:srgbClr val="00B050"/>
                </a:solidFill>
                <a:effectLst>
                  <a:outerShdw blurRad="50800" dist="38100" dir="2700000" algn="tl" rotWithShape="0">
                    <a:prstClr val="black">
                      <a:alpha val="40000"/>
                    </a:prstClr>
                  </a:outerShdw>
                </a:effectLst>
              </a:rPr>
              <a:t>AUDITORIAS</a:t>
            </a:r>
            <a:endParaRPr lang="pt-BR" sz="3600" b="1" dirty="0">
              <a:ln w="6600">
                <a:solidFill>
                  <a:schemeClr val="tx1"/>
                </a:solidFill>
                <a:prstDash val="solid"/>
              </a:ln>
              <a:solidFill>
                <a:srgbClr val="00B050"/>
              </a:solidFill>
              <a:effectLst>
                <a:outerShdw blurRad="50800" dist="38100" dir="2700000" algn="tl" rotWithShape="0">
                  <a:prstClr val="black">
                    <a:alpha val="40000"/>
                  </a:prstClr>
                </a:outerShdw>
              </a:effectLst>
            </a:endParaRPr>
          </a:p>
        </p:txBody>
      </p:sp>
      <p:sp>
        <p:nvSpPr>
          <p:cNvPr id="6" name="Seta para a direita 5"/>
          <p:cNvSpPr/>
          <p:nvPr/>
        </p:nvSpPr>
        <p:spPr>
          <a:xfrm>
            <a:off x="2264229" y="896276"/>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a:solidFill>
                  <a:schemeClr val="tx1"/>
                </a:solidFill>
              </a:rPr>
              <a:t>Auditoria n. 020/11 – Auditoria Geral do Estado;</a:t>
            </a:r>
            <a:endParaRPr lang="pt-BR" dirty="0">
              <a:solidFill>
                <a:schemeClr val="tx1"/>
              </a:solidFill>
            </a:endParaRPr>
          </a:p>
        </p:txBody>
      </p:sp>
      <p:sp>
        <p:nvSpPr>
          <p:cNvPr id="8" name="Seta para a direita 7"/>
          <p:cNvSpPr/>
          <p:nvPr/>
        </p:nvSpPr>
        <p:spPr>
          <a:xfrm rot="10800000">
            <a:off x="2037573" y="1813795"/>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9" name="Seta para a direita 8"/>
          <p:cNvSpPr/>
          <p:nvPr/>
        </p:nvSpPr>
        <p:spPr>
          <a:xfrm>
            <a:off x="2264228" y="2748260"/>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dirty="0">
                <a:solidFill>
                  <a:schemeClr val="tx1"/>
                </a:solidFill>
              </a:rPr>
              <a:t>Auditoria coordenada – TCU/TCEMS/2017 (período 2001 a 2017);</a:t>
            </a:r>
          </a:p>
        </p:txBody>
      </p:sp>
      <p:sp>
        <p:nvSpPr>
          <p:cNvPr id="10" name="Seta para a direita 9"/>
          <p:cNvSpPr/>
          <p:nvPr/>
        </p:nvSpPr>
        <p:spPr>
          <a:xfrm rot="10800000">
            <a:off x="2037572" y="3683254"/>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2264228" y="4587709"/>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a:solidFill>
                  <a:schemeClr val="tx1"/>
                </a:solidFill>
              </a:rPr>
              <a:t>Requerimento n 2190/17 Deputado Amarildo; </a:t>
            </a:r>
            <a:endParaRPr lang="pt-BR" dirty="0">
              <a:solidFill>
                <a:schemeClr val="tx1"/>
              </a:solidFill>
            </a:endParaRPr>
          </a:p>
        </p:txBody>
      </p:sp>
      <p:sp>
        <p:nvSpPr>
          <p:cNvPr id="12" name="Seta para a direita 11"/>
          <p:cNvSpPr/>
          <p:nvPr/>
        </p:nvSpPr>
        <p:spPr>
          <a:xfrm rot="10800000">
            <a:off x="2037571" y="5469080"/>
            <a:ext cx="7877165" cy="11146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522762" y="2143014"/>
            <a:ext cx="6505303" cy="369332"/>
          </a:xfrm>
          <a:prstGeom prst="rect">
            <a:avLst/>
          </a:prstGeom>
          <a:noFill/>
        </p:spPr>
        <p:txBody>
          <a:bodyPr wrap="square" rtlCol="0">
            <a:spAutoFit/>
          </a:bodyPr>
          <a:lstStyle/>
          <a:p>
            <a:pPr marL="285750" indent="-285750">
              <a:buFont typeface="Arial" panose="020B0604020202020204" pitchFamily="34" charset="0"/>
              <a:buChar char="•"/>
            </a:pPr>
            <a:r>
              <a:rPr lang="pt-BR" dirty="0"/>
              <a:t>Auditoria n. 031/15 – Auditoria Geral do Estado</a:t>
            </a:r>
            <a:r>
              <a:rPr lang="pt-BR" dirty="0" smtClean="0"/>
              <a:t>;</a:t>
            </a:r>
            <a:endParaRPr lang="pt-BR" dirty="0"/>
          </a:p>
        </p:txBody>
      </p:sp>
      <p:sp>
        <p:nvSpPr>
          <p:cNvPr id="15" name="CaixaDeTexto 14"/>
          <p:cNvSpPr txBox="1"/>
          <p:nvPr/>
        </p:nvSpPr>
        <p:spPr>
          <a:xfrm>
            <a:off x="3128554" y="4013855"/>
            <a:ext cx="5904411" cy="369332"/>
          </a:xfrm>
          <a:prstGeom prst="rect">
            <a:avLst/>
          </a:prstGeom>
          <a:noFill/>
        </p:spPr>
        <p:txBody>
          <a:bodyPr wrap="square" rtlCol="0">
            <a:spAutoFit/>
          </a:bodyPr>
          <a:lstStyle/>
          <a:p>
            <a:pPr marL="285750" indent="-285750">
              <a:buFont typeface="Arial" panose="020B0604020202020204" pitchFamily="34" charset="0"/>
              <a:buChar char="•"/>
            </a:pPr>
            <a:r>
              <a:rPr lang="pt-BR" dirty="0"/>
              <a:t>Auditoria TCEMS – </a:t>
            </a:r>
            <a:r>
              <a:rPr lang="pt-BR" dirty="0" err="1"/>
              <a:t>req</a:t>
            </a:r>
            <a:r>
              <a:rPr lang="pt-BR" dirty="0"/>
              <a:t>. Assembleia Legislativa 2018</a:t>
            </a:r>
            <a:r>
              <a:rPr lang="pt-BR" dirty="0" smtClean="0"/>
              <a:t>;</a:t>
            </a:r>
            <a:endParaRPr lang="pt-BR" dirty="0"/>
          </a:p>
        </p:txBody>
      </p:sp>
      <p:sp>
        <p:nvSpPr>
          <p:cNvPr id="16" name="CaixaDeTexto 15"/>
          <p:cNvSpPr txBox="1"/>
          <p:nvPr/>
        </p:nvSpPr>
        <p:spPr>
          <a:xfrm>
            <a:off x="3128554" y="5799909"/>
            <a:ext cx="6093823" cy="369332"/>
          </a:xfrm>
          <a:prstGeom prst="rect">
            <a:avLst/>
          </a:prstGeom>
          <a:noFill/>
        </p:spPr>
        <p:txBody>
          <a:bodyPr wrap="square" rtlCol="0">
            <a:spAutoFit/>
          </a:bodyPr>
          <a:lstStyle/>
          <a:p>
            <a:pPr marL="285750" indent="-285750">
              <a:buFont typeface="Arial" panose="020B0604020202020204" pitchFamily="34" charset="0"/>
              <a:buChar char="•"/>
            </a:pPr>
            <a:r>
              <a:rPr lang="pt-BR" dirty="0"/>
              <a:t>Auditoria da Receita Federal 2017, 2018, 2019</a:t>
            </a:r>
            <a:r>
              <a:rPr lang="pt-BR" dirty="0" smtClean="0"/>
              <a:t>.</a:t>
            </a:r>
            <a:endParaRPr lang="pt-BR" dirty="0"/>
          </a:p>
        </p:txBody>
      </p:sp>
    </p:spTree>
    <p:extLst>
      <p:ext uri="{BB962C8B-B14F-4D97-AF65-F5344CB8AC3E}">
        <p14:creationId xmlns:p14="http://schemas.microsoft.com/office/powerpoint/2010/main" val="171903293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com Único Canto Aparado 2"/>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smtClean="0">
              <a:solidFill>
                <a:schemeClr val="tx1"/>
              </a:solidFill>
            </a:endParaRPr>
          </a:p>
          <a:p>
            <a:pPr algn="just"/>
            <a:endParaRPr lang="pt-BR" sz="1500" baseline="-25000" dirty="0" smtClean="0">
              <a:solidFill>
                <a:schemeClr val="tx1"/>
              </a:solidFill>
            </a:endParaRPr>
          </a:p>
          <a:p>
            <a:pPr algn="just"/>
            <a:endParaRPr lang="pt-BR" sz="1500" baseline="-25000" dirty="0" smtClean="0">
              <a:solidFill>
                <a:schemeClr val="tx1"/>
              </a:solidFill>
            </a:endParaRPr>
          </a:p>
          <a:p>
            <a:pPr algn="just"/>
            <a:endParaRPr lang="pt-BR" sz="1500" baseline="-25000" dirty="0" smtClean="0">
              <a:solidFill>
                <a:schemeClr val="tx1"/>
              </a:solidFill>
            </a:endParaRPr>
          </a:p>
          <a:p>
            <a:pPr algn="ctr"/>
            <a:endParaRPr lang="pt-BR" sz="4800" dirty="0">
              <a:solidFill>
                <a:schemeClr val="tx1"/>
              </a:solidFill>
            </a:endParaRPr>
          </a:p>
          <a:p>
            <a:pPr algn="ctr"/>
            <a:endParaRPr lang="pt-BR" sz="4800" dirty="0" smtClean="0">
              <a:solidFill>
                <a:schemeClr val="tx1"/>
              </a:solidFill>
            </a:endParaRPr>
          </a:p>
          <a:p>
            <a:pPr algn="ctr"/>
            <a:endParaRPr lang="pt-BR" sz="4400" dirty="0">
              <a:solidFill>
                <a:schemeClr val="tx1"/>
              </a:solidFill>
            </a:endParaRPr>
          </a:p>
        </p:txBody>
      </p:sp>
      <p:sp>
        <p:nvSpPr>
          <p:cNvPr id="4" name="Retângulo 3"/>
          <p:cNvSpPr/>
          <p:nvPr/>
        </p:nvSpPr>
        <p:spPr>
          <a:xfrm>
            <a:off x="1515292" y="2037806"/>
            <a:ext cx="9204960" cy="1938992"/>
          </a:xfrm>
          <a:prstGeom prst="rect">
            <a:avLst/>
          </a:prstGeom>
          <a:noFill/>
        </p:spPr>
        <p:txBody>
          <a:bodyPr wrap="square" lIns="91440" tIns="45720" rIns="91440" bIns="45720">
            <a:spAutoFit/>
          </a:bodyPr>
          <a:lstStyle/>
          <a:p>
            <a:pPr algn="ctr"/>
            <a:r>
              <a:rPr lang="pt-BR" sz="6000" b="1" cap="none" spc="0" dirty="0" smtClean="0">
                <a:ln w="6600">
                  <a:solidFill>
                    <a:schemeClr val="tx1"/>
                  </a:solidFill>
                  <a:prstDash val="solid"/>
                </a:ln>
                <a:solidFill>
                  <a:srgbClr val="00B050"/>
                </a:solidFill>
                <a:effectLst>
                  <a:outerShdw blurRad="50800" dist="38100" dir="2700000" algn="tl" rotWithShape="0">
                    <a:prstClr val="black">
                      <a:alpha val="40000"/>
                    </a:prstClr>
                  </a:outerShdw>
                </a:effectLst>
              </a:rPr>
              <a:t>DEMONSTRATIVOS</a:t>
            </a:r>
          </a:p>
          <a:p>
            <a:pPr algn="ctr"/>
            <a:r>
              <a:rPr lang="pt-BR" sz="6000" b="1" cap="none" spc="0" dirty="0" smtClean="0">
                <a:ln w="6600">
                  <a:solidFill>
                    <a:schemeClr val="tx1"/>
                  </a:solidFill>
                  <a:prstDash val="solid"/>
                </a:ln>
                <a:solidFill>
                  <a:srgbClr val="00B050"/>
                </a:solidFill>
                <a:effectLst>
                  <a:outerShdw blurRad="50800" dist="38100" dir="2700000" algn="tl" rotWithShape="0">
                    <a:prstClr val="black">
                      <a:alpha val="40000"/>
                    </a:prstClr>
                  </a:outerShdw>
                </a:effectLst>
              </a:rPr>
              <a:t>FÍSICO E FINANCEIRO</a:t>
            </a:r>
            <a:endParaRPr lang="pt-BR" sz="6000" b="1" cap="none" spc="0" dirty="0">
              <a:ln w="6600">
                <a:solidFill>
                  <a:schemeClr val="tx1"/>
                </a:solidFill>
                <a:prstDash val="solid"/>
              </a:ln>
              <a:solidFill>
                <a:srgbClr val="00B05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722422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1950720" y="77421"/>
            <a:ext cx="7628709" cy="6446046"/>
          </a:xfrm>
          <a:prstGeom prst="rect">
            <a:avLst/>
          </a:prstGeom>
        </p:spPr>
      </p:pic>
    </p:spTree>
    <p:extLst>
      <p:ext uri="{BB962C8B-B14F-4D97-AF65-F5344CB8AC3E}">
        <p14:creationId xmlns:p14="http://schemas.microsoft.com/office/powerpoint/2010/main" val="4111554053"/>
      </p:ext>
    </p:extLst>
  </p:cSld>
  <p:clrMapOvr>
    <a:masterClrMapping/>
  </p:clrMapOvr>
  <p:transition spd="slow" advClick="0">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stretch>
            <a:fillRect/>
          </a:stretch>
        </p:blipFill>
        <p:spPr>
          <a:xfrm>
            <a:off x="2071611" y="104365"/>
            <a:ext cx="7603612" cy="6385763"/>
          </a:xfrm>
          <a:prstGeom prst="rect">
            <a:avLst/>
          </a:prstGeom>
        </p:spPr>
      </p:pic>
    </p:spTree>
    <p:extLst>
      <p:ext uri="{BB962C8B-B14F-4D97-AF65-F5344CB8AC3E}">
        <p14:creationId xmlns:p14="http://schemas.microsoft.com/office/powerpoint/2010/main" val="3931653702"/>
      </p:ext>
    </p:extLst>
  </p:cSld>
  <p:clrMapOvr>
    <a:masterClrMapping/>
  </p:clrMapOvr>
  <p:transition spd="slow" advClick="0">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stretch>
            <a:fillRect/>
          </a:stretch>
        </p:blipFill>
        <p:spPr>
          <a:xfrm>
            <a:off x="1888731" y="99604"/>
            <a:ext cx="7612320" cy="6430547"/>
          </a:xfrm>
          <a:prstGeom prst="rect">
            <a:avLst/>
          </a:prstGeom>
        </p:spPr>
      </p:pic>
    </p:spTree>
    <p:extLst>
      <p:ext uri="{BB962C8B-B14F-4D97-AF65-F5344CB8AC3E}">
        <p14:creationId xmlns:p14="http://schemas.microsoft.com/office/powerpoint/2010/main" val="1087045609"/>
      </p:ext>
    </p:extLst>
  </p:cSld>
  <p:clrMapOvr>
    <a:masterClrMapping/>
  </p:clrMapOvr>
  <p:transition spd="slow" advClick="0">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2279330" y="199566"/>
            <a:ext cx="7633339" cy="6452372"/>
          </a:xfrm>
          <a:prstGeom prst="rect">
            <a:avLst/>
          </a:prstGeom>
        </p:spPr>
      </p:pic>
    </p:spTree>
    <p:extLst>
      <p:ext uri="{BB962C8B-B14F-4D97-AF65-F5344CB8AC3E}">
        <p14:creationId xmlns:p14="http://schemas.microsoft.com/office/powerpoint/2010/main" val="3141104241"/>
      </p:ext>
    </p:extLst>
  </p:cSld>
  <p:clrMapOvr>
    <a:masterClrMapping/>
  </p:clrMapOvr>
  <p:transition spd="slow" advClick="0">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stretch>
            <a:fillRect/>
          </a:stretch>
        </p:blipFill>
        <p:spPr>
          <a:xfrm>
            <a:off x="2115152" y="79057"/>
            <a:ext cx="7621029" cy="6379162"/>
          </a:xfrm>
          <a:prstGeom prst="rect">
            <a:avLst/>
          </a:prstGeom>
        </p:spPr>
      </p:pic>
    </p:spTree>
    <p:extLst>
      <p:ext uri="{BB962C8B-B14F-4D97-AF65-F5344CB8AC3E}">
        <p14:creationId xmlns:p14="http://schemas.microsoft.com/office/powerpoint/2010/main" val="2787308523"/>
      </p:ext>
    </p:extLst>
  </p:cSld>
  <p:clrMapOvr>
    <a:masterClrMapping/>
  </p:clrMapOvr>
  <p:transition spd="slow" advClick="0">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stretch>
            <a:fillRect/>
          </a:stretch>
        </p:blipFill>
        <p:spPr>
          <a:xfrm>
            <a:off x="2094920" y="157434"/>
            <a:ext cx="7499838" cy="6321743"/>
          </a:xfrm>
          <a:prstGeom prst="rect">
            <a:avLst/>
          </a:prstGeom>
        </p:spPr>
      </p:pic>
    </p:spTree>
    <p:extLst>
      <p:ext uri="{BB962C8B-B14F-4D97-AF65-F5344CB8AC3E}">
        <p14:creationId xmlns:p14="http://schemas.microsoft.com/office/powerpoint/2010/main" val="851743764"/>
      </p:ext>
    </p:extLst>
  </p:cSld>
  <p:clrMapOvr>
    <a:masterClrMapping/>
  </p:clrMapOvr>
  <p:transition spd="slow" advClick="0">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339966"/>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1979</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33996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a:t>Decreto-Lei </a:t>
            </a:r>
          </a:p>
          <a:p>
            <a:pPr lvl="0" algn="ctr" defTabSz="889000">
              <a:lnSpc>
                <a:spcPct val="90000"/>
              </a:lnSpc>
              <a:spcBef>
                <a:spcPct val="0"/>
              </a:spcBef>
              <a:spcAft>
                <a:spcPts val="0"/>
              </a:spcAft>
            </a:pPr>
            <a:r>
              <a:rPr lang="pt-BR" sz="2000" dirty="0"/>
              <a:t>Estadual nº 1, </a:t>
            </a:r>
          </a:p>
          <a:p>
            <a:pPr lvl="0" algn="ctr" defTabSz="889000">
              <a:lnSpc>
                <a:spcPct val="90000"/>
              </a:lnSpc>
              <a:spcBef>
                <a:spcPct val="0"/>
              </a:spcBef>
              <a:spcAft>
                <a:spcPts val="0"/>
              </a:spcAft>
            </a:pPr>
            <a:r>
              <a:rPr lang="pt-BR" sz="2000" dirty="0"/>
              <a:t> de 01.01</a:t>
            </a:r>
          </a:p>
          <a:p>
            <a:pPr lvl="0" algn="ctr" defTabSz="889000">
              <a:lnSpc>
                <a:spcPct val="90000"/>
              </a:lnSpc>
              <a:spcBef>
                <a:spcPct val="0"/>
              </a:spcBef>
              <a:spcAft>
                <a:spcPts val="0"/>
              </a:spcAft>
            </a:pPr>
            <a:r>
              <a:rPr lang="pt-BR" sz="2000" dirty="0"/>
              <a:t>(art. 43)</a:t>
            </a:r>
          </a:p>
        </p:txBody>
      </p:sp>
      <p:sp>
        <p:nvSpPr>
          <p:cNvPr id="9" name="Forma Livre 8"/>
          <p:cNvSpPr/>
          <p:nvPr/>
        </p:nvSpPr>
        <p:spPr>
          <a:xfrm>
            <a:off x="656729" y="4430657"/>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6">
              <a:lumMod val="60000"/>
              <a:lumOff val="40000"/>
            </a:schemeClr>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defRPr/>
            </a:pPr>
            <a:r>
              <a:rPr lang="pt-BR" sz="1500" dirty="0">
                <a:solidFill>
                  <a:schemeClr val="tx1"/>
                </a:solidFill>
              </a:rPr>
              <a:t>Estabelece regras  para transição dos servidores do IPEMAT, para fins  previdenciários, à autarquia a ser criada</a:t>
            </a:r>
          </a:p>
          <a:p>
            <a:pPr lvl="0" algn="ctr">
              <a:spcBef>
                <a:spcPct val="0"/>
              </a:spcBef>
            </a:pPr>
            <a:endParaRPr lang="pt-BR" sz="1500" kern="1200" dirty="0"/>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r>
              <a:rPr lang="pt-BR" b="1" dirty="0" smtClean="0">
                <a:solidFill>
                  <a:schemeClr val="tx1"/>
                </a:solidFill>
              </a:rPr>
              <a:t>Art. 43. </a:t>
            </a:r>
            <a:r>
              <a:rPr lang="pt-BR" dirty="0" smtClean="0">
                <a:solidFill>
                  <a:schemeClr val="tx1"/>
                </a:solidFill>
              </a:rPr>
              <a:t>O Estado definirá a sua política previdenciária e assistencial quanto à criação de órgão específico e à vinculação do pessoal regido pela legislação trabalhista a sistemas locais ou ao Instituto Nacional de Assistência Médica e Previdência Social – INAMPS.</a:t>
            </a:r>
          </a:p>
          <a:p>
            <a:pPr algn="just"/>
            <a:r>
              <a:rPr lang="pt-BR" dirty="0" smtClean="0">
                <a:solidFill>
                  <a:schemeClr val="tx1"/>
                </a:solidFill>
              </a:rPr>
              <a:t>	</a:t>
            </a:r>
            <a:r>
              <a:rPr lang="pt-BR" b="1" i="1" u="sng" dirty="0" smtClean="0">
                <a:solidFill>
                  <a:srgbClr val="339966"/>
                </a:solidFill>
              </a:rPr>
              <a:t>§ 1° - Enquanto não for constituída instituição com a finalidade de prestar assistência previdenciária, fica assegurado, aos atuais contribuintes do Instituto de Previdência do Estado de Mato Grosso – IPEMAT, lotados no Estado de Mato Grosso do Sul, o direito de permanecerem a ele filiados.</a:t>
            </a:r>
          </a:p>
          <a:p>
            <a:pPr algn="just"/>
            <a:r>
              <a:rPr lang="pt-BR" b="1" i="1" u="sng" dirty="0" smtClean="0">
                <a:solidFill>
                  <a:srgbClr val="339966"/>
                </a:solidFill>
              </a:rPr>
              <a:t>	</a:t>
            </a:r>
            <a:r>
              <a:rPr lang="pt-BR" b="1" i="1" u="sng" dirty="0">
                <a:solidFill>
                  <a:srgbClr val="339966"/>
                </a:solidFill>
              </a:rPr>
              <a:t> § </a:t>
            </a:r>
            <a:r>
              <a:rPr lang="pt-BR" b="1" i="1" u="sng" dirty="0" smtClean="0">
                <a:solidFill>
                  <a:srgbClr val="339966"/>
                </a:solidFill>
              </a:rPr>
              <a:t>2° </a:t>
            </a:r>
            <a:r>
              <a:rPr lang="pt-BR" b="1" i="1" u="sng" dirty="0">
                <a:solidFill>
                  <a:srgbClr val="339966"/>
                </a:solidFill>
              </a:rPr>
              <a:t>- </a:t>
            </a:r>
            <a:r>
              <a:rPr lang="pt-BR" b="1" i="1" u="sng" dirty="0" smtClean="0">
                <a:solidFill>
                  <a:srgbClr val="339966"/>
                </a:solidFill>
              </a:rPr>
              <a:t>O pessoal admitido após 1° de janeiro de 1979, para o Quadro Permanente do Estado de Mato Grosso do Sul, será contribuinte do IPEMAT, até que instituição semelhante seja criada no Estado de Mato Grosso do Sul, salvo os admitidos sob a legislação trabalhista que contribuirão para o INAMPS</a:t>
            </a:r>
            <a:r>
              <a:rPr lang="pt-BR" dirty="0" smtClean="0">
                <a:solidFill>
                  <a:srgbClr val="339966"/>
                </a:solidFill>
              </a:rPr>
              <a:t>.</a:t>
            </a:r>
          </a:p>
          <a:p>
            <a:pPr algn="just"/>
            <a:r>
              <a:rPr lang="pt-BR" b="1" i="1" dirty="0" smtClean="0">
                <a:solidFill>
                  <a:schemeClr val="tx1"/>
                </a:solidFill>
              </a:rPr>
              <a:t>	§ 3° - </a:t>
            </a:r>
            <a:r>
              <a:rPr lang="pt-BR" dirty="0" smtClean="0">
                <a:solidFill>
                  <a:schemeClr val="tx1"/>
                </a:solidFill>
              </a:rPr>
              <a:t>Os ocupantes de cargos em comissão do Quadro Permanente do Estado de Mato Grosso do Sul poderão optar pela contribuição estabelecida no § 2° deste artigo ou por outro sistema previdenciário mantido pela União, Estado ou Município.</a:t>
            </a:r>
          </a:p>
          <a:p>
            <a:pPr algn="just"/>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9559854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1825770" y="131309"/>
            <a:ext cx="7623029" cy="6434607"/>
          </a:xfrm>
          <a:prstGeom prst="rect">
            <a:avLst/>
          </a:prstGeom>
        </p:spPr>
      </p:pic>
    </p:spTree>
    <p:extLst>
      <p:ext uri="{BB962C8B-B14F-4D97-AF65-F5344CB8AC3E}">
        <p14:creationId xmlns:p14="http://schemas.microsoft.com/office/powerpoint/2010/main" val="2575535780"/>
      </p:ext>
    </p:extLst>
  </p:cSld>
  <p:clrMapOvr>
    <a:masterClrMapping/>
  </p:clrMapOvr>
  <p:transition spd="slow" advClick="0">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354602" y="745369"/>
            <a:ext cx="11524515" cy="5533510"/>
          </a:xfrm>
          <a:prstGeom prst="rect">
            <a:avLst/>
          </a:prstGeom>
        </p:spPr>
      </p:pic>
    </p:spTree>
    <p:extLst>
      <p:ext uri="{BB962C8B-B14F-4D97-AF65-F5344CB8AC3E}">
        <p14:creationId xmlns:p14="http://schemas.microsoft.com/office/powerpoint/2010/main" val="214592035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1158104" y="404540"/>
            <a:ext cx="10807488" cy="5961426"/>
          </a:xfrm>
          <a:prstGeom prst="rect">
            <a:avLst/>
          </a:prstGeom>
        </p:spPr>
      </p:pic>
    </p:spTree>
  </p:cSld>
  <p:clrMapOvr>
    <a:masterClrMapping/>
  </p:clrMapOvr>
  <p:transition spd="slow" advClick="0">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3834637" y="102028"/>
            <a:ext cx="4882643" cy="6463276"/>
          </a:xfrm>
          <a:prstGeom prst="rect">
            <a:avLst/>
          </a:prstGeom>
        </p:spPr>
      </p:pic>
    </p:spTree>
  </p:cSld>
  <p:clrMapOvr>
    <a:masterClrMapping/>
  </p:clrMapOvr>
  <p:transition spd="slow" advClick="0">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2"/>
          <p:cNvSpPr txBox="1"/>
          <p:nvPr/>
        </p:nvSpPr>
        <p:spPr>
          <a:xfrm>
            <a:off x="7080174" y="1989997"/>
            <a:ext cx="72569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aixaDeTexto 2"/>
          <p:cNvSpPr txBox="1"/>
          <p:nvPr/>
        </p:nvSpPr>
        <p:spPr>
          <a:xfrm>
            <a:off x="8981860" y="1989997"/>
            <a:ext cx="72569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aixaDeTexto 2"/>
          <p:cNvSpPr txBox="1"/>
          <p:nvPr/>
        </p:nvSpPr>
        <p:spPr>
          <a:xfrm>
            <a:off x="7153648" y="2492896"/>
            <a:ext cx="815643"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aixaDeTexto 2"/>
          <p:cNvSpPr txBox="1"/>
          <p:nvPr/>
        </p:nvSpPr>
        <p:spPr>
          <a:xfrm>
            <a:off x="8527166" y="2040939"/>
            <a:ext cx="815643"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aixaDeTexto 12"/>
          <p:cNvSpPr txBox="1"/>
          <p:nvPr/>
        </p:nvSpPr>
        <p:spPr>
          <a:xfrm>
            <a:off x="2662262" y="6050074"/>
            <a:ext cx="7257115" cy="276999"/>
          </a:xfrm>
          <a:prstGeom prst="rect">
            <a:avLst/>
          </a:prstGeom>
          <a:noFill/>
        </p:spPr>
        <p:txBody>
          <a:bodyPr wrap="none" rtlCol="0">
            <a:spAutoFit/>
          </a:bodyPr>
          <a:lstStyle/>
          <a:p>
            <a:pPr lvl="0">
              <a:defRPr/>
            </a:pPr>
            <a:r>
              <a:rPr kumimoji="0" lang="pt-BR" sz="1200" b="0" i="0" u="none" strike="noStrike" kern="1200" cap="none" spc="0" normalizeH="0" baseline="0" noProof="0" dirty="0" smtClean="0">
                <a:ln>
                  <a:noFill/>
                </a:ln>
                <a:solidFill>
                  <a:prstClr val="black"/>
                </a:solidFill>
                <a:effectLst/>
                <a:uLnTx/>
                <a:uFillTx/>
                <a:latin typeface="Calibri"/>
                <a:ea typeface="+mn-ea"/>
                <a:cs typeface="+mn-cs"/>
              </a:rPr>
              <a:t>Observação: </a:t>
            </a:r>
            <a:r>
              <a:rPr lang="pt-BR" sz="1200" dirty="0" smtClean="0">
                <a:solidFill>
                  <a:prstClr val="black"/>
                </a:solidFill>
                <a:latin typeface="Calibri"/>
              </a:rPr>
              <a:t>À partir de 2021 as despesas com auxílios e receitas/despesas, deixaram de ser vinculadas ao </a:t>
            </a:r>
            <a:r>
              <a:rPr lang="pt-BR" sz="1200" dirty="0" err="1" smtClean="0">
                <a:solidFill>
                  <a:prstClr val="black"/>
                </a:solidFill>
                <a:latin typeface="Calibri"/>
              </a:rPr>
              <a:t>MSPrev</a:t>
            </a:r>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7" name="Gráfico 16"/>
          <p:cNvGraphicFramePr>
            <a:graphicFrameLocks/>
          </p:cNvGraphicFramePr>
          <p:nvPr>
            <p:extLst>
              <p:ext uri="{D42A27DB-BD31-4B8C-83A1-F6EECF244321}">
                <p14:modId xmlns:p14="http://schemas.microsoft.com/office/powerpoint/2010/main" val="1762782364"/>
              </p:ext>
            </p:extLst>
          </p:nvPr>
        </p:nvGraphicFramePr>
        <p:xfrm>
          <a:off x="2490647" y="1162822"/>
          <a:ext cx="7776864" cy="4887252"/>
        </p:xfrm>
        <a:graphic>
          <a:graphicData uri="http://schemas.openxmlformats.org/drawingml/2006/chart">
            <c:chart xmlns:c="http://schemas.openxmlformats.org/drawingml/2006/chart" xmlns:r="http://schemas.openxmlformats.org/officeDocument/2006/relationships" r:id="rId2"/>
          </a:graphicData>
        </a:graphic>
      </p:graphicFrame>
      <p:sp>
        <p:nvSpPr>
          <p:cNvPr id="18" name="Seta para cima 17"/>
          <p:cNvSpPr/>
          <p:nvPr/>
        </p:nvSpPr>
        <p:spPr>
          <a:xfrm rot="10800000">
            <a:off x="7495788" y="3314230"/>
            <a:ext cx="310076" cy="116197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100" b="0" i="0" u="none" strike="noStrike" kern="1200" cap="none" spc="0" normalizeH="0" baseline="0" noProof="0">
              <a:ln>
                <a:noFill/>
              </a:ln>
              <a:solidFill>
                <a:prstClr val="white"/>
              </a:solidFill>
              <a:effectLst/>
              <a:uLnTx/>
              <a:uFillTx/>
              <a:latin typeface="Calibri"/>
              <a:ea typeface="+mn-ea"/>
              <a:cs typeface="+mn-cs"/>
            </a:endParaRPr>
          </a:p>
        </p:txBody>
      </p:sp>
      <p:sp>
        <p:nvSpPr>
          <p:cNvPr id="19" name="Seta para cima 18"/>
          <p:cNvSpPr/>
          <p:nvPr/>
        </p:nvSpPr>
        <p:spPr>
          <a:xfrm>
            <a:off x="8779949" y="3418233"/>
            <a:ext cx="310076" cy="1113227"/>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100" b="0" i="0" u="none" strike="noStrike" kern="1200" cap="none" spc="0" normalizeH="0" baseline="0" noProof="0">
              <a:ln>
                <a:noFill/>
              </a:ln>
              <a:solidFill>
                <a:prstClr val="white"/>
              </a:solidFill>
              <a:effectLst/>
              <a:uLnTx/>
              <a:uFillTx/>
              <a:latin typeface="Calibri"/>
              <a:ea typeface="+mn-ea"/>
              <a:cs typeface="+mn-cs"/>
            </a:endParaRPr>
          </a:p>
        </p:txBody>
      </p:sp>
      <p:sp>
        <p:nvSpPr>
          <p:cNvPr id="21" name="CaixaDeTexto 1"/>
          <p:cNvSpPr txBox="1"/>
          <p:nvPr/>
        </p:nvSpPr>
        <p:spPr>
          <a:xfrm>
            <a:off x="7080174" y="4639845"/>
            <a:ext cx="2337497" cy="2976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400" b="1" dirty="0" smtClean="0">
                <a:solidFill>
                  <a:schemeClr val="bg1"/>
                </a:solidFill>
              </a:rPr>
              <a:t>1,05 Ativo para cada Inativo</a:t>
            </a:r>
            <a:endParaRPr lang="pt-BR" sz="1400" b="1" dirty="0">
              <a:solidFill>
                <a:schemeClr val="bg1"/>
              </a:solidFill>
            </a:endParaRPr>
          </a:p>
        </p:txBody>
      </p:sp>
      <p:sp>
        <p:nvSpPr>
          <p:cNvPr id="22" name="CaixaDeTexto 1"/>
          <p:cNvSpPr txBox="1"/>
          <p:nvPr/>
        </p:nvSpPr>
        <p:spPr>
          <a:xfrm>
            <a:off x="3355205" y="4649483"/>
            <a:ext cx="2352610" cy="288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400" b="1" dirty="0" smtClean="0">
                <a:solidFill>
                  <a:schemeClr val="bg1"/>
                </a:solidFill>
              </a:rPr>
              <a:t>2,6 Ativos para cada Inativo</a:t>
            </a:r>
            <a:endParaRPr lang="pt-BR" sz="1400" b="1" dirty="0">
              <a:solidFill>
                <a:schemeClr val="bg1"/>
              </a:solidFill>
            </a:endParaRPr>
          </a:p>
        </p:txBody>
      </p:sp>
    </p:spTree>
  </p:cSld>
  <p:clrMapOvr>
    <a:masterClrMapping/>
  </p:clrMapOvr>
  <p:transition spd="slow" advClick="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790585" y="5402454"/>
            <a:ext cx="71287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Para efeito atuarial a proporção ideal seria de 4 Ativos para cada Inativo</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aixaDeTexto 7"/>
          <p:cNvSpPr txBox="1"/>
          <p:nvPr/>
        </p:nvSpPr>
        <p:spPr>
          <a:xfrm>
            <a:off x="2662262" y="6050074"/>
            <a:ext cx="7257115" cy="276999"/>
          </a:xfrm>
          <a:prstGeom prst="rect">
            <a:avLst/>
          </a:prstGeom>
          <a:noFill/>
        </p:spPr>
        <p:txBody>
          <a:bodyPr wrap="none" rtlCol="0">
            <a:spAutoFit/>
          </a:bodyPr>
          <a:lstStyle/>
          <a:p>
            <a:pPr lvl="0">
              <a:defRPr/>
            </a:pPr>
            <a:r>
              <a:rPr kumimoji="0" lang="pt-BR" sz="1200" b="0" i="0" u="none" strike="noStrike" kern="1200" cap="none" spc="0" normalizeH="0" baseline="0" noProof="0" dirty="0" smtClean="0">
                <a:ln>
                  <a:noFill/>
                </a:ln>
                <a:solidFill>
                  <a:prstClr val="black"/>
                </a:solidFill>
                <a:effectLst/>
                <a:uLnTx/>
                <a:uFillTx/>
                <a:latin typeface="Calibri"/>
                <a:ea typeface="+mn-ea"/>
                <a:cs typeface="+mn-cs"/>
              </a:rPr>
              <a:t>Observação: </a:t>
            </a:r>
            <a:r>
              <a:rPr lang="pt-BR" sz="1200" dirty="0" smtClean="0">
                <a:solidFill>
                  <a:prstClr val="black"/>
                </a:solidFill>
                <a:latin typeface="Calibri"/>
              </a:rPr>
              <a:t>À partir de 2020 as despesas com auxílios e receitas/despesas, deixaram de ser vinculadas ao </a:t>
            </a:r>
            <a:r>
              <a:rPr lang="pt-BR" sz="1200" dirty="0" err="1" smtClean="0">
                <a:solidFill>
                  <a:prstClr val="black"/>
                </a:solidFill>
                <a:latin typeface="Calibri"/>
              </a:rPr>
              <a:t>MSPrev</a:t>
            </a:r>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aixaDeTexto 1"/>
          <p:cNvSpPr txBox="1"/>
          <p:nvPr/>
        </p:nvSpPr>
        <p:spPr>
          <a:xfrm>
            <a:off x="3224576" y="3880066"/>
            <a:ext cx="2352610" cy="288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t-BR" sz="1400" b="1" dirty="0">
              <a:solidFill>
                <a:schemeClr val="bg1"/>
              </a:solidFill>
            </a:endParaRPr>
          </a:p>
        </p:txBody>
      </p:sp>
      <p:sp>
        <p:nvSpPr>
          <p:cNvPr id="10" name="CaixaDeTexto 1"/>
          <p:cNvSpPr txBox="1"/>
          <p:nvPr/>
        </p:nvSpPr>
        <p:spPr>
          <a:xfrm>
            <a:off x="6982308" y="3893660"/>
            <a:ext cx="2352526" cy="2880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t-BR" sz="1400" b="1" dirty="0">
              <a:solidFill>
                <a:schemeClr val="bg1"/>
              </a:solidFill>
            </a:endParaRPr>
          </a:p>
        </p:txBody>
      </p:sp>
      <p:sp>
        <p:nvSpPr>
          <p:cNvPr id="20" name="CaixaDeTexto 1"/>
          <p:cNvSpPr txBox="1"/>
          <p:nvPr/>
        </p:nvSpPr>
        <p:spPr>
          <a:xfrm>
            <a:off x="7389123" y="4056092"/>
            <a:ext cx="2352526" cy="2880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t-BR" sz="1400" b="1" dirty="0">
              <a:solidFill>
                <a:schemeClr val="bg1"/>
              </a:solidFill>
            </a:endParaRPr>
          </a:p>
        </p:txBody>
      </p:sp>
      <p:sp>
        <p:nvSpPr>
          <p:cNvPr id="21" name="CaixaDeTexto 1"/>
          <p:cNvSpPr txBox="1"/>
          <p:nvPr/>
        </p:nvSpPr>
        <p:spPr>
          <a:xfrm>
            <a:off x="3656801" y="4164342"/>
            <a:ext cx="2352610" cy="288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t-BR" sz="1400" b="1" dirty="0">
              <a:solidFill>
                <a:schemeClr val="bg1"/>
              </a:solidFill>
            </a:endParaRPr>
          </a:p>
        </p:txBody>
      </p:sp>
      <p:graphicFrame>
        <p:nvGraphicFramePr>
          <p:cNvPr id="22" name="Gráfico 21"/>
          <p:cNvGraphicFramePr>
            <a:graphicFrameLocks/>
          </p:cNvGraphicFramePr>
          <p:nvPr>
            <p:extLst>
              <p:ext uri="{D42A27DB-BD31-4B8C-83A1-F6EECF244321}">
                <p14:modId xmlns:p14="http://schemas.microsoft.com/office/powerpoint/2010/main" val="1055566338"/>
              </p:ext>
            </p:extLst>
          </p:nvPr>
        </p:nvGraphicFramePr>
        <p:xfrm>
          <a:off x="2260868" y="577918"/>
          <a:ext cx="828092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3" name="Seta para cima 22"/>
          <p:cNvSpPr/>
          <p:nvPr/>
        </p:nvSpPr>
        <p:spPr>
          <a:xfrm>
            <a:off x="7582874" y="2847439"/>
            <a:ext cx="310076" cy="116197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100" b="0" i="0" u="none" strike="noStrike" kern="1200" cap="none" spc="0" normalizeH="0" baseline="0" noProof="0">
              <a:ln>
                <a:noFill/>
              </a:ln>
              <a:solidFill>
                <a:prstClr val="white"/>
              </a:solidFill>
              <a:effectLst/>
              <a:uLnTx/>
              <a:uFillTx/>
              <a:latin typeface="Calibri"/>
              <a:ea typeface="+mn-ea"/>
              <a:cs typeface="+mn-cs"/>
            </a:endParaRPr>
          </a:p>
        </p:txBody>
      </p:sp>
      <p:sp>
        <p:nvSpPr>
          <p:cNvPr id="24" name="Seta para cima 23"/>
          <p:cNvSpPr/>
          <p:nvPr/>
        </p:nvSpPr>
        <p:spPr>
          <a:xfrm>
            <a:off x="8886248" y="2887558"/>
            <a:ext cx="310076" cy="116197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100" b="0" i="0" u="none" strike="noStrike" kern="1200" cap="none" spc="0" normalizeH="0" baseline="0" noProof="0">
              <a:ln>
                <a:noFill/>
              </a:ln>
              <a:solidFill>
                <a:prstClr val="white"/>
              </a:solidFill>
              <a:effectLst/>
              <a:uLnTx/>
              <a:uFillTx/>
              <a:latin typeface="Calibri"/>
              <a:ea typeface="+mn-ea"/>
              <a:cs typeface="+mn-cs"/>
            </a:endParaRPr>
          </a:p>
        </p:txBody>
      </p:sp>
      <p:sp>
        <p:nvSpPr>
          <p:cNvPr id="4" name="Retângulo 3"/>
          <p:cNvSpPr/>
          <p:nvPr/>
        </p:nvSpPr>
        <p:spPr>
          <a:xfrm>
            <a:off x="7389123" y="2431430"/>
            <a:ext cx="704039" cy="369332"/>
          </a:xfrm>
          <a:prstGeom prst="rect">
            <a:avLst/>
          </a:prstGeom>
        </p:spPr>
        <p:txBody>
          <a:bodyPr wrap="square">
            <a:spAutoFit/>
          </a:bodyPr>
          <a:lstStyle/>
          <a:p>
            <a:pPr lvl="0">
              <a:defRPr/>
            </a:pPr>
            <a:r>
              <a:rPr lang="pt-BR" b="1" dirty="0">
                <a:solidFill>
                  <a:prstClr val="white"/>
                </a:solidFill>
              </a:rPr>
              <a:t>146%</a:t>
            </a:r>
          </a:p>
        </p:txBody>
      </p:sp>
      <p:sp>
        <p:nvSpPr>
          <p:cNvPr id="5" name="Retângulo 4"/>
          <p:cNvSpPr/>
          <p:nvPr/>
        </p:nvSpPr>
        <p:spPr>
          <a:xfrm flipH="1">
            <a:off x="8612368" y="2378027"/>
            <a:ext cx="1444931" cy="369332"/>
          </a:xfrm>
          <a:prstGeom prst="rect">
            <a:avLst/>
          </a:prstGeom>
        </p:spPr>
        <p:txBody>
          <a:bodyPr wrap="square">
            <a:spAutoFit/>
          </a:bodyPr>
          <a:lstStyle/>
          <a:p>
            <a:pPr lvl="0">
              <a:defRPr/>
            </a:pPr>
            <a:r>
              <a:rPr lang="pt-BR" b="1" dirty="0">
                <a:solidFill>
                  <a:prstClr val="white"/>
                </a:solidFill>
              </a:rPr>
              <a:t>430%</a:t>
            </a:r>
          </a:p>
        </p:txBody>
      </p:sp>
    </p:spTree>
  </p:cSld>
  <p:clrMapOvr>
    <a:masterClrMapping/>
  </p:clrMapOvr>
  <p:transition spd="slow" advClick="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1028902" y="3291840"/>
            <a:ext cx="10233988" cy="3201411"/>
          </a:xfrm>
          <a:prstGeom prst="rect">
            <a:avLst/>
          </a:prstGeom>
        </p:spPr>
      </p:pic>
      <p:pic>
        <p:nvPicPr>
          <p:cNvPr id="5" name="Imagem 4"/>
          <p:cNvPicPr>
            <a:picLocks noChangeAspect="1"/>
          </p:cNvPicPr>
          <p:nvPr/>
        </p:nvPicPr>
        <p:blipFill>
          <a:blip r:embed="rId3"/>
          <a:stretch>
            <a:fillRect/>
          </a:stretch>
        </p:blipFill>
        <p:spPr>
          <a:xfrm>
            <a:off x="1212519" y="1191536"/>
            <a:ext cx="9951870" cy="2018457"/>
          </a:xfrm>
          <a:prstGeom prst="rect">
            <a:avLst/>
          </a:prstGeom>
        </p:spPr>
      </p:pic>
      <p:sp>
        <p:nvSpPr>
          <p:cNvPr id="6" name="CaixaDeTexto 5"/>
          <p:cNvSpPr txBox="1"/>
          <p:nvPr/>
        </p:nvSpPr>
        <p:spPr>
          <a:xfrm>
            <a:off x="3709456" y="355741"/>
            <a:ext cx="4957996" cy="677108"/>
          </a:xfrm>
          <a:prstGeom prst="rect">
            <a:avLst/>
          </a:prstGeom>
          <a:noFill/>
        </p:spPr>
        <p:txBody>
          <a:bodyPr wrap="square" rtlCol="0">
            <a:spAutoFit/>
          </a:bodyPr>
          <a:lstStyle/>
          <a:p>
            <a:pPr algn="ctr"/>
            <a:r>
              <a:rPr lang="pt-BR" sz="2000" b="1" dirty="0" smtClean="0"/>
              <a:t>QUANTITATIVO DE SEGURADOS DO MSPREV</a:t>
            </a:r>
            <a:r>
              <a:rPr lang="pt-BR" sz="2400" b="1" dirty="0" smtClean="0"/>
              <a:t/>
            </a:r>
            <a:br>
              <a:rPr lang="pt-BR" sz="2400" b="1" dirty="0" smtClean="0"/>
            </a:br>
            <a:r>
              <a:rPr lang="pt-BR" b="1" dirty="0" smtClean="0"/>
              <a:t>Referência: janeiro/2022</a:t>
            </a:r>
            <a:endParaRPr lang="pt-BR" sz="2000" b="1" dirty="0"/>
          </a:p>
        </p:txBody>
      </p:sp>
    </p:spTree>
  </p:cSld>
  <p:clrMapOvr>
    <a:masterClrMapping/>
  </p:clrMapOvr>
  <p:transition spd="slow" advClick="0">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82147" y="209136"/>
            <a:ext cx="11374551" cy="6496463"/>
          </a:xfrm>
          <a:prstGeom prst="rect">
            <a:avLst/>
          </a:prstGeom>
        </p:spPr>
      </p:pic>
    </p:spTree>
    <p:extLst>
      <p:ext uri="{BB962C8B-B14F-4D97-AF65-F5344CB8AC3E}">
        <p14:creationId xmlns:p14="http://schemas.microsoft.com/office/powerpoint/2010/main" val="206938871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69" y="0"/>
            <a:ext cx="10759088" cy="6651939"/>
          </a:xfrm>
          <a:prstGeom prst="rect">
            <a:avLst/>
          </a:prstGeom>
        </p:spPr>
      </p:pic>
    </p:spTree>
    <p:extLst>
      <p:ext uri="{BB962C8B-B14F-4D97-AF65-F5344CB8AC3E}">
        <p14:creationId xmlns:p14="http://schemas.microsoft.com/office/powerpoint/2010/main" val="165349781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om Único Canto Aparado 1"/>
          <p:cNvSpPr/>
          <p:nvPr/>
        </p:nvSpPr>
        <p:spPr>
          <a:xfrm>
            <a:off x="463639" y="309094"/>
            <a:ext cx="11180370" cy="6297768"/>
          </a:xfrm>
          <a:prstGeom prst="snip1Rect">
            <a:avLst/>
          </a:prstGeom>
          <a:solidFill>
            <a:schemeClr val="accent6">
              <a:lumMod val="20000"/>
              <a:lumOff val="80000"/>
              <a:alpha val="50000"/>
            </a:schemeClr>
          </a:solidFill>
          <a:ln>
            <a:solidFill>
              <a:srgbClr val="AD8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endParaRPr lang="pt-BR" dirty="0" smtClean="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28764" y="501133"/>
            <a:ext cx="2650119" cy="646331"/>
          </a:xfrm>
          <a:prstGeom prst="rect">
            <a:avLst/>
          </a:prstGeom>
        </p:spPr>
        <p:txBody>
          <a:bodyPr wrap="square">
            <a:spAutoFit/>
          </a:bodyPr>
          <a:lstStyle/>
          <a:p>
            <a:pPr algn="ctr"/>
            <a:r>
              <a:rPr lang="pt-BR" sz="3600" b="1" dirty="0" smtClean="0">
                <a:ln w="6600">
                  <a:solidFill>
                    <a:schemeClr val="tx1"/>
                  </a:solidFill>
                  <a:prstDash val="solid"/>
                </a:ln>
                <a:solidFill>
                  <a:srgbClr val="00B050"/>
                </a:solidFill>
                <a:effectLst>
                  <a:outerShdw blurRad="50800" dist="38100" dir="2700000" algn="tl" rotWithShape="0">
                    <a:prstClr val="black">
                      <a:alpha val="40000"/>
                    </a:prstClr>
                  </a:outerShdw>
                </a:effectLst>
              </a:rPr>
              <a:t>METAS 2022</a:t>
            </a:r>
            <a:endParaRPr lang="pt-BR" sz="3600" b="1" dirty="0">
              <a:ln w="6600">
                <a:solidFill>
                  <a:schemeClr val="tx1"/>
                </a:solidFill>
                <a:prstDash val="solid"/>
              </a:ln>
              <a:solidFill>
                <a:srgbClr val="00B050"/>
              </a:solidFill>
              <a:effectLst>
                <a:outerShdw blurRad="50800" dist="38100" dir="2700000" algn="tl" rotWithShape="0">
                  <a:prstClr val="black">
                    <a:alpha val="40000"/>
                  </a:prstClr>
                </a:outerShdw>
              </a:effectLst>
            </a:endParaRPr>
          </a:p>
        </p:txBody>
      </p:sp>
      <p:sp>
        <p:nvSpPr>
          <p:cNvPr id="4" name="Retângulo 3"/>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Pentágono 6"/>
          <p:cNvSpPr/>
          <p:nvPr/>
        </p:nvSpPr>
        <p:spPr>
          <a:xfrm>
            <a:off x="1098644" y="1357212"/>
            <a:ext cx="10091870" cy="113211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CENSO CADASTRAL PREVIDENCIÁRIO</a:t>
            </a:r>
            <a:endParaRPr lang="pt-BR" sz="1600" dirty="0">
              <a:solidFill>
                <a:schemeClr val="tx1"/>
              </a:solidFill>
            </a:endParaRPr>
          </a:p>
        </p:txBody>
      </p:sp>
      <p:sp>
        <p:nvSpPr>
          <p:cNvPr id="8" name="Pentágono 7"/>
          <p:cNvSpPr/>
          <p:nvPr/>
        </p:nvSpPr>
        <p:spPr>
          <a:xfrm>
            <a:off x="1133477" y="2640174"/>
            <a:ext cx="10022201" cy="113211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rPr>
              <a:t>COMPENSAÇÃO PREVIDENCIÁRIA – INSS, MT, RPPS;</a:t>
            </a:r>
          </a:p>
        </p:txBody>
      </p:sp>
      <p:sp>
        <p:nvSpPr>
          <p:cNvPr id="9" name="Pentágono 8"/>
          <p:cNvSpPr/>
          <p:nvPr/>
        </p:nvSpPr>
        <p:spPr>
          <a:xfrm>
            <a:off x="1133477" y="4009675"/>
            <a:ext cx="10022201" cy="113211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rPr>
              <a:t>ANÁLISE DE CONFORMIDADE EM TODOS OS BENEFICIOS PREVIDENCIÁRIOS</a:t>
            </a:r>
            <a:r>
              <a:rPr lang="pt-BR" sz="1600" dirty="0" smtClean="0">
                <a:solidFill>
                  <a:schemeClr val="tx1"/>
                </a:solidFill>
              </a:rPr>
              <a:t>;</a:t>
            </a:r>
            <a:endParaRPr lang="pt-BR" sz="1600" dirty="0">
              <a:solidFill>
                <a:schemeClr val="tx1"/>
              </a:solidFill>
            </a:endParaRPr>
          </a:p>
        </p:txBody>
      </p:sp>
      <p:sp>
        <p:nvSpPr>
          <p:cNvPr id="10" name="Pentágono 9"/>
          <p:cNvSpPr/>
          <p:nvPr/>
        </p:nvSpPr>
        <p:spPr>
          <a:xfrm>
            <a:off x="1133477" y="5292637"/>
            <a:ext cx="9945189" cy="113211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rPr>
              <a:t>PLC - RESPONSABILIDADE PREVIDENCIÁRIA (Revoga a Lei 9.717/98 – cumprimento ao Art. 40 - §22 – dispõe sobre as normas gerais e funcionamento e de responsabilidade na gestão dos RPPS); </a:t>
            </a:r>
          </a:p>
        </p:txBody>
      </p:sp>
    </p:spTree>
    <p:extLst>
      <p:ext uri="{BB962C8B-B14F-4D97-AF65-F5344CB8AC3E}">
        <p14:creationId xmlns:p14="http://schemas.microsoft.com/office/powerpoint/2010/main" val="42991570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7"/>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339966"/>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1979</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33996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a:t>Decreto-Lei </a:t>
            </a:r>
          </a:p>
          <a:p>
            <a:pPr lvl="0" algn="ctr" defTabSz="889000">
              <a:lnSpc>
                <a:spcPct val="90000"/>
              </a:lnSpc>
              <a:spcBef>
                <a:spcPct val="0"/>
              </a:spcBef>
              <a:spcAft>
                <a:spcPts val="0"/>
              </a:spcAft>
            </a:pPr>
            <a:r>
              <a:rPr lang="pt-BR" sz="2000" dirty="0"/>
              <a:t>Estadual nº </a:t>
            </a:r>
            <a:r>
              <a:rPr lang="pt-BR" sz="2000" dirty="0" smtClean="0"/>
              <a:t>6, </a:t>
            </a:r>
            <a:endParaRPr lang="pt-BR" sz="2000" dirty="0"/>
          </a:p>
          <a:p>
            <a:pPr lvl="0" algn="ctr" defTabSz="889000">
              <a:lnSpc>
                <a:spcPct val="90000"/>
              </a:lnSpc>
              <a:spcBef>
                <a:spcPct val="0"/>
              </a:spcBef>
              <a:spcAft>
                <a:spcPts val="0"/>
              </a:spcAft>
            </a:pPr>
            <a:r>
              <a:rPr lang="pt-BR" sz="2000" dirty="0"/>
              <a:t> de 01.01</a:t>
            </a:r>
          </a:p>
          <a:p>
            <a:pPr lvl="0" algn="ctr" defTabSz="889000">
              <a:lnSpc>
                <a:spcPct val="90000"/>
              </a:lnSpc>
              <a:spcBef>
                <a:spcPct val="0"/>
              </a:spcBef>
              <a:spcAft>
                <a:spcPts val="0"/>
              </a:spcAft>
            </a:pPr>
            <a:r>
              <a:rPr lang="pt-BR" sz="2000" dirty="0"/>
              <a:t>(art. </a:t>
            </a:r>
            <a:r>
              <a:rPr lang="pt-BR" sz="2000" dirty="0" smtClean="0"/>
              <a:t>14)</a:t>
            </a:r>
            <a:endParaRPr lang="pt-BR" sz="2000" dirty="0"/>
          </a:p>
        </p:txBody>
      </p:sp>
      <p:sp>
        <p:nvSpPr>
          <p:cNvPr id="9" name="Forma Livre 8"/>
          <p:cNvSpPr/>
          <p:nvPr/>
        </p:nvSpPr>
        <p:spPr>
          <a:xfrm>
            <a:off x="656729" y="4430657"/>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accent6">
              <a:lumMod val="60000"/>
              <a:lumOff val="40000"/>
            </a:schemeClr>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Autoriza a criação da autarquia PREVISUL para previdência e assistência à saúde, financeira e imobiliária aos segurados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tx1"/>
                </a:solidFill>
              </a:rPr>
              <a:t>	</a:t>
            </a:r>
            <a:r>
              <a:rPr lang="pt-BR" b="1" i="1" u="sng" dirty="0" smtClean="0">
                <a:solidFill>
                  <a:srgbClr val="339966"/>
                </a:solidFill>
              </a:rPr>
              <a:t>Art. 14. Fica, ainda, autorizada a criação do Instituto de Previdência Social de Mato Grosso do Sul (PREVISUL), de que trata o art. 2°, inciso VI, letra e, deste Decreto-Lei, vinculado à Secretaria de Fazenda e por ela supervisionado</a:t>
            </a:r>
            <a:r>
              <a:rPr lang="pt-BR" dirty="0" smtClean="0">
                <a:solidFill>
                  <a:srgbClr val="339966"/>
                </a:solidFill>
              </a:rPr>
              <a:t>, </a:t>
            </a:r>
            <a:r>
              <a:rPr lang="pt-BR" dirty="0" smtClean="0">
                <a:solidFill>
                  <a:schemeClr val="tx1"/>
                </a:solidFill>
              </a:rPr>
              <a:t>sob a forma autárquica, com personalidade jurídica de direito público, patrimônio próprio, autonomia administrativa e financeira, sede e foro na Capital do estado destinado a propiciar assistência previdenciária aos servidores do Estado.</a:t>
            </a:r>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800169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19"/>
            <a:ext cx="2611933" cy="5832903"/>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8497B0"/>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1980</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tx2">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204, de 29.12</a:t>
            </a:r>
            <a:endParaRPr lang="pt-BR" sz="2000" dirty="0"/>
          </a:p>
        </p:txBody>
      </p:sp>
      <p:sp>
        <p:nvSpPr>
          <p:cNvPr id="9" name="Forma Livre 8"/>
          <p:cNvSpPr/>
          <p:nvPr/>
        </p:nvSpPr>
        <p:spPr>
          <a:xfrm>
            <a:off x="656729" y="4256090"/>
            <a:ext cx="2089546" cy="2335903"/>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tx2">
              <a:lumMod val="20000"/>
              <a:lumOff val="80000"/>
            </a:schemeClr>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Cria o PREVISUL e regulamenta a previdência e a assistência médica, odontológica, financeira, imobiliária aos servidores efetivos, comissionados e os contratados por regime especial</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Pedro Pedrossian, Governador do Estado de Mato Grosso do Sul, Faço saber que a </a:t>
            </a:r>
            <a:r>
              <a:rPr lang="pt-BR" dirty="0" smtClean="0">
                <a:solidFill>
                  <a:schemeClr val="tx1"/>
                </a:solidFill>
              </a:rPr>
              <a:t>Assembleia </a:t>
            </a:r>
            <a:r>
              <a:rPr lang="pt-BR" dirty="0">
                <a:solidFill>
                  <a:schemeClr val="tx1"/>
                </a:solidFill>
              </a:rPr>
              <a:t>Legislativa decreta e eu sanciono a seguinte Lei</a:t>
            </a:r>
            <a:r>
              <a:rPr lang="pt-BR" dirty="0" smtClean="0">
                <a:solidFill>
                  <a:schemeClr val="tx1"/>
                </a:solidFill>
              </a:rPr>
              <a:t>:</a:t>
            </a:r>
          </a:p>
          <a:p>
            <a:pPr algn="just"/>
            <a:endParaRPr lang="pt-BR" dirty="0" smtClean="0">
              <a:solidFill>
                <a:schemeClr val="tx1"/>
              </a:solidFill>
            </a:endParaRPr>
          </a:p>
          <a:p>
            <a:pPr algn="just"/>
            <a:r>
              <a:rPr lang="pt-BR" dirty="0" smtClean="0">
                <a:solidFill>
                  <a:schemeClr val="tx1"/>
                </a:solidFill>
              </a:rPr>
              <a:t>TÍTULO I</a:t>
            </a:r>
          </a:p>
          <a:p>
            <a:pPr algn="just"/>
            <a:r>
              <a:rPr lang="pt-BR" dirty="0" smtClean="0">
                <a:solidFill>
                  <a:schemeClr val="tx1"/>
                </a:solidFill>
              </a:rPr>
              <a:t>DA </a:t>
            </a:r>
            <a:r>
              <a:rPr lang="pt-BR" dirty="0">
                <a:solidFill>
                  <a:schemeClr val="tx1"/>
                </a:solidFill>
              </a:rPr>
              <a:t>PREVIDÊNCIA SOCIAL DE MATO GROSSO DO SUL E DE SEU ÓRGAO DE EXECUÇÃO CAPÍTULO I AS FINALIDADES E DO ÓRGÃO DE </a:t>
            </a:r>
            <a:r>
              <a:rPr lang="pt-BR" dirty="0" smtClean="0">
                <a:solidFill>
                  <a:schemeClr val="tx1"/>
                </a:solidFill>
              </a:rPr>
              <a:t>EXECUÇÃO</a:t>
            </a:r>
          </a:p>
          <a:p>
            <a:pPr algn="just"/>
            <a:endParaRPr lang="pt-BR" dirty="0" smtClean="0">
              <a:solidFill>
                <a:schemeClr val="tx1"/>
              </a:solidFill>
            </a:endParaRPr>
          </a:p>
          <a:p>
            <a:pPr algn="just"/>
            <a:r>
              <a:rPr lang="pt-BR" dirty="0" smtClean="0">
                <a:solidFill>
                  <a:schemeClr val="tx1"/>
                </a:solidFill>
              </a:rPr>
              <a:t>	</a:t>
            </a:r>
            <a:r>
              <a:rPr lang="pt-BR" b="1" i="1" u="sng" dirty="0" smtClean="0">
                <a:solidFill>
                  <a:srgbClr val="0070C0"/>
                </a:solidFill>
              </a:rPr>
              <a:t>Art</a:t>
            </a:r>
            <a:r>
              <a:rPr lang="pt-BR" b="1" i="1" u="sng" dirty="0">
                <a:solidFill>
                  <a:srgbClr val="0070C0"/>
                </a:solidFill>
              </a:rPr>
              <a:t>. 1º - O Instituto de Previdência Social de Mato Grosso do Sul - PREVISUL, de que trata a Lei nº 6, de 26 de outubro de 1979, é uma entidade autárquica, vinculada à Secretaria de Administração e por ela supervisionada, com personalidade jurídica de direito público, patrimônio próprio, autonomia administrativa e financeira, sede e foro na Capital Estado</a:t>
            </a:r>
            <a:r>
              <a:rPr lang="pt-BR" b="1" i="1" u="sng" dirty="0" smtClean="0">
                <a:solidFill>
                  <a:srgbClr val="0070C0"/>
                </a:solidFill>
              </a:rPr>
              <a:t>.</a:t>
            </a:r>
          </a:p>
          <a:p>
            <a:pPr algn="just"/>
            <a:r>
              <a:rPr lang="pt-BR" b="1" i="1" u="sng" dirty="0" smtClean="0">
                <a:solidFill>
                  <a:srgbClr val="0070C0"/>
                </a:solidFill>
              </a:rPr>
              <a:t>	Art</a:t>
            </a:r>
            <a:r>
              <a:rPr lang="pt-BR" b="1" i="1" u="sng" dirty="0">
                <a:solidFill>
                  <a:srgbClr val="0070C0"/>
                </a:solidFill>
              </a:rPr>
              <a:t>. 2º - O PREVISUL tem por finalidade básica proporcionar aos segurados e seus dependentes o amparo da previdência social, assistência financeira e </a:t>
            </a:r>
            <a:r>
              <a:rPr lang="pt-BR" b="1" i="1" u="sng" dirty="0" smtClean="0">
                <a:solidFill>
                  <a:srgbClr val="0070C0"/>
                </a:solidFill>
              </a:rPr>
              <a:t>médico-odontológica.</a:t>
            </a:r>
          </a:p>
          <a:p>
            <a:pPr algn="just"/>
            <a:r>
              <a:rPr lang="pt-BR" b="1" i="1" u="sng" dirty="0">
                <a:solidFill>
                  <a:srgbClr val="0070C0"/>
                </a:solidFill>
              </a:rPr>
              <a:t>	</a:t>
            </a:r>
            <a:r>
              <a:rPr lang="pt-BR" b="1" i="1" u="sng" dirty="0" smtClean="0">
                <a:solidFill>
                  <a:srgbClr val="0070C0"/>
                </a:solidFill>
              </a:rPr>
              <a:t>Parágrafo </a:t>
            </a:r>
            <a:r>
              <a:rPr lang="pt-BR" b="1" i="1" u="sng" dirty="0">
                <a:solidFill>
                  <a:srgbClr val="0070C0"/>
                </a:solidFill>
              </a:rPr>
              <a:t>único - Ao PREVISUL competirá, também, subsidiariamente, executar as atividades médico-periciais do Serviço Público Estadual. </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863923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8497B0"/>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1980</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tx2">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204, de 29.12</a:t>
            </a:r>
          </a:p>
          <a:p>
            <a:pPr lvl="0" algn="ctr" defTabSz="889000">
              <a:lnSpc>
                <a:spcPct val="90000"/>
              </a:lnSpc>
              <a:spcBef>
                <a:spcPct val="0"/>
              </a:spcBef>
              <a:spcAft>
                <a:spcPts val="0"/>
              </a:spcAft>
            </a:pPr>
            <a:r>
              <a:rPr lang="pt-BR" sz="2000" dirty="0" smtClean="0"/>
              <a:t>(</a:t>
            </a:r>
            <a:r>
              <a:rPr lang="pt-BR" sz="2000" dirty="0" err="1" smtClean="0"/>
              <a:t>arts</a:t>
            </a:r>
            <a:r>
              <a:rPr lang="pt-BR" sz="2000" dirty="0" smtClean="0"/>
              <a:t>. 16 e 21)</a:t>
            </a:r>
            <a:endParaRPr lang="pt-BR" sz="2000" dirty="0"/>
          </a:p>
        </p:txBody>
      </p:sp>
      <p:sp>
        <p:nvSpPr>
          <p:cNvPr id="9" name="Forma Livre 8"/>
          <p:cNvSpPr/>
          <p:nvPr/>
        </p:nvSpPr>
        <p:spPr>
          <a:xfrm>
            <a:off x="656729" y="4256091"/>
            <a:ext cx="2089546" cy="1712448"/>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chemeClr val="tx2">
              <a:lumMod val="20000"/>
              <a:lumOff val="80000"/>
            </a:schemeClr>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Fixa a contribuição de 4% pensão, 2% assistência à saúde e para comissionados contratados, +2% para aposentadoria</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TÍTULO II DO </a:t>
            </a:r>
            <a:r>
              <a:rPr lang="pt-BR" dirty="0" smtClean="0">
                <a:solidFill>
                  <a:schemeClr val="tx1"/>
                </a:solidFill>
              </a:rPr>
              <a:t>CUSTEIO</a:t>
            </a:r>
          </a:p>
          <a:p>
            <a:pPr algn="just"/>
            <a:r>
              <a:rPr lang="pt-BR" dirty="0">
                <a:solidFill>
                  <a:schemeClr val="tx1"/>
                </a:solidFill>
              </a:rPr>
              <a:t>	</a:t>
            </a:r>
            <a:r>
              <a:rPr lang="pt-BR" dirty="0" smtClean="0">
                <a:solidFill>
                  <a:schemeClr val="tx1"/>
                </a:solidFill>
              </a:rPr>
              <a:t>Art</a:t>
            </a:r>
            <a:r>
              <a:rPr lang="pt-BR" dirty="0">
                <a:solidFill>
                  <a:schemeClr val="tx1"/>
                </a:solidFill>
              </a:rPr>
              <a:t>. 16 - A contribuição mensal obrigatória será calculada sobre a remuneração base arrecadada mediante desconto compulsório em folha de pagamento dos segurados obrigatórios, observados os seguintes percentuais</a:t>
            </a:r>
            <a:r>
              <a:rPr lang="pt-BR" dirty="0" smtClean="0">
                <a:solidFill>
                  <a:schemeClr val="tx1"/>
                </a:solidFill>
              </a:rPr>
              <a:t>:</a:t>
            </a:r>
          </a:p>
          <a:p>
            <a:pPr algn="just"/>
            <a:r>
              <a:rPr lang="pt-BR" dirty="0" smtClean="0">
                <a:solidFill>
                  <a:schemeClr val="tx1"/>
                </a:solidFill>
              </a:rPr>
              <a:t> </a:t>
            </a:r>
            <a:r>
              <a:rPr lang="pt-BR" dirty="0">
                <a:solidFill>
                  <a:schemeClr val="tx1"/>
                </a:solidFill>
              </a:rPr>
              <a:t>I - </a:t>
            </a:r>
            <a:r>
              <a:rPr lang="pt-BR" dirty="0">
                <a:solidFill>
                  <a:schemeClr val="accent5">
                    <a:lumMod val="75000"/>
                  </a:schemeClr>
                </a:solidFill>
              </a:rPr>
              <a:t>6% (seis por cento</a:t>
            </a:r>
            <a:r>
              <a:rPr lang="pt-BR" dirty="0">
                <a:solidFill>
                  <a:schemeClr val="tx1"/>
                </a:solidFill>
              </a:rPr>
              <a:t>) para os segurados funcionários civis ou militares; II - 8% (oito por cento) para os segurados regidos pela Consolidação das Leis do Trabalho ou por Lei Especial</a:t>
            </a:r>
            <a:r>
              <a:rPr lang="pt-BR" dirty="0" smtClean="0">
                <a:solidFill>
                  <a:schemeClr val="tx1"/>
                </a:solidFill>
              </a:rPr>
              <a:t>. § </a:t>
            </a:r>
            <a:r>
              <a:rPr lang="pt-BR" dirty="0">
                <a:solidFill>
                  <a:schemeClr val="tx1"/>
                </a:solidFill>
              </a:rPr>
              <a:t>1º - Considera-se remuneração base, para fins desta lei, a retribuição integral correspondente ao mês de trabalho, computadas todas as importâncias recebidas a qualquer título, inclusive gratificações de quaisquer espécies, não consideradas as deduções por falta de frequência integral. § 2º - Não se incluem na remuneração base as gratificações por participação em órgão de deliberação coletiva, o salário-família, as diárias de viagem, a ajuda de custo e pagamentos de caráter </a:t>
            </a:r>
            <a:r>
              <a:rPr lang="pt-BR" dirty="0" err="1" smtClean="0">
                <a:solidFill>
                  <a:schemeClr val="tx1"/>
                </a:solidFill>
              </a:rPr>
              <a:t>indenizatário</a:t>
            </a:r>
            <a:r>
              <a:rPr lang="pt-BR" dirty="0" smtClean="0">
                <a:solidFill>
                  <a:schemeClr val="tx1"/>
                </a:solidFill>
              </a:rPr>
              <a:t>.</a:t>
            </a:r>
          </a:p>
          <a:p>
            <a:pPr algn="just"/>
            <a:r>
              <a:rPr lang="pt-BR" dirty="0" smtClean="0">
                <a:solidFill>
                  <a:schemeClr val="tx1"/>
                </a:solidFill>
              </a:rPr>
              <a:t>	Art</a:t>
            </a:r>
            <a:r>
              <a:rPr lang="pt-BR" dirty="0">
                <a:solidFill>
                  <a:schemeClr val="tx1"/>
                </a:solidFill>
              </a:rPr>
              <a:t>. 21 - </a:t>
            </a:r>
            <a:r>
              <a:rPr lang="pt-BR" dirty="0">
                <a:solidFill>
                  <a:schemeClr val="accent5">
                    <a:lumMod val="75000"/>
                  </a:schemeClr>
                </a:solidFill>
              </a:rPr>
              <a:t>Os servidores de que trata o § 2º do artigo 4º da presente lei poderão optar por contribuir para o PREVISUL, com o percentual de 2% (dois por cento) sobre sua remuneração base, tendo direito apenas aos benefícios de assistência médica, odontológica e financeira, a exceção do empréstimo imobiliário. </a:t>
            </a: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2084289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vre 6"/>
          <p:cNvSpPr/>
          <p:nvPr/>
        </p:nvSpPr>
        <p:spPr>
          <a:xfrm>
            <a:off x="395536" y="908720"/>
            <a:ext cx="2611933" cy="5433468"/>
          </a:xfrm>
          <a:custGeom>
            <a:avLst/>
            <a:gdLst>
              <a:gd name="connsiteX0" fmla="*/ 0 w 2611933"/>
              <a:gd name="connsiteY0" fmla="*/ 261193 h 5433467"/>
              <a:gd name="connsiteX1" fmla="*/ 261193 w 2611933"/>
              <a:gd name="connsiteY1" fmla="*/ 0 h 5433467"/>
              <a:gd name="connsiteX2" fmla="*/ 2350740 w 2611933"/>
              <a:gd name="connsiteY2" fmla="*/ 0 h 5433467"/>
              <a:gd name="connsiteX3" fmla="*/ 2611933 w 2611933"/>
              <a:gd name="connsiteY3" fmla="*/ 261193 h 5433467"/>
              <a:gd name="connsiteX4" fmla="*/ 2611933 w 2611933"/>
              <a:gd name="connsiteY4" fmla="*/ 5172274 h 5433467"/>
              <a:gd name="connsiteX5" fmla="*/ 2350740 w 2611933"/>
              <a:gd name="connsiteY5" fmla="*/ 5433467 h 5433467"/>
              <a:gd name="connsiteX6" fmla="*/ 261193 w 2611933"/>
              <a:gd name="connsiteY6" fmla="*/ 5433467 h 5433467"/>
              <a:gd name="connsiteX7" fmla="*/ 0 w 2611933"/>
              <a:gd name="connsiteY7" fmla="*/ 5172274 h 5433467"/>
              <a:gd name="connsiteX8" fmla="*/ 0 w 2611933"/>
              <a:gd name="connsiteY8" fmla="*/ 261193 h 54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5433467">
                <a:moveTo>
                  <a:pt x="0" y="261193"/>
                </a:moveTo>
                <a:cubicBezTo>
                  <a:pt x="0" y="116940"/>
                  <a:pt x="116940" y="0"/>
                  <a:pt x="261193" y="0"/>
                </a:cubicBezTo>
                <a:lnTo>
                  <a:pt x="2350740" y="0"/>
                </a:lnTo>
                <a:cubicBezTo>
                  <a:pt x="2494993" y="0"/>
                  <a:pt x="2611933" y="116940"/>
                  <a:pt x="2611933" y="261193"/>
                </a:cubicBezTo>
                <a:lnTo>
                  <a:pt x="2611933" y="5172274"/>
                </a:lnTo>
                <a:cubicBezTo>
                  <a:pt x="2611933" y="5316527"/>
                  <a:pt x="2494993" y="5433467"/>
                  <a:pt x="2350740" y="5433467"/>
                </a:cubicBezTo>
                <a:lnTo>
                  <a:pt x="261193" y="5433467"/>
                </a:lnTo>
                <a:cubicBezTo>
                  <a:pt x="116940" y="5433467"/>
                  <a:pt x="0" y="5316527"/>
                  <a:pt x="0" y="5172274"/>
                </a:cubicBezTo>
                <a:lnTo>
                  <a:pt x="0" y="261193"/>
                </a:lnTo>
                <a:close/>
              </a:path>
            </a:pathLst>
          </a:custGeom>
          <a:solidFill>
            <a:schemeClr val="accent6">
              <a:lumMod val="20000"/>
              <a:lumOff val="80000"/>
              <a:alpha val="50000"/>
            </a:schemeClr>
          </a:solidFill>
          <a:ln>
            <a:solidFill>
              <a:srgbClr val="807CB8"/>
            </a:solidFill>
          </a:ln>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051077" numCol="1" spcCol="1270" anchor="ctr" anchorCtr="0">
            <a:noAutofit/>
          </a:bodyPr>
          <a:lstStyle/>
          <a:p>
            <a:pPr lvl="0" algn="ctr" defTabSz="2889250">
              <a:lnSpc>
                <a:spcPct val="90000"/>
              </a:lnSpc>
              <a:spcBef>
                <a:spcPct val="0"/>
              </a:spcBef>
              <a:spcAft>
                <a:spcPct val="35000"/>
              </a:spcAft>
            </a:pPr>
            <a:r>
              <a:rPr lang="pt-BR" sz="6500" kern="1200" dirty="0" smtClean="0">
                <a:effectLst>
                  <a:outerShdw blurRad="38100" dist="38100" dir="2700000" algn="tl">
                    <a:srgbClr val="000000">
                      <a:alpha val="43137"/>
                    </a:srgbClr>
                  </a:outerShdw>
                </a:effectLst>
              </a:rPr>
              <a:t>1981</a:t>
            </a:r>
            <a:endParaRPr lang="pt-BR" sz="6500" kern="1200" dirty="0">
              <a:effectLst>
                <a:outerShdw blurRad="38100" dist="38100" dir="2700000" algn="tl">
                  <a:srgbClr val="000000">
                    <a:alpha val="43137"/>
                  </a:srgbClr>
                </a:outerShdw>
              </a:effectLst>
            </a:endParaRPr>
          </a:p>
        </p:txBody>
      </p:sp>
      <p:sp>
        <p:nvSpPr>
          <p:cNvPr id="8" name="Forma Livre 7"/>
          <p:cNvSpPr/>
          <p:nvPr/>
        </p:nvSpPr>
        <p:spPr>
          <a:xfrm>
            <a:off x="656729" y="2540351"/>
            <a:ext cx="2089546" cy="1638264"/>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807CB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783" tIns="86083" rIns="98783" bIns="86083" numCol="1" spcCol="1270" anchor="ctr" anchorCtr="0">
            <a:noAutofit/>
          </a:bodyPr>
          <a:lstStyle/>
          <a:p>
            <a:pPr lvl="0" algn="ctr" defTabSz="889000">
              <a:lnSpc>
                <a:spcPct val="90000"/>
              </a:lnSpc>
              <a:spcBef>
                <a:spcPct val="0"/>
              </a:spcBef>
              <a:spcAft>
                <a:spcPts val="0"/>
              </a:spcAft>
            </a:pPr>
            <a:r>
              <a:rPr lang="pt-BR" sz="2000" dirty="0" smtClean="0"/>
              <a:t>Lei Estadual n° 317, de 16.12</a:t>
            </a:r>
          </a:p>
        </p:txBody>
      </p:sp>
      <p:sp>
        <p:nvSpPr>
          <p:cNvPr id="9" name="Forma Livre 8"/>
          <p:cNvSpPr/>
          <p:nvPr/>
        </p:nvSpPr>
        <p:spPr>
          <a:xfrm>
            <a:off x="656729" y="4256091"/>
            <a:ext cx="2089546" cy="1712448"/>
          </a:xfrm>
          <a:custGeom>
            <a:avLst/>
            <a:gdLst>
              <a:gd name="connsiteX0" fmla="*/ 0 w 2089546"/>
              <a:gd name="connsiteY0" fmla="*/ 163826 h 1638264"/>
              <a:gd name="connsiteX1" fmla="*/ 163826 w 2089546"/>
              <a:gd name="connsiteY1" fmla="*/ 0 h 1638264"/>
              <a:gd name="connsiteX2" fmla="*/ 1925720 w 2089546"/>
              <a:gd name="connsiteY2" fmla="*/ 0 h 1638264"/>
              <a:gd name="connsiteX3" fmla="*/ 2089546 w 2089546"/>
              <a:gd name="connsiteY3" fmla="*/ 163826 h 1638264"/>
              <a:gd name="connsiteX4" fmla="*/ 2089546 w 2089546"/>
              <a:gd name="connsiteY4" fmla="*/ 1474438 h 1638264"/>
              <a:gd name="connsiteX5" fmla="*/ 1925720 w 2089546"/>
              <a:gd name="connsiteY5" fmla="*/ 1638264 h 1638264"/>
              <a:gd name="connsiteX6" fmla="*/ 163826 w 2089546"/>
              <a:gd name="connsiteY6" fmla="*/ 1638264 h 1638264"/>
              <a:gd name="connsiteX7" fmla="*/ 0 w 2089546"/>
              <a:gd name="connsiteY7" fmla="*/ 1474438 h 1638264"/>
              <a:gd name="connsiteX8" fmla="*/ 0 w 2089546"/>
              <a:gd name="connsiteY8" fmla="*/ 163826 h 16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638264">
                <a:moveTo>
                  <a:pt x="0" y="163826"/>
                </a:moveTo>
                <a:cubicBezTo>
                  <a:pt x="0" y="73347"/>
                  <a:pt x="73347" y="0"/>
                  <a:pt x="163826" y="0"/>
                </a:cubicBezTo>
                <a:lnTo>
                  <a:pt x="1925720" y="0"/>
                </a:lnTo>
                <a:cubicBezTo>
                  <a:pt x="2016199" y="0"/>
                  <a:pt x="2089546" y="73347"/>
                  <a:pt x="2089546" y="163826"/>
                </a:cubicBezTo>
                <a:lnTo>
                  <a:pt x="2089546" y="1474438"/>
                </a:lnTo>
                <a:cubicBezTo>
                  <a:pt x="2089546" y="1564917"/>
                  <a:pt x="2016199" y="1638264"/>
                  <a:pt x="1925720" y="1638264"/>
                </a:cubicBezTo>
                <a:lnTo>
                  <a:pt x="163826" y="1638264"/>
                </a:lnTo>
                <a:cubicBezTo>
                  <a:pt x="73347" y="1638264"/>
                  <a:pt x="0" y="1564917"/>
                  <a:pt x="0" y="1474438"/>
                </a:cubicBezTo>
                <a:lnTo>
                  <a:pt x="0" y="163826"/>
                </a:lnTo>
                <a:close/>
              </a:path>
            </a:pathLst>
          </a:custGeom>
          <a:solidFill>
            <a:srgbClr val="BCBBC5"/>
          </a:solidFill>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86083" tIns="76558" rIns="86083" bIns="76558" numCol="1" spcCol="1270" anchor="ctr" anchorCtr="0">
            <a:noAutofit/>
          </a:bodyPr>
          <a:lstStyle/>
          <a:p>
            <a:pPr lvl="0" algn="ctr">
              <a:spcBef>
                <a:spcPct val="0"/>
              </a:spcBef>
            </a:pPr>
            <a:r>
              <a:rPr lang="pt-BR" sz="1500" kern="1200" dirty="0" smtClean="0">
                <a:solidFill>
                  <a:schemeClr val="tx1"/>
                </a:solidFill>
              </a:rPr>
              <a:t>Inclui Deputados Estaduais no PREVISUL,</a:t>
            </a:r>
          </a:p>
          <a:p>
            <a:pPr lvl="0" algn="ctr">
              <a:spcBef>
                <a:spcPct val="0"/>
              </a:spcBef>
            </a:pPr>
            <a:r>
              <a:rPr lang="pt-BR" sz="1500" dirty="0" smtClean="0">
                <a:solidFill>
                  <a:schemeClr val="tx1"/>
                </a:solidFill>
              </a:rPr>
              <a:t>Extingue o FEPAMS e cria o Fundo de Previdência para manutenção dos recursos previdenciários</a:t>
            </a:r>
            <a:endParaRPr lang="pt-BR" sz="1500" kern="1200" dirty="0">
              <a:solidFill>
                <a:schemeClr val="tx1"/>
              </a:solidFill>
            </a:endParaRPr>
          </a:p>
        </p:txBody>
      </p:sp>
      <p:sp>
        <p:nvSpPr>
          <p:cNvPr id="10" name="Retângulo com Único Canto Aparado 9"/>
          <p:cNvSpPr/>
          <p:nvPr/>
        </p:nvSpPr>
        <p:spPr>
          <a:xfrm>
            <a:off x="3268661" y="908720"/>
            <a:ext cx="8375348" cy="5433467"/>
          </a:xfrm>
          <a:prstGeom prst="snip1Rect">
            <a:avLst/>
          </a:prstGeom>
          <a:solidFill>
            <a:schemeClr val="accent6">
              <a:lumMod val="20000"/>
              <a:lumOff val="80000"/>
              <a:alpha val="50000"/>
            </a:schemeClr>
          </a:solidFill>
          <a:ln>
            <a:solidFill>
              <a:srgbClr val="807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Pedro Pedrossian, Governador do Estado de Mato Grosso do Sul, Faço saber que a Assembléia Legislativa decreta e eu sanciono a seguinte Lei</a:t>
            </a:r>
            <a:r>
              <a:rPr lang="pt-BR" dirty="0" smtClean="0">
                <a:solidFill>
                  <a:schemeClr val="tx1"/>
                </a:solidFill>
              </a:rPr>
              <a:t>:</a:t>
            </a:r>
          </a:p>
          <a:p>
            <a:pPr algn="just"/>
            <a:endParaRPr lang="pt-BR" dirty="0">
              <a:solidFill>
                <a:schemeClr val="tx1"/>
              </a:solidFill>
            </a:endParaRPr>
          </a:p>
          <a:p>
            <a:pPr algn="just"/>
            <a:r>
              <a:rPr lang="pt-BR" dirty="0" smtClean="0">
                <a:solidFill>
                  <a:schemeClr val="tx1"/>
                </a:solidFill>
              </a:rPr>
              <a:t>Art</a:t>
            </a:r>
            <a:r>
              <a:rPr lang="pt-BR" dirty="0">
                <a:solidFill>
                  <a:schemeClr val="tx1"/>
                </a:solidFill>
              </a:rPr>
              <a:t>. 1º - Os dispositivos da Lei nº 204, de 29 de dezembro de 1980, a seguir indicados, passam a vigorar assim redigidos</a:t>
            </a:r>
            <a:r>
              <a:rPr lang="pt-BR" dirty="0" smtClean="0">
                <a:solidFill>
                  <a:schemeClr val="tx1"/>
                </a:solidFill>
              </a:rPr>
              <a:t>:</a:t>
            </a:r>
          </a:p>
          <a:p>
            <a:pPr algn="just"/>
            <a:r>
              <a:rPr lang="pt-BR" dirty="0" smtClean="0">
                <a:solidFill>
                  <a:schemeClr val="tx1"/>
                </a:solidFill>
              </a:rPr>
              <a:t>"</a:t>
            </a:r>
            <a:r>
              <a:rPr lang="pt-BR" dirty="0">
                <a:solidFill>
                  <a:schemeClr val="tx1"/>
                </a:solidFill>
              </a:rPr>
              <a:t>Art. 4º - .......................................... </a:t>
            </a:r>
            <a:endParaRPr lang="pt-BR" dirty="0" smtClean="0">
              <a:solidFill>
                <a:schemeClr val="tx1"/>
              </a:solidFill>
            </a:endParaRPr>
          </a:p>
          <a:p>
            <a:pPr algn="just"/>
            <a:r>
              <a:rPr lang="pt-BR" dirty="0" smtClean="0">
                <a:solidFill>
                  <a:schemeClr val="tx1"/>
                </a:solidFill>
              </a:rPr>
              <a:t>VI </a:t>
            </a:r>
            <a:r>
              <a:rPr lang="pt-BR" dirty="0">
                <a:solidFill>
                  <a:schemeClr val="tx1"/>
                </a:solidFill>
              </a:rPr>
              <a:t>- os servidores das autarquias do Estado</a:t>
            </a:r>
            <a:r>
              <a:rPr lang="pt-BR" dirty="0" smtClean="0">
                <a:solidFill>
                  <a:schemeClr val="tx1"/>
                </a:solidFill>
              </a:rPr>
              <a:t>;</a:t>
            </a:r>
          </a:p>
          <a:p>
            <a:pPr algn="just"/>
            <a:r>
              <a:rPr lang="pt-BR" dirty="0" smtClean="0">
                <a:solidFill>
                  <a:schemeClr val="tx1"/>
                </a:solidFill>
              </a:rPr>
              <a:t>VIII </a:t>
            </a:r>
            <a:r>
              <a:rPr lang="pt-BR" dirty="0">
                <a:solidFill>
                  <a:schemeClr val="tx1"/>
                </a:solidFill>
              </a:rPr>
              <a:t>- os servidores do Poder Executivo, do Poder Legislativo, do Poder Judiciário, do Tribunal de Contas e das autarquias, regidos pela legislação trabalhista ou por lei especial</a:t>
            </a:r>
            <a:r>
              <a:rPr lang="pt-BR" dirty="0" smtClean="0">
                <a:solidFill>
                  <a:schemeClr val="tx1"/>
                </a:solidFill>
              </a:rPr>
              <a:t>;</a:t>
            </a:r>
          </a:p>
          <a:p>
            <a:pPr algn="just"/>
            <a:r>
              <a:rPr lang="pt-BR" dirty="0" smtClean="0">
                <a:solidFill>
                  <a:schemeClr val="tx1"/>
                </a:solidFill>
              </a:rPr>
              <a:t>IX </a:t>
            </a:r>
            <a:r>
              <a:rPr lang="pt-BR" dirty="0">
                <a:solidFill>
                  <a:schemeClr val="tx1"/>
                </a:solidFill>
              </a:rPr>
              <a:t>- </a:t>
            </a:r>
            <a:r>
              <a:rPr lang="pt-BR" u="sng" dirty="0">
                <a:solidFill>
                  <a:schemeClr val="accent1">
                    <a:lumMod val="75000"/>
                  </a:schemeClr>
                </a:solidFill>
              </a:rPr>
              <a:t>os deputados estaduais e aqueles que, à data da promulgação desta lei encontravam-se inscritos como segurados facultativos do FEPAMS</a:t>
            </a:r>
            <a:r>
              <a:rPr lang="pt-BR" u="sng" dirty="0" smtClean="0">
                <a:solidFill>
                  <a:schemeClr val="accent1">
                    <a:lumMod val="75000"/>
                  </a:schemeClr>
                </a:solidFill>
              </a:rPr>
              <a:t>.</a:t>
            </a:r>
          </a:p>
          <a:p>
            <a:pPr algn="just"/>
            <a:r>
              <a:rPr lang="pt-BR" u="sng" dirty="0" smtClean="0">
                <a:solidFill>
                  <a:schemeClr val="accent1">
                    <a:lumMod val="75000"/>
                  </a:schemeClr>
                </a:solidFill>
              </a:rPr>
              <a:t>Art</a:t>
            </a:r>
            <a:r>
              <a:rPr lang="pt-BR" u="sng" dirty="0">
                <a:solidFill>
                  <a:schemeClr val="accent1">
                    <a:lumMod val="75000"/>
                  </a:schemeClr>
                </a:solidFill>
              </a:rPr>
              <a:t>. 5º - ...................................... </a:t>
            </a:r>
            <a:endParaRPr lang="pt-BR" u="sng" dirty="0" smtClean="0">
              <a:solidFill>
                <a:schemeClr val="accent1">
                  <a:lumMod val="75000"/>
                </a:schemeClr>
              </a:solidFill>
            </a:endParaRPr>
          </a:p>
          <a:p>
            <a:pPr algn="just"/>
            <a:r>
              <a:rPr lang="pt-BR" dirty="0" smtClean="0">
                <a:solidFill>
                  <a:schemeClr val="tx1"/>
                </a:solidFill>
              </a:rPr>
              <a:t>VI </a:t>
            </a:r>
            <a:r>
              <a:rPr lang="pt-BR" dirty="0">
                <a:solidFill>
                  <a:schemeClr val="tx1"/>
                </a:solidFill>
              </a:rPr>
              <a:t>- os deputados estaduais que perderem essa condição, em razão do </a:t>
            </a:r>
            <a:r>
              <a:rPr lang="pt-BR" dirty="0" err="1">
                <a:solidFill>
                  <a:schemeClr val="tx1"/>
                </a:solidFill>
              </a:rPr>
              <a:t>térmimo</a:t>
            </a:r>
            <a:r>
              <a:rPr lang="pt-BR" dirty="0">
                <a:solidFill>
                  <a:schemeClr val="tx1"/>
                </a:solidFill>
              </a:rPr>
              <a:t> do mandato, não reeleição porque não hajam concorrido a pleito, ou em virtude de qualquer outra causa independente de sua </a:t>
            </a:r>
            <a:r>
              <a:rPr lang="pt-BR" dirty="0" smtClean="0">
                <a:solidFill>
                  <a:schemeClr val="tx1"/>
                </a:solidFill>
              </a:rPr>
              <a:t>vontade.</a:t>
            </a:r>
            <a:endParaRPr lang="pt-BR" dirty="0">
              <a:solidFill>
                <a:schemeClr val="tx1"/>
              </a:solidFill>
            </a:endParaRPr>
          </a:p>
        </p:txBody>
      </p:sp>
      <p:sp>
        <p:nvSpPr>
          <p:cNvPr id="6" name="Retângulo 5"/>
          <p:cNvSpPr/>
          <p:nvPr/>
        </p:nvSpPr>
        <p:spPr>
          <a:xfrm>
            <a:off x="0" y="6651938"/>
            <a:ext cx="12192000" cy="206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592525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ppt_x"/>
                                          </p:val>
                                        </p:tav>
                                        <p:tav tm="100000">
                                          <p:val>
                                            <p:strVal val="#ppt_x"/>
                                          </p:val>
                                        </p:tav>
                                      </p:tavLst>
                                    </p:anim>
                                    <p:anim calcmode="lin" valueType="num">
                                      <p:cBhvr additive="base">
                                        <p:cTn id="8" dur="1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7682</TotalTime>
  <Words>3149</Words>
  <Application>Microsoft Office PowerPoint</Application>
  <PresentationFormat>Widescreen</PresentationFormat>
  <Paragraphs>503</Paragraphs>
  <Slides>59</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59</vt:i4>
      </vt:variant>
    </vt:vector>
  </HeadingPairs>
  <TitlesOfParts>
    <vt:vector size="64" baseType="lpstr">
      <vt:lpstr>Arial</vt:lpstr>
      <vt:lpstr>Calibri</vt:lpstr>
      <vt:lpstr>Calibri Light</vt:lpstr>
      <vt:lpstr>Cambria</vt:lpstr>
      <vt:lpstr>Tema do Office</vt:lpstr>
      <vt:lpstr>Apresentação do PowerPoint</vt:lpstr>
      <vt:lpstr> MATO GROSSO DO SUL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SOCIAL MATO GROSSO DO SUL</dc:title>
  <dc:creator>Luiz Gustavo Ferreira dos Santos</dc:creator>
  <cp:lastModifiedBy>Brenda Raquel Silva Do Amaral</cp:lastModifiedBy>
  <cp:revision>313</cp:revision>
  <cp:lastPrinted>2021-12-10T13:23:37Z</cp:lastPrinted>
  <dcterms:created xsi:type="dcterms:W3CDTF">2019-01-15T17:35:16Z</dcterms:created>
  <dcterms:modified xsi:type="dcterms:W3CDTF">2022-03-31T19:08:31Z</dcterms:modified>
</cp:coreProperties>
</file>