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9" r:id="rId5"/>
    <p:sldId id="260" r:id="rId6"/>
    <p:sldId id="262" r:id="rId7"/>
    <p:sldId id="263" r:id="rId8"/>
    <p:sldId id="264" r:id="rId9"/>
    <p:sldId id="270" r:id="rId10"/>
    <p:sldId id="271" r:id="rId11"/>
    <p:sldId id="272" r:id="rId12"/>
    <p:sldId id="273" r:id="rId13"/>
    <p:sldId id="266" r:id="rId14"/>
    <p:sldId id="275" r:id="rId15"/>
    <p:sldId id="267" r:id="rId16"/>
    <p:sldId id="269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501" autoAdjust="0"/>
  </p:normalViewPr>
  <p:slideViewPr>
    <p:cSldViewPr snapToGrid="0">
      <p:cViewPr>
        <p:scale>
          <a:sx n="70" d="100"/>
          <a:sy n="70" d="100"/>
        </p:scale>
        <p:origin x="133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7908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58538" y="3469413"/>
            <a:ext cx="9144000" cy="172801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49829" y="5384666"/>
            <a:ext cx="9144000" cy="7527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32632" y="6416002"/>
            <a:ext cx="4107536" cy="44199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07110" y="2748779"/>
            <a:ext cx="43719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1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1393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314" y="1570534"/>
            <a:ext cx="10515600" cy="1015911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586445"/>
            <a:ext cx="10515600" cy="427155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24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75475" y="2624025"/>
            <a:ext cx="4371975" cy="4572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82940" y="6412953"/>
            <a:ext cx="410906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1393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65386"/>
            <a:ext cx="10515600" cy="1325563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2690949"/>
            <a:ext cx="5181600" cy="3486014"/>
          </a:xfrm>
        </p:spPr>
        <p:txBody>
          <a:bodyPr/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2690949"/>
            <a:ext cx="5181600" cy="3486014"/>
          </a:xfrm>
        </p:spPr>
        <p:txBody>
          <a:bodyPr/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AB9BB-F3C9-4A97-A3CE-029F97ACBCB5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EFC199-7790-418C-9859-F4F05D4300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33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144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244691"/>
            <a:ext cx="10515600" cy="1325563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214571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969623"/>
            <a:ext cx="5157787" cy="3220040"/>
          </a:xfrm>
        </p:spPr>
        <p:txBody>
          <a:bodyPr/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214571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969623"/>
            <a:ext cx="5183188" cy="3220040"/>
          </a:xfrm>
        </p:spPr>
        <p:txBody>
          <a:bodyPr/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AB9BB-F3C9-4A97-A3CE-029F97ACBCB5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EFC199-7790-418C-9859-F4F05D4300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73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13931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12908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2595153"/>
            <a:ext cx="10515600" cy="358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82940" y="6412953"/>
            <a:ext cx="410906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0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11708" y="3631547"/>
            <a:ext cx="9144000" cy="23876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latin typeface="Arial Black" panose="020B0A04020102020204" pitchFamily="34" charset="0"/>
              </a:rPr>
              <a:t>SISTEMA INTEGRADO DE GESTÃO PREVIDENCIÁRIA E CENSO CADASTRAL DOS SEGURADOS AO MSPREV</a:t>
            </a:r>
            <a:br>
              <a:rPr lang="pt-BR" sz="3200" b="1" dirty="0" smtClean="0">
                <a:latin typeface="Arial Black" panose="020B0A04020102020204" pitchFamily="34" charset="0"/>
              </a:rPr>
            </a:br>
            <a:r>
              <a:rPr lang="pt-BR" sz="3200" b="1" dirty="0">
                <a:latin typeface="Arial Black" panose="020B0A04020102020204" pitchFamily="34" charset="0"/>
              </a:rPr>
              <a:t/>
            </a:r>
            <a:br>
              <a:rPr lang="pt-BR" sz="3200" b="1" dirty="0">
                <a:latin typeface="Arial Black" panose="020B0A04020102020204" pitchFamily="34" charset="0"/>
              </a:rPr>
            </a:br>
            <a:r>
              <a:rPr lang="pt-BR" sz="2800" b="1" dirty="0" smtClean="0">
                <a:latin typeface="Arial Black" panose="020B0A04020102020204" pitchFamily="34" charset="0"/>
              </a:rPr>
              <a:t>João Ricardo Dias de Oliveira</a:t>
            </a:r>
            <a:endParaRPr lang="pt-BR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17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220" y="1764921"/>
            <a:ext cx="11931780" cy="1015911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Virtualização dos Processos Previdenciários - </a:t>
            </a:r>
            <a:r>
              <a:rPr lang="pt-BR" b="1" dirty="0" smtClean="0">
                <a:solidFill>
                  <a:srgbClr val="FF0000"/>
                </a:solidFill>
              </a:rPr>
              <a:t>Papel zero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260220" y="2590800"/>
            <a:ext cx="11741280" cy="3422571"/>
          </a:xfrm>
        </p:spPr>
        <p:txBody>
          <a:bodyPr/>
          <a:lstStyle/>
          <a:p>
            <a:pPr marL="0" indent="0">
              <a:buNone/>
            </a:pPr>
            <a:r>
              <a:rPr lang="pt-BR" sz="3200" b="1" dirty="0" smtClean="0">
                <a:solidFill>
                  <a:srgbClr val="0070C0"/>
                </a:solidFill>
              </a:rPr>
              <a:t>Papel do setor de Recursos Humanos (RH):</a:t>
            </a:r>
          </a:p>
          <a:p>
            <a:endParaRPr lang="pt-BR" sz="3200" dirty="0" smtClean="0"/>
          </a:p>
          <a:p>
            <a:r>
              <a:rPr lang="pt-BR" sz="3200" dirty="0" smtClean="0"/>
              <a:t>Iniciar o processo do benefício previdenciário no SISPREV</a:t>
            </a:r>
          </a:p>
          <a:p>
            <a:r>
              <a:rPr lang="pt-BR" sz="3200" dirty="0" smtClean="0"/>
              <a:t>Instruir esse processo com as peças (</a:t>
            </a:r>
            <a:r>
              <a:rPr lang="pt-BR" sz="3200" dirty="0" err="1" smtClean="0"/>
              <a:t>PDF´s</a:t>
            </a:r>
            <a:r>
              <a:rPr lang="pt-BR" sz="3200" dirty="0" smtClean="0"/>
              <a:t>) requeridas pelo SISPREV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03958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220" y="1764921"/>
            <a:ext cx="11931780" cy="1015911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Virtualização dos Processos Previdenciários - </a:t>
            </a:r>
            <a:r>
              <a:rPr lang="pt-BR" b="1" dirty="0" smtClean="0">
                <a:solidFill>
                  <a:srgbClr val="FF0000"/>
                </a:solidFill>
              </a:rPr>
              <a:t>Papel zero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260220" y="2590800"/>
            <a:ext cx="11741280" cy="3422571"/>
          </a:xfrm>
        </p:spPr>
        <p:txBody>
          <a:bodyPr/>
          <a:lstStyle/>
          <a:p>
            <a:pPr marL="0" indent="0">
              <a:buNone/>
            </a:pPr>
            <a:r>
              <a:rPr lang="pt-BR" sz="3200" b="1" dirty="0" smtClean="0">
                <a:solidFill>
                  <a:srgbClr val="0070C0"/>
                </a:solidFill>
              </a:rPr>
              <a:t>Papel do setor de Recursos Humanos (RH):</a:t>
            </a:r>
          </a:p>
          <a:p>
            <a:endParaRPr lang="pt-BR" sz="3200" dirty="0" smtClean="0"/>
          </a:p>
          <a:p>
            <a:r>
              <a:rPr lang="pt-BR" sz="3200" dirty="0" smtClean="0"/>
              <a:t>Iniciar o processo do benefício previdenciário no SISPREV</a:t>
            </a:r>
          </a:p>
          <a:p>
            <a:r>
              <a:rPr lang="pt-BR" sz="3200" dirty="0" smtClean="0"/>
              <a:t>Instruir esse processo com as peças (</a:t>
            </a:r>
            <a:r>
              <a:rPr lang="pt-BR" sz="3200" dirty="0" err="1" smtClean="0"/>
              <a:t>PDF´s</a:t>
            </a:r>
            <a:r>
              <a:rPr lang="pt-BR" sz="3200" dirty="0" smtClean="0"/>
              <a:t>) requeridas pelo SISPREV</a:t>
            </a:r>
          </a:p>
          <a:p>
            <a:r>
              <a:rPr lang="pt-BR" sz="3200" dirty="0" smtClean="0"/>
              <a:t>Orientar o segurado para acompanhar o processo pelo site ou APP</a:t>
            </a:r>
          </a:p>
          <a:p>
            <a:endParaRPr lang="pt-BR" sz="3200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27058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220" y="1764921"/>
            <a:ext cx="11931780" cy="1015911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Virtualização dos Processos Previdenciários - </a:t>
            </a:r>
            <a:r>
              <a:rPr lang="pt-BR" b="1" dirty="0" smtClean="0">
                <a:solidFill>
                  <a:srgbClr val="FF0000"/>
                </a:solidFill>
              </a:rPr>
              <a:t>Papel zero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260220" y="2590800"/>
            <a:ext cx="11741280" cy="3422571"/>
          </a:xfrm>
        </p:spPr>
        <p:txBody>
          <a:bodyPr/>
          <a:lstStyle/>
          <a:p>
            <a:pPr marL="0" indent="0">
              <a:buNone/>
            </a:pPr>
            <a:r>
              <a:rPr lang="pt-BR" sz="3200" b="1" dirty="0" smtClean="0">
                <a:solidFill>
                  <a:srgbClr val="0070C0"/>
                </a:solidFill>
              </a:rPr>
              <a:t>Papel do setor de Recursos Humanos (RH):</a:t>
            </a:r>
          </a:p>
          <a:p>
            <a:endParaRPr lang="pt-BR" sz="3200" dirty="0" smtClean="0"/>
          </a:p>
          <a:p>
            <a:r>
              <a:rPr lang="pt-BR" sz="3200" dirty="0" smtClean="0"/>
              <a:t>Iniciar o processo do benefício previdenciário no SISPREV</a:t>
            </a:r>
          </a:p>
          <a:p>
            <a:r>
              <a:rPr lang="pt-BR" sz="3200" dirty="0" smtClean="0"/>
              <a:t>Instruir esse processo com as peças (</a:t>
            </a:r>
            <a:r>
              <a:rPr lang="pt-BR" sz="3200" dirty="0" err="1" smtClean="0"/>
              <a:t>PDF´s</a:t>
            </a:r>
            <a:r>
              <a:rPr lang="pt-BR" sz="3200" dirty="0" smtClean="0"/>
              <a:t>) requeridas pelo SISPREV</a:t>
            </a:r>
          </a:p>
          <a:p>
            <a:r>
              <a:rPr lang="pt-BR" sz="3200" dirty="0" smtClean="0"/>
              <a:t>Orientar o segurado para acompanhar o processo pelo site ou APP</a:t>
            </a:r>
          </a:p>
          <a:p>
            <a:r>
              <a:rPr lang="pt-BR" sz="3200" dirty="0" smtClean="0"/>
              <a:t>Eventualmente retificar o processo quando requerido pela AGEPREV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1092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360429" y="0"/>
            <a:ext cx="5050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</a:rPr>
              <a:t>Aposentadoria Voluntária (Workflow)</a:t>
            </a:r>
            <a:endParaRPr lang="pt-B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25"/>
            <a:ext cx="5841061" cy="69056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061" y="0"/>
            <a:ext cx="6350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163773" y="2304661"/>
            <a:ext cx="11621827" cy="455333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3200" b="1" dirty="0" smtClean="0">
                <a:solidFill>
                  <a:srgbClr val="0070C0"/>
                </a:solidFill>
              </a:rPr>
              <a:t>Sistema SISPREV Web</a:t>
            </a:r>
            <a:endParaRPr lang="pt-BR" sz="3200" b="1" dirty="0">
              <a:solidFill>
                <a:srgbClr val="0070C0"/>
              </a:solidFill>
            </a:endParaRPr>
          </a:p>
          <a:p>
            <a:pPr lvl="1"/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Palestrante: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</a:rPr>
              <a:t>Richardson Nascimento – Agenda Informática – Teresina - PI</a:t>
            </a:r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</a:rPr>
              <a:t>Analista de Implantação</a:t>
            </a:r>
          </a:p>
          <a:p>
            <a:pPr lvl="1"/>
            <a:endParaRPr lang="pt-BR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3200" b="1" dirty="0" smtClean="0">
                <a:solidFill>
                  <a:srgbClr val="0070C0"/>
                </a:solidFill>
              </a:rPr>
              <a:t>Censo Previdenciário</a:t>
            </a:r>
            <a:endParaRPr lang="pt-BR" sz="3200" b="1" dirty="0">
              <a:solidFill>
                <a:srgbClr val="0070C0"/>
              </a:solidFill>
            </a:endParaRPr>
          </a:p>
          <a:p>
            <a:pPr lvl="1"/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Palestrante: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</a:rPr>
              <a:t>Carolina </a:t>
            </a:r>
            <a:r>
              <a:rPr lang="pt-BR" sz="2800" b="1" dirty="0" err="1" smtClean="0">
                <a:solidFill>
                  <a:schemeClr val="accent6">
                    <a:lumMod val="50000"/>
                  </a:schemeClr>
                </a:solidFill>
              </a:rPr>
              <a:t>Violin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</a:rPr>
              <a:t> – Agenda Informática – Cuiabá - MT</a:t>
            </a:r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Analista de Implantação</a:t>
            </a:r>
          </a:p>
        </p:txBody>
      </p:sp>
    </p:spTree>
    <p:extLst>
      <p:ext uri="{BB962C8B-B14F-4D97-AF65-F5344CB8AC3E}">
        <p14:creationId xmlns:p14="http://schemas.microsoft.com/office/powerpoint/2010/main" val="299492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304661"/>
            <a:ext cx="10947400" cy="455333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70C0"/>
                </a:solidFill>
              </a:rPr>
              <a:t>DÚVIDAS ?????</a:t>
            </a:r>
          </a:p>
          <a:p>
            <a:pPr marL="0" indent="0" algn="ctr">
              <a:buNone/>
            </a:pPr>
            <a:endParaRPr lang="pt-BR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t-BR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70C0"/>
                </a:solidFill>
              </a:rPr>
              <a:t>Muito Obrigado!!!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1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47839" y="1092976"/>
            <a:ext cx="10515600" cy="1015911"/>
          </a:xfrm>
        </p:spPr>
        <p:txBody>
          <a:bodyPr>
            <a:normAutofit/>
          </a:bodyPr>
          <a:lstStyle/>
          <a:p>
            <a:r>
              <a:rPr lang="pt-BR" b="1" dirty="0" smtClean="0"/>
              <a:t>Agenda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8079" y="2108887"/>
            <a:ext cx="10947400" cy="4553339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Projeto PROFISCO II – Produto 3.3 – Sistema de Gestão Previdenciária</a:t>
            </a:r>
          </a:p>
          <a:p>
            <a:pPr lvl="1"/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Palestrante: João Ricardo Dias de Oliveira</a:t>
            </a:r>
          </a:p>
          <a:p>
            <a:pPr lvl="1"/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Diretor de Gestão da Informação – AGEPREV-MS</a:t>
            </a:r>
          </a:p>
          <a:p>
            <a:pPr lvl="1"/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Líder do Produto 3.3</a:t>
            </a:r>
          </a:p>
          <a:p>
            <a:pPr lvl="1"/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b="1" dirty="0" smtClean="0">
                <a:solidFill>
                  <a:srgbClr val="0070C0"/>
                </a:solidFill>
              </a:rPr>
              <a:t>Sistema SISPREV Web</a:t>
            </a:r>
            <a:endParaRPr lang="pt-BR" b="1" dirty="0">
              <a:solidFill>
                <a:srgbClr val="0070C0"/>
              </a:solidFill>
            </a:endParaRPr>
          </a:p>
          <a:p>
            <a:pPr lvl="1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Palestrante: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Richardson Nascimento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Analista de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Implantação – Agenda Informática – Teresina - PI</a:t>
            </a:r>
            <a:endParaRPr lang="pt-BR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pt-BR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b="1" dirty="0" smtClean="0">
                <a:solidFill>
                  <a:srgbClr val="0070C0"/>
                </a:solidFill>
              </a:rPr>
              <a:t>Censo Previdenciário</a:t>
            </a:r>
            <a:endParaRPr lang="pt-BR" b="1" dirty="0">
              <a:solidFill>
                <a:srgbClr val="0070C0"/>
              </a:solidFill>
            </a:endParaRPr>
          </a:p>
          <a:p>
            <a:pPr lvl="1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Palestrante: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Carolina </a:t>
            </a:r>
            <a:r>
              <a:rPr lang="pt-BR" b="1" dirty="0" err="1">
                <a:solidFill>
                  <a:schemeClr val="accent6">
                    <a:lumMod val="50000"/>
                  </a:schemeClr>
                </a:solidFill>
              </a:rPr>
              <a:t>Violin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Analista de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Implantação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– Agenda Informática – Cuiabá - MT</a:t>
            </a:r>
          </a:p>
        </p:txBody>
      </p:sp>
    </p:spTree>
    <p:extLst>
      <p:ext uri="{BB962C8B-B14F-4D97-AF65-F5344CB8AC3E}">
        <p14:creationId xmlns:p14="http://schemas.microsoft.com/office/powerpoint/2010/main" val="166195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420" y="1383921"/>
            <a:ext cx="10515600" cy="1015911"/>
          </a:xfrm>
        </p:spPr>
        <p:txBody>
          <a:bodyPr>
            <a:normAutofit/>
          </a:bodyPr>
          <a:lstStyle/>
          <a:p>
            <a:r>
              <a:rPr lang="pt-BR" b="1" dirty="0"/>
              <a:t>SISTEMA </a:t>
            </a:r>
            <a:r>
              <a:rPr lang="pt-BR" b="1" dirty="0" smtClean="0"/>
              <a:t>DE GESTÃO PREVIDENCIÁRIA (SGP)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304661"/>
            <a:ext cx="10515600" cy="4553339"/>
          </a:xfrm>
        </p:spPr>
        <p:txBody>
          <a:bodyPr/>
          <a:lstStyle/>
          <a:p>
            <a:r>
              <a:rPr lang="pt-BR" dirty="0" smtClean="0"/>
              <a:t>Aquisição via contrato com o BID </a:t>
            </a:r>
            <a:r>
              <a:rPr lang="pt-BR" i="1" dirty="0" smtClean="0"/>
              <a:t>(Banco Interamericano de Desenvolvimento)</a:t>
            </a:r>
          </a:p>
          <a:p>
            <a:endParaRPr lang="pt-BR" i="1" dirty="0" smtClean="0"/>
          </a:p>
          <a:p>
            <a:r>
              <a:rPr lang="pt-BR" dirty="0" smtClean="0"/>
              <a:t>Integrante do projeto governamental PROFISCO II (U$ 47,805,700)</a:t>
            </a:r>
          </a:p>
          <a:p>
            <a:endParaRPr lang="pt-BR" dirty="0" smtClean="0"/>
          </a:p>
          <a:p>
            <a:r>
              <a:rPr lang="pt-BR" dirty="0" smtClean="0"/>
              <a:t>Componentes do PROFISCO II (16 produtos):</a:t>
            </a:r>
          </a:p>
          <a:p>
            <a:pPr lvl="1"/>
            <a:r>
              <a:rPr lang="pt-BR" dirty="0" smtClean="0"/>
              <a:t>I- Gestão Fazendária e Transparência Fiscal (U$ 23,100,000)</a:t>
            </a:r>
          </a:p>
          <a:p>
            <a:pPr lvl="1"/>
            <a:r>
              <a:rPr lang="pt-BR" dirty="0" smtClean="0"/>
              <a:t>II- Administração Tributária e Contencioso Fiscal (U$ 15,206,000)</a:t>
            </a:r>
          </a:p>
          <a:p>
            <a:pPr lvl="1"/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III- Administração Financeira e Gasto Público (U$ 6,499,700)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6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420" y="1383921"/>
            <a:ext cx="10515600" cy="1015911"/>
          </a:xfrm>
        </p:spPr>
        <p:txBody>
          <a:bodyPr>
            <a:normAutofit/>
          </a:bodyPr>
          <a:lstStyle/>
          <a:p>
            <a:r>
              <a:rPr lang="pt-BR" b="1" dirty="0" smtClean="0"/>
              <a:t>Produto 3.3 – Composição Original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420" y="2920483"/>
            <a:ext cx="10515600" cy="2836506"/>
          </a:xfrm>
        </p:spPr>
        <p:txBody>
          <a:bodyPr/>
          <a:lstStyle/>
          <a:p>
            <a:pPr lvl="1"/>
            <a:r>
              <a:rPr lang="pt-BR" sz="3200" b="1" dirty="0" smtClean="0">
                <a:solidFill>
                  <a:srgbClr val="0070C0"/>
                </a:solidFill>
              </a:rPr>
              <a:t>GESTÃO AUTOMATIZADA DO ARQUIVO FÍSICO</a:t>
            </a:r>
          </a:p>
          <a:p>
            <a:pPr lvl="1"/>
            <a:endParaRPr lang="pt-BR" sz="3200" b="1" dirty="0" smtClean="0">
              <a:solidFill>
                <a:srgbClr val="0070C0"/>
              </a:solidFill>
            </a:endParaRPr>
          </a:p>
          <a:p>
            <a:pPr lvl="1"/>
            <a:r>
              <a:rPr lang="pt-BR" sz="3200" b="1" dirty="0" smtClean="0">
                <a:solidFill>
                  <a:srgbClr val="0070C0"/>
                </a:solidFill>
              </a:rPr>
              <a:t>CAPACITAÇÃO EM LEGISLAÇÃO PREVIDENCIÁRIA</a:t>
            </a:r>
          </a:p>
          <a:p>
            <a:pPr lvl="1"/>
            <a:endParaRPr lang="pt-BR" sz="3200" b="1" dirty="0">
              <a:solidFill>
                <a:srgbClr val="0070C0"/>
              </a:solidFill>
            </a:endParaRPr>
          </a:p>
          <a:p>
            <a:pPr lvl="1"/>
            <a:r>
              <a:rPr lang="pt-BR" sz="3200" b="1" dirty="0">
                <a:solidFill>
                  <a:srgbClr val="0070C0"/>
                </a:solidFill>
              </a:rPr>
              <a:t>SISTEMA DE GESTÃO PREVIDENCIÁRIA (SGP)</a:t>
            </a:r>
            <a:endParaRPr lang="pt-BR" b="1" dirty="0">
              <a:solidFill>
                <a:srgbClr val="0070C0"/>
              </a:solidFill>
            </a:endParaRPr>
          </a:p>
          <a:p>
            <a:pPr lvl="1"/>
            <a:endParaRPr lang="pt-BR" b="1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pt-BR" dirty="0" smtClean="0"/>
          </a:p>
        </p:txBody>
      </p:sp>
      <p:grpSp>
        <p:nvGrpSpPr>
          <p:cNvPr id="16" name="Grupo 15"/>
          <p:cNvGrpSpPr/>
          <p:nvPr/>
        </p:nvGrpSpPr>
        <p:grpSpPr>
          <a:xfrm>
            <a:off x="942392" y="2752531"/>
            <a:ext cx="7492481" cy="737118"/>
            <a:chOff x="942392" y="2752531"/>
            <a:chExt cx="7492481" cy="737118"/>
          </a:xfrm>
        </p:grpSpPr>
        <p:cxnSp>
          <p:nvCxnSpPr>
            <p:cNvPr id="5" name="Conector reto 4"/>
            <p:cNvCxnSpPr/>
            <p:nvPr/>
          </p:nvCxnSpPr>
          <p:spPr>
            <a:xfrm flipV="1">
              <a:off x="942392" y="2752531"/>
              <a:ext cx="7492481" cy="737118"/>
            </a:xfrm>
            <a:prstGeom prst="line">
              <a:avLst/>
            </a:prstGeom>
            <a:ln w="857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>
              <a:off x="942392" y="2752531"/>
              <a:ext cx="7492481" cy="737118"/>
            </a:xfrm>
            <a:prstGeom prst="line">
              <a:avLst/>
            </a:prstGeom>
            <a:ln w="857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o 14"/>
          <p:cNvGrpSpPr/>
          <p:nvPr/>
        </p:nvGrpSpPr>
        <p:grpSpPr>
          <a:xfrm>
            <a:off x="942392" y="3908318"/>
            <a:ext cx="8880959" cy="533400"/>
            <a:chOff x="942392" y="3908318"/>
            <a:chExt cx="8880959" cy="533400"/>
          </a:xfrm>
        </p:grpSpPr>
        <p:cxnSp>
          <p:nvCxnSpPr>
            <p:cNvPr id="12" name="Conector reto 11"/>
            <p:cNvCxnSpPr/>
            <p:nvPr/>
          </p:nvCxnSpPr>
          <p:spPr>
            <a:xfrm>
              <a:off x="942392" y="4440336"/>
              <a:ext cx="8020987" cy="0"/>
            </a:xfrm>
            <a:prstGeom prst="line">
              <a:avLst/>
            </a:prstGeom>
            <a:ln w="857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32776" y="3908318"/>
              <a:ext cx="790575" cy="533400"/>
            </a:xfrm>
            <a:prstGeom prst="rect">
              <a:avLst/>
            </a:prstGeom>
          </p:spPr>
        </p:pic>
      </p:grpSp>
      <p:cxnSp>
        <p:nvCxnSpPr>
          <p:cNvPr id="18" name="Conector de seta reta 17"/>
          <p:cNvCxnSpPr/>
          <p:nvPr/>
        </p:nvCxnSpPr>
        <p:spPr>
          <a:xfrm flipV="1">
            <a:off x="942392" y="5497689"/>
            <a:ext cx="7388808" cy="11289"/>
          </a:xfrm>
          <a:prstGeom prst="straightConnector1">
            <a:avLst/>
          </a:prstGeom>
          <a:ln w="857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35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420" y="1383921"/>
            <a:ext cx="10515600" cy="1015911"/>
          </a:xfrm>
        </p:spPr>
        <p:txBody>
          <a:bodyPr>
            <a:normAutofit/>
          </a:bodyPr>
          <a:lstStyle/>
          <a:p>
            <a:r>
              <a:rPr lang="pt-BR" sz="3600" b="1" dirty="0"/>
              <a:t>SISTEMA </a:t>
            </a:r>
            <a:r>
              <a:rPr lang="pt-BR" sz="3600" b="1" dirty="0" smtClean="0"/>
              <a:t>DE GESTÃO PREVIDENCIÁRIA (SGP) - </a:t>
            </a:r>
            <a:r>
              <a:rPr lang="pt-BR" sz="3600" b="1" dirty="0" smtClean="0">
                <a:solidFill>
                  <a:srgbClr val="FF0000"/>
                </a:solidFill>
              </a:rPr>
              <a:t>Módulos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2304661"/>
            <a:ext cx="11049000" cy="4553339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Cadastro de Segurados MSPREV (Ativos, Aposentados e Pensionistas)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Cadastro da Vida Funcional e Histórico Financeiro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Simulação de Benefícios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Emissão de Declaração e Certidão por Tempo de Contribuição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Censo Previdenciário / Prova de Vida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Ouvidoria / Atendimento ao Segurado / Portal da Transparência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Virtualização dos Processos de Benefícios Previdenciários 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Folha de Pagamento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Perícia Médica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Gestão de Investimentos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Arrecadação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Integrações </a:t>
            </a:r>
            <a:endParaRPr lang="pt-BR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62883" y="1461754"/>
            <a:ext cx="10713027" cy="1496291"/>
            <a:chOff x="226002" y="4433554"/>
            <a:chExt cx="10713027" cy="1496291"/>
          </a:xfrm>
        </p:grpSpPr>
        <p:sp>
          <p:nvSpPr>
            <p:cNvPr id="6" name="Retângulo de cantos arredondados 5"/>
            <p:cNvSpPr/>
            <p:nvPr/>
          </p:nvSpPr>
          <p:spPr>
            <a:xfrm>
              <a:off x="226002" y="5192090"/>
              <a:ext cx="9580418" cy="73775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" name="Conector de seta reta 6"/>
            <p:cNvCxnSpPr>
              <a:endCxn id="6" idx="3"/>
            </p:cNvCxnSpPr>
            <p:nvPr/>
          </p:nvCxnSpPr>
          <p:spPr>
            <a:xfrm flipH="1">
              <a:off x="9806420" y="4433554"/>
              <a:ext cx="1132609" cy="1127414"/>
            </a:xfrm>
            <a:prstGeom prst="straightConnector1">
              <a:avLst/>
            </a:prstGeom>
            <a:ln w="1809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7"/>
          <p:cNvGrpSpPr/>
          <p:nvPr/>
        </p:nvGrpSpPr>
        <p:grpSpPr>
          <a:xfrm>
            <a:off x="262883" y="3874796"/>
            <a:ext cx="9845740" cy="950026"/>
            <a:chOff x="226002" y="4433554"/>
            <a:chExt cx="10713027" cy="1496291"/>
          </a:xfrm>
        </p:grpSpPr>
        <p:sp>
          <p:nvSpPr>
            <p:cNvPr id="9" name="Retângulo de cantos arredondados 8"/>
            <p:cNvSpPr/>
            <p:nvPr/>
          </p:nvSpPr>
          <p:spPr>
            <a:xfrm>
              <a:off x="226002" y="5192090"/>
              <a:ext cx="9580418" cy="73775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0" name="Conector de seta reta 9"/>
            <p:cNvCxnSpPr>
              <a:endCxn id="9" idx="3"/>
            </p:cNvCxnSpPr>
            <p:nvPr/>
          </p:nvCxnSpPr>
          <p:spPr>
            <a:xfrm flipH="1">
              <a:off x="9806420" y="4433554"/>
              <a:ext cx="1132609" cy="1127414"/>
            </a:xfrm>
            <a:prstGeom prst="straightConnector1">
              <a:avLst/>
            </a:prstGeom>
            <a:ln w="1809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88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420" y="1383921"/>
            <a:ext cx="10515600" cy="1015911"/>
          </a:xfrm>
        </p:spPr>
        <p:txBody>
          <a:bodyPr>
            <a:normAutofit fontScale="90000"/>
          </a:bodyPr>
          <a:lstStyle/>
          <a:p>
            <a:r>
              <a:rPr lang="pt-BR" sz="4000" b="1" dirty="0"/>
              <a:t>SISTEMA </a:t>
            </a:r>
            <a:r>
              <a:rPr lang="pt-BR" sz="4000" b="1" dirty="0" smtClean="0"/>
              <a:t>DE GESTÃO </a:t>
            </a:r>
            <a:r>
              <a:rPr lang="pt-BR" sz="4000" b="1" dirty="0"/>
              <a:t>PREVIDENCIÁRIA (SGP) - </a:t>
            </a:r>
            <a:r>
              <a:rPr lang="pt-BR" sz="4000" b="1" dirty="0" smtClean="0">
                <a:solidFill>
                  <a:srgbClr val="FF0000"/>
                </a:solidFill>
              </a:rPr>
              <a:t>Simulação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22203"/>
            <a:ext cx="10937174" cy="4147967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0" y="4607626"/>
            <a:ext cx="12192000" cy="1662544"/>
            <a:chOff x="226002" y="4433554"/>
            <a:chExt cx="10713027" cy="1496291"/>
          </a:xfrm>
        </p:grpSpPr>
        <p:sp>
          <p:nvSpPr>
            <p:cNvPr id="3" name="Retângulo de cantos arredondados 2"/>
            <p:cNvSpPr/>
            <p:nvPr/>
          </p:nvSpPr>
          <p:spPr>
            <a:xfrm>
              <a:off x="226002" y="5192090"/>
              <a:ext cx="9580418" cy="73775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" name="Conector de seta reta 7"/>
            <p:cNvCxnSpPr>
              <a:endCxn id="3" idx="3"/>
            </p:cNvCxnSpPr>
            <p:nvPr/>
          </p:nvCxnSpPr>
          <p:spPr>
            <a:xfrm flipH="1">
              <a:off x="9806420" y="4433554"/>
              <a:ext cx="1132609" cy="1127414"/>
            </a:xfrm>
            <a:prstGeom prst="straightConnector1">
              <a:avLst/>
            </a:prstGeom>
            <a:ln w="1809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8096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90609" cy="692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419" y="1383921"/>
            <a:ext cx="11264453" cy="1015911"/>
          </a:xfrm>
        </p:spPr>
        <p:txBody>
          <a:bodyPr>
            <a:normAutofit fontScale="90000"/>
          </a:bodyPr>
          <a:lstStyle/>
          <a:p>
            <a:r>
              <a:rPr lang="pt-BR" sz="4000" b="1" dirty="0"/>
              <a:t>SISTEMA </a:t>
            </a:r>
            <a:r>
              <a:rPr lang="pt-BR" sz="4000" b="1" dirty="0" smtClean="0"/>
              <a:t>DE GESTÃO </a:t>
            </a:r>
            <a:r>
              <a:rPr lang="pt-BR" sz="4000" b="1" dirty="0"/>
              <a:t>PREVIDENCIÁRIA (SGP) - </a:t>
            </a:r>
            <a:r>
              <a:rPr lang="pt-BR" sz="4000" b="1" dirty="0" smtClean="0">
                <a:solidFill>
                  <a:srgbClr val="FF0000"/>
                </a:solidFill>
              </a:rPr>
              <a:t>Integrações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4384964" y="3387436"/>
            <a:ext cx="3408218" cy="1527464"/>
          </a:xfrm>
          <a:prstGeom prst="ellipse">
            <a:avLst/>
          </a:prstGeom>
          <a:solidFill>
            <a:schemeClr val="accent1">
              <a:alpha val="89000"/>
            </a:schemeClr>
          </a:solidFill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SISPREV WEB</a:t>
            </a:r>
            <a:endParaRPr lang="pt-BR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Elipse 6"/>
          <p:cNvSpPr/>
          <p:nvPr/>
        </p:nvSpPr>
        <p:spPr>
          <a:xfrm>
            <a:off x="2743200" y="2299387"/>
            <a:ext cx="1862667" cy="711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e-</a:t>
            </a:r>
            <a:r>
              <a:rPr lang="pt-BR" sz="2800" b="1" dirty="0" err="1" smtClean="0">
                <a:solidFill>
                  <a:schemeClr val="tx1"/>
                </a:solidFill>
              </a:rPr>
              <a:t>Doc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491066" y="3795568"/>
            <a:ext cx="1862667" cy="711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SISGED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880533" y="5062425"/>
            <a:ext cx="1862667" cy="711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SPF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4035778" y="5726885"/>
            <a:ext cx="1862667" cy="711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e-Social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7614355" y="5546904"/>
            <a:ext cx="1862667" cy="711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Cálculo Atuarial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9477022" y="4229696"/>
            <a:ext cx="1862667" cy="711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TCE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8861778" y="2603564"/>
            <a:ext cx="1862667" cy="711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Ministério Previdência</a:t>
            </a:r>
            <a:endParaRPr lang="pt-BR" sz="2400" b="1" dirty="0">
              <a:solidFill>
                <a:schemeClr val="tx1"/>
              </a:solidFill>
            </a:endParaRPr>
          </a:p>
        </p:txBody>
      </p:sp>
      <p:cxnSp>
        <p:nvCxnSpPr>
          <p:cNvPr id="24" name="Conector reto 23"/>
          <p:cNvCxnSpPr>
            <a:stCxn id="7" idx="6"/>
          </p:cNvCxnSpPr>
          <p:nvPr/>
        </p:nvCxnSpPr>
        <p:spPr>
          <a:xfrm>
            <a:off x="4605867" y="2654987"/>
            <a:ext cx="1407227" cy="732449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stCxn id="14" idx="6"/>
          </p:cNvCxnSpPr>
          <p:nvPr/>
        </p:nvCxnSpPr>
        <p:spPr>
          <a:xfrm flipV="1">
            <a:off x="2353733" y="3595511"/>
            <a:ext cx="2470164" cy="555657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2743200" y="4151168"/>
            <a:ext cx="1641764" cy="125621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>
            <a:endCxn id="5" idx="3"/>
          </p:cNvCxnSpPr>
          <p:nvPr/>
        </p:nvCxnSpPr>
        <p:spPr>
          <a:xfrm flipH="1" flipV="1">
            <a:off x="4884086" y="4691208"/>
            <a:ext cx="116892" cy="1035678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>
            <a:endCxn id="5" idx="4"/>
          </p:cNvCxnSpPr>
          <p:nvPr/>
        </p:nvCxnSpPr>
        <p:spPr>
          <a:xfrm flipH="1" flipV="1">
            <a:off x="6089073" y="4914900"/>
            <a:ext cx="2456615" cy="632004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>
            <a:stCxn id="19" idx="2"/>
          </p:cNvCxnSpPr>
          <p:nvPr/>
        </p:nvCxnSpPr>
        <p:spPr>
          <a:xfrm flipH="1">
            <a:off x="7210040" y="2959164"/>
            <a:ext cx="1651738" cy="581872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>
            <a:stCxn id="18" idx="2"/>
            <a:endCxn id="5" idx="6"/>
          </p:cNvCxnSpPr>
          <p:nvPr/>
        </p:nvCxnSpPr>
        <p:spPr>
          <a:xfrm flipH="1" flipV="1">
            <a:off x="7793182" y="4151168"/>
            <a:ext cx="1683840" cy="434128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ipse 48"/>
          <p:cNvSpPr/>
          <p:nvPr/>
        </p:nvSpPr>
        <p:spPr>
          <a:xfrm>
            <a:off x="272713" y="2299387"/>
            <a:ext cx="1862667" cy="711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SGEO</a:t>
            </a:r>
            <a:endParaRPr lang="pt-BR" sz="2800" b="1" dirty="0">
              <a:solidFill>
                <a:schemeClr val="tx1"/>
              </a:solidFill>
            </a:endParaRPr>
          </a:p>
        </p:txBody>
      </p:sp>
      <p:cxnSp>
        <p:nvCxnSpPr>
          <p:cNvPr id="50" name="Conector reto 49"/>
          <p:cNvCxnSpPr>
            <a:endCxn id="7" idx="2"/>
          </p:cNvCxnSpPr>
          <p:nvPr/>
        </p:nvCxnSpPr>
        <p:spPr>
          <a:xfrm>
            <a:off x="2132558" y="2629560"/>
            <a:ext cx="610642" cy="25427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92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220" y="1764921"/>
            <a:ext cx="11931780" cy="1015911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Virtualização dos Processos Previdenciários - </a:t>
            </a:r>
            <a:r>
              <a:rPr lang="pt-BR" b="1" dirty="0" smtClean="0">
                <a:solidFill>
                  <a:srgbClr val="FF0000"/>
                </a:solidFill>
              </a:rPr>
              <a:t>Papel zero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260220" y="2590800"/>
            <a:ext cx="11741280" cy="3422571"/>
          </a:xfrm>
        </p:spPr>
        <p:txBody>
          <a:bodyPr/>
          <a:lstStyle/>
          <a:p>
            <a:pPr marL="0" indent="0">
              <a:buNone/>
            </a:pPr>
            <a:r>
              <a:rPr lang="pt-BR" sz="3200" b="1" dirty="0" smtClean="0">
                <a:solidFill>
                  <a:srgbClr val="0070C0"/>
                </a:solidFill>
              </a:rPr>
              <a:t>Papel do setor de Recursos Humanos (RH):</a:t>
            </a:r>
          </a:p>
          <a:p>
            <a:endParaRPr lang="pt-BR" sz="3200" dirty="0" smtClean="0"/>
          </a:p>
          <a:p>
            <a:r>
              <a:rPr lang="pt-BR" sz="3200" dirty="0" smtClean="0"/>
              <a:t>Iniciar o processo do benefício previdenciário no SISPREV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2880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472</Words>
  <Application>Microsoft Office PowerPoint</Application>
  <PresentationFormat>Widescreen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Tema do Office</vt:lpstr>
      <vt:lpstr>SISTEMA INTEGRADO DE GESTÃO PREVIDENCIÁRIA E CENSO CADASTRAL DOS SEGURADOS AO MSPREV  João Ricardo Dias de Oliveira</vt:lpstr>
      <vt:lpstr>Agenda</vt:lpstr>
      <vt:lpstr>SISTEMA DE GESTÃO PREVIDENCIÁRIA (SGP)</vt:lpstr>
      <vt:lpstr>Produto 3.3 – Composição Original</vt:lpstr>
      <vt:lpstr>SISTEMA DE GESTÃO PREVIDENCIÁRIA (SGP) - Módulos</vt:lpstr>
      <vt:lpstr>SISTEMA DE GESTÃO PREVIDENCIÁRIA (SGP) - Simulação</vt:lpstr>
      <vt:lpstr>Apresentação do PowerPoint</vt:lpstr>
      <vt:lpstr>SISTEMA DE GESTÃO PREVIDENCIÁRIA (SGP) - Integrações</vt:lpstr>
      <vt:lpstr>Virtualização dos Processos Previdenciários - Papel zero</vt:lpstr>
      <vt:lpstr>Virtualização dos Processos Previdenciários - Papel zero</vt:lpstr>
      <vt:lpstr>Virtualização dos Processos Previdenciários - Papel zero</vt:lpstr>
      <vt:lpstr>Virtualização dos Processos Previdenciários - Papel zero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Carina</dc:creator>
  <cp:lastModifiedBy>João Ricardo Dias de Oliveira</cp:lastModifiedBy>
  <cp:revision>54</cp:revision>
  <dcterms:created xsi:type="dcterms:W3CDTF">2022-03-25T20:33:09Z</dcterms:created>
  <dcterms:modified xsi:type="dcterms:W3CDTF">2022-03-31T21:00:23Z</dcterms:modified>
</cp:coreProperties>
</file>