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71" r:id="rId14"/>
    <p:sldId id="268" r:id="rId15"/>
    <p:sldId id="269" r:id="rId16"/>
    <p:sldId id="270" r:id="rId17"/>
  </p:sldIdLst>
  <p:sldSz cx="12192000" cy="6858000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908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8538" y="3469413"/>
            <a:ext cx="9144000" cy="172801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9829" y="5384666"/>
            <a:ext cx="9144000" cy="752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2632" y="6416002"/>
            <a:ext cx="4107536" cy="4419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7110" y="2748779"/>
            <a:ext cx="43719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1015911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86445"/>
            <a:ext cx="10515600" cy="427155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24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5475" y="2624025"/>
            <a:ext cx="4371975" cy="457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2940" y="6412953"/>
            <a:ext cx="410906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5386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690949"/>
            <a:ext cx="5181600" cy="3486014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690949"/>
            <a:ext cx="5181600" cy="3486014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AB9BB-F3C9-4A97-A3CE-029F97ACBCB5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FC199-7790-418C-9859-F4F05D430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33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44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244691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14571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969623"/>
            <a:ext cx="5157787" cy="3220040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21457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969623"/>
            <a:ext cx="5183188" cy="3220040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AB9BB-F3C9-4A97-A3CE-029F97ACBCB5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FC199-7790-418C-9859-F4F05D430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73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908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595153"/>
            <a:ext cx="10515600" cy="358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2940" y="6412953"/>
            <a:ext cx="410906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0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40924" y="3206839"/>
            <a:ext cx="8505454" cy="2247494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SIMULADOR </a:t>
            </a:r>
            <a:r>
              <a:rPr lang="pt-BR" sz="40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APOSENTADORIA: uma planilha para verificação de atingimento dos critérios</a:t>
            </a: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2378" y="5454334"/>
            <a:ext cx="9144000" cy="752700"/>
          </a:xfrm>
        </p:spPr>
        <p:txBody>
          <a:bodyPr/>
          <a:lstStyle/>
          <a:p>
            <a:r>
              <a:rPr lang="pt-BR" dirty="0" smtClean="0"/>
              <a:t>Agostinho Pereira Giacomelli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01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721905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Idade e tempo de contribuição - Art.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292439"/>
            <a:ext cx="10907486" cy="45655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latin typeface="Arial Narrow" panose="020B0606020202030204" pitchFamily="34" charset="0"/>
              </a:rPr>
              <a:t>Requisitos: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dirty="0">
                <a:latin typeface="Arial Narrow" panose="020B0606020202030204" pitchFamily="34" charset="0"/>
              </a:rPr>
              <a:t>I - 57 (cinquenta e sete) anos de idade, se mulher, e 60 (sessenta) anos de idade, se homem;</a:t>
            </a:r>
            <a:br>
              <a:rPr lang="pt-BR" sz="2200" dirty="0">
                <a:latin typeface="Arial Narrow" panose="020B0606020202030204" pitchFamily="34" charset="0"/>
              </a:rPr>
            </a:br>
            <a:r>
              <a:rPr lang="pt-BR" sz="2200" dirty="0">
                <a:latin typeface="Arial Narrow" panose="020B0606020202030204" pitchFamily="34" charset="0"/>
              </a:rPr>
              <a:t>II - 30 (trinta) anos de contribuição, se mulher, e 35 (trinta e cinco) anos de contribuição, se homem;</a:t>
            </a:r>
            <a:br>
              <a:rPr lang="pt-BR" sz="2200" dirty="0">
                <a:latin typeface="Arial Narrow" panose="020B0606020202030204" pitchFamily="34" charset="0"/>
              </a:rPr>
            </a:br>
            <a:r>
              <a:rPr lang="pt-BR" sz="2200" dirty="0">
                <a:latin typeface="Arial Narrow" panose="020B0606020202030204" pitchFamily="34" charset="0"/>
              </a:rPr>
              <a:t>III - 20 (vinte) anos de efetivo exercício no serviço público e 5 (cinco) anos no cargo efetivo em que se der a aposentadoria;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dirty="0">
                <a:latin typeface="Arial Narrow" panose="020B0606020202030204" pitchFamily="34" charset="0"/>
              </a:rPr>
              <a:t>IV - período adicional de contribuição correspondente ao tempo que, na data de entrada em vigor da Emenda Constitucional Estadual n</a:t>
            </a:r>
            <a:r>
              <a:rPr lang="pt-BR" sz="2200" strike="sngStrike" dirty="0">
                <a:latin typeface="Arial Narrow" panose="020B0606020202030204" pitchFamily="34" charset="0"/>
              </a:rPr>
              <a:t>º</a:t>
            </a:r>
            <a:r>
              <a:rPr lang="pt-BR" sz="2200" dirty="0">
                <a:latin typeface="Arial Narrow" panose="020B0606020202030204" pitchFamily="34" charset="0"/>
              </a:rPr>
              <a:t> 82, de 2019, faltaria para atingir o tempo mínimo de contribuição referido no inciso II do </a:t>
            </a:r>
            <a:r>
              <a:rPr lang="pt-BR" sz="2200" i="1" dirty="0">
                <a:latin typeface="Arial Narrow" panose="020B0606020202030204" pitchFamily="34" charset="0"/>
              </a:rPr>
              <a:t>caput </a:t>
            </a:r>
            <a:r>
              <a:rPr lang="pt-BR" sz="2200" dirty="0">
                <a:latin typeface="Arial Narrow" panose="020B0606020202030204" pitchFamily="34" charset="0"/>
              </a:rPr>
              <a:t>deste artigo (Pedágio).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07" y="1815921"/>
            <a:ext cx="11088710" cy="45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1714501"/>
            <a:ext cx="10907486" cy="5143500"/>
          </a:xfrm>
        </p:spPr>
        <p:txBody>
          <a:bodyPr>
            <a:noAutofit/>
          </a:bodyPr>
          <a:lstStyle/>
          <a:p>
            <a:pPr marL="571500" indent="-342900"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latin typeface="Arial Narrow" panose="020B0606020202030204" pitchFamily="34" charset="0"/>
              </a:rPr>
              <a:t>Exemplo 1: </a:t>
            </a:r>
            <a:r>
              <a:rPr lang="pt-BR" sz="1800" dirty="0" smtClean="0">
                <a:latin typeface="Arial Narrow" panose="020B0606020202030204" pitchFamily="34" charset="0"/>
              </a:rPr>
              <a:t>Sexo</a:t>
            </a:r>
            <a:r>
              <a:rPr lang="pt-BR" sz="1800" dirty="0">
                <a:latin typeface="Arial Narrow" panose="020B0606020202030204" pitchFamily="34" charset="0"/>
              </a:rPr>
              <a:t>: F; Data de nascimento: 03/02/1957; Início RPPS: 01/09/2005; Licenças e faltas: 11; Averbações Privadas: 4.485 dias; Averbações Públicas: 1.388 dias e Ingresso no cargo para se aposentar: 15/05/2000.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40" y="2626243"/>
            <a:ext cx="9992833" cy="36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1733107"/>
            <a:ext cx="11366458" cy="5124893"/>
          </a:xfrm>
        </p:spPr>
        <p:txBody>
          <a:bodyPr>
            <a:noAutofit/>
          </a:bodyPr>
          <a:lstStyle/>
          <a:p>
            <a:pPr marL="571500" indent="-342900"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 smtClean="0">
                <a:latin typeface="Arial Narrow" panose="020B0606020202030204" pitchFamily="34" charset="0"/>
              </a:rPr>
              <a:t>Exemplo </a:t>
            </a:r>
            <a:r>
              <a:rPr lang="pt-BR" sz="1800" b="1" dirty="0">
                <a:latin typeface="Arial Narrow" panose="020B0606020202030204" pitchFamily="34" charset="0"/>
              </a:rPr>
              <a:t>2: </a:t>
            </a:r>
            <a:r>
              <a:rPr lang="pt-BR" sz="1800" dirty="0" smtClean="0">
                <a:latin typeface="Arial Narrow" panose="020B0606020202030204" pitchFamily="34" charset="0"/>
              </a:rPr>
              <a:t>Sexo</a:t>
            </a:r>
            <a:r>
              <a:rPr lang="pt-BR" sz="1800" dirty="0">
                <a:latin typeface="Arial Narrow" panose="020B0606020202030204" pitchFamily="34" charset="0"/>
              </a:rPr>
              <a:t>: F; Data de nascimento: 18/01/1966; Início RPPS: 01/09/2005; Averbações Privadas: 6.624 dias e Ingresso no cargo para se aposentar: 01/07/2003.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>
              <a:latin typeface="Arial Narrow" panose="020B0606020202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44" y="2562445"/>
            <a:ext cx="10366998" cy="37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721905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292439"/>
            <a:ext cx="10907486" cy="4565561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2200" dirty="0">
                <a:latin typeface="Arial Narrow" panose="020B0606020202030204" pitchFamily="34" charset="0"/>
              </a:rPr>
              <a:t>A Reforma da Previdência de 2019 trouxe mudanças para a aposentadoria do servidor público, trazendo incertezas quanto ao período correto desta aposentadoria. </a:t>
            </a:r>
            <a:endParaRPr lang="pt-BR" sz="2200" dirty="0" smtClean="0">
              <a:latin typeface="Arial Narrow" panose="020B0606020202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2200" dirty="0" smtClean="0">
                <a:latin typeface="Arial Narrow" panose="020B0606020202030204" pitchFamily="34" charset="0"/>
              </a:rPr>
              <a:t>Fornecer um </a:t>
            </a:r>
            <a:r>
              <a:rPr lang="pt-BR" sz="2200" dirty="0">
                <a:latin typeface="Arial Narrow" panose="020B0606020202030204" pitchFamily="34" charset="0"/>
              </a:rPr>
              <a:t>instrumento/ferramenta para que os servidores tenham as condições necessárias para a tomada de decisão sobre aposentar-se ou não de forma crítica e em harmonia com sua história.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2200" dirty="0">
                <a:latin typeface="Arial Narrow" panose="020B0606020202030204" pitchFamily="34" charset="0"/>
              </a:rPr>
              <a:t>O simulador é útil, mas é preciso que ele faça parte de um planejamento de aposentadoria para ter resultados mais precisos, pois estamos tratando apenas se o servidor já atingiu os requisitos para aposentadoria ou quando alcançará.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721905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292439"/>
            <a:ext cx="10907486" cy="4565561"/>
          </a:xfrm>
        </p:spPr>
        <p:txBody>
          <a:bodyPr>
            <a:noAutofit/>
          </a:bodyPr>
          <a:lstStyle/>
          <a:p>
            <a:pPr indent="450215" algn="just">
              <a:lnSpc>
                <a:spcPct val="140000"/>
              </a:lnSpc>
              <a:spcAft>
                <a:spcPts val="800"/>
              </a:spcAft>
            </a:pPr>
            <a:r>
              <a:rPr lang="pt-BR" sz="2200" dirty="0">
                <a:latin typeface="Arial Narrow" panose="020B0606020202030204" pitchFamily="34" charset="0"/>
              </a:rPr>
              <a:t>Sugere-se um sistema mais completo sobre o assunto, pois, há muito a ser explorado, principalmente com relação a outros cargos, como professores e militares, além dos cálculos das aposentadorias concedidas.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292439"/>
            <a:ext cx="10907486" cy="3940936"/>
          </a:xfrm>
        </p:spPr>
        <p:txBody>
          <a:bodyPr>
            <a:noAutofit/>
          </a:bodyPr>
          <a:lstStyle/>
          <a:p>
            <a:pPr indent="0" algn="just">
              <a:lnSpc>
                <a:spcPct val="140000"/>
              </a:lnSpc>
              <a:spcAft>
                <a:spcPts val="800"/>
              </a:spcAft>
              <a:buNone/>
            </a:pPr>
            <a:endParaRPr lang="pt-BR" sz="2400" dirty="0" smtClean="0"/>
          </a:p>
          <a:p>
            <a:pPr indent="0" algn="ctr">
              <a:lnSpc>
                <a:spcPct val="140000"/>
              </a:lnSpc>
              <a:spcAft>
                <a:spcPts val="800"/>
              </a:spcAft>
              <a:buNone/>
            </a:pPr>
            <a:r>
              <a:rPr lang="pt-BR" sz="8000" dirty="0" smtClean="0"/>
              <a:t>Obrigado</a:t>
            </a:r>
            <a:r>
              <a:rPr lang="pt-BR" sz="8000" dirty="0"/>
              <a:t>!!!</a:t>
            </a:r>
            <a:endParaRPr lang="pt-BR" sz="8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593117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 Narrow" panose="020B0606020202030204" pitchFamily="34" charset="0"/>
                <a:cs typeface="Arial" panose="020B0604020202020204" pitchFamily="34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163651"/>
            <a:ext cx="10907486" cy="469434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Reforma Previdenciária de 2019 (Emenda Constitucional nº 103) trouxe várias alterações nos benefícios dos segurados pertencentes ao Regime Geral da Previdência Social (RGPS), aos servidores públicos da União e aos servidores dos municípios que não possuem regime próprio</a:t>
            </a:r>
            <a:r>
              <a:rPr lang="pt-BR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Estados e Municípios que possuem regime próprio (RPPS), ficaram de fora da Reforma efetuada pelo Governo Federal, necessitando realizar a sua Reforma Previdenciária individualmente</a:t>
            </a: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isso, houve a Promulgação da Lei Complementar nº 274, de 21 de maio de 2020, onde alterou vários dispositivos da Lei nº 3.150, de 22 de dezembro de 2005 e </a:t>
            </a:r>
            <a:r>
              <a:rPr lang="pt-BR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trouxe </a:t>
            </a: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dificuldades de entendimento ou compreensão por parte do servidor para saber quando poderia aposentar.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544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721905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  <a:cs typeface="Arial" panose="020B0604020202020204" pitchFamily="34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292439"/>
            <a:ext cx="10907486" cy="4565561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nosso Estado não possui uma ferramenta na qual o servidor possa verificar se já tem o direito à aposentadoria ou quanto tempo ainda falta para usufruir do beneficio, conforme os requisitos da LC nº 274.</a:t>
            </a:r>
          </a:p>
          <a:p>
            <a:pPr algn="just">
              <a:lnSpc>
                <a:spcPct val="13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informação é solicitada a cada setor de Gestão de Pessoas de seu respectivo órgão de lotação, onde faz a análise e o levantamento da possibilidade para se aposentar.</a:t>
            </a:r>
          </a:p>
          <a:p>
            <a:pPr algn="just">
              <a:lnSpc>
                <a:spcPct val="13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 publicação da LC, houve muitas solicitações referentes aos requisitos do Art. 6º e 11 da lei </a:t>
            </a:r>
            <a:r>
              <a:rPr lang="pt-BR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citada, </a:t>
            </a: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Divisão de Recursos Humanos da Agência Estadual de Defesa Sanitária Animal e Vegetal (IAGRO).</a:t>
            </a:r>
          </a:p>
        </p:txBody>
      </p:sp>
    </p:spTree>
    <p:extLst>
      <p:ext uri="{BB962C8B-B14F-4D97-AF65-F5344CB8AC3E}">
        <p14:creationId xmlns:p14="http://schemas.microsoft.com/office/powerpoint/2010/main" val="41669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721905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292439"/>
            <a:ext cx="10907486" cy="45655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GERAL: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uma planilha em Excel para que o DRH/IAGRO verifique o atingimento dos critérios dos Art. 6º e 11 da Lei Complementar nº 274.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</a:t>
            </a:r>
            <a:r>
              <a:rPr lang="pt-BR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ESPECÍFICOS: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Conhecer a legislação referente a </a:t>
            </a: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Previdência Social do Servidor Público de Mato Grosso do Sul</a:t>
            </a: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Analisar as alternativas para aposentadoria - Art. 6º e 11 da Lei Complementar nº 274;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Levantar se outros Estados já possuem alguma ferramenta similar.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01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721905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JUSTIFICATIVA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292439"/>
            <a:ext cx="10907486" cy="4565561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 das mudanças das regras previdenciárias atuais, os servidores públicos tinham acesso a um Simulador de Aposentadoria disponível no site da Controladoria-Geral da União (CGU), onde era capaz de calcular quanto tempo faltava para um servidor público ter direito à aposentadoria, ou se já tinha esse direito. Os cálculos eram feitos a partir de informações fornecidas pelo próprio servidor, como idade, tempo de contribuição e tempo no cargo.</a:t>
            </a:r>
          </a:p>
          <a:p>
            <a:pPr algn="just">
              <a:lnSpc>
                <a:spcPct val="13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mudanças a partir da Reforma da Previdência aprovada em 2019, o simulador ficou fora do ar, sem previsão da atualização da ferramenta. Com isso, alguns estados resolveram desenvolver alguma ferramenta para auxiliar seus servidores públicos.</a:t>
            </a:r>
          </a:p>
        </p:txBody>
      </p:sp>
    </p:spTree>
    <p:extLst>
      <p:ext uri="{BB962C8B-B14F-4D97-AF65-F5344CB8AC3E}">
        <p14:creationId xmlns:p14="http://schemas.microsoft.com/office/powerpoint/2010/main" val="40365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721905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292439"/>
            <a:ext cx="10907486" cy="456556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Levantamento dos requisitos dos </a:t>
            </a:r>
            <a:r>
              <a:rPr lang="pt-BR" sz="22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Arts</a:t>
            </a: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6º e 11 da Lei Complementar nº 274</a:t>
            </a: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de uma planilha em Excel, verificando quais campos seriam preenchidos ou calculados automaticamente, conforme as informações </a:t>
            </a:r>
            <a:r>
              <a:rPr lang="pt-BR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apresentadas.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721905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Sistema de Pontos - Art. 6º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292439"/>
            <a:ext cx="10907486" cy="45655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latin typeface="Arial Narrow" panose="020B0606020202030204" pitchFamily="34" charset="0"/>
              </a:rPr>
              <a:t>Requisitos: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dirty="0">
                <a:latin typeface="Arial Narrow" panose="020B0606020202030204" pitchFamily="34" charset="0"/>
              </a:rPr>
              <a:t>I - </a:t>
            </a:r>
            <a:r>
              <a:rPr lang="pt-BR" sz="2200" dirty="0" smtClean="0">
                <a:latin typeface="Arial Narrow" panose="020B0606020202030204" pitchFamily="34" charset="0"/>
              </a:rPr>
              <a:t>57 </a:t>
            </a:r>
            <a:r>
              <a:rPr lang="pt-BR" sz="2200" dirty="0">
                <a:latin typeface="Arial Narrow" panose="020B0606020202030204" pitchFamily="34" charset="0"/>
              </a:rPr>
              <a:t>(cinquenta e </a:t>
            </a:r>
            <a:r>
              <a:rPr lang="pt-BR" sz="2200" dirty="0" smtClean="0">
                <a:latin typeface="Arial Narrow" panose="020B0606020202030204" pitchFamily="34" charset="0"/>
              </a:rPr>
              <a:t>sete) </a:t>
            </a:r>
            <a:r>
              <a:rPr lang="pt-BR" sz="2200" dirty="0">
                <a:latin typeface="Arial Narrow" panose="020B0606020202030204" pitchFamily="34" charset="0"/>
              </a:rPr>
              <a:t>anos de idade, se mulher, e </a:t>
            </a:r>
            <a:r>
              <a:rPr lang="pt-BR" sz="2200" dirty="0" smtClean="0">
                <a:latin typeface="Arial Narrow" panose="020B0606020202030204" pitchFamily="34" charset="0"/>
              </a:rPr>
              <a:t>62 </a:t>
            </a:r>
            <a:r>
              <a:rPr lang="pt-BR" sz="2200" dirty="0">
                <a:latin typeface="Arial Narrow" panose="020B0606020202030204" pitchFamily="34" charset="0"/>
              </a:rPr>
              <a:t>(sessenta e </a:t>
            </a:r>
            <a:r>
              <a:rPr lang="pt-BR" sz="2200" dirty="0" smtClean="0">
                <a:latin typeface="Arial Narrow" panose="020B0606020202030204" pitchFamily="34" charset="0"/>
              </a:rPr>
              <a:t>dois) </a:t>
            </a:r>
            <a:r>
              <a:rPr lang="pt-BR" sz="2200" dirty="0">
                <a:latin typeface="Arial Narrow" panose="020B0606020202030204" pitchFamily="34" charset="0"/>
              </a:rPr>
              <a:t>anos de idade, se </a:t>
            </a:r>
            <a:r>
              <a:rPr lang="pt-BR" sz="2200" dirty="0" smtClean="0">
                <a:latin typeface="Arial Narrow" panose="020B0606020202030204" pitchFamily="34" charset="0"/>
              </a:rPr>
              <a:t>homem, alterado a </a:t>
            </a:r>
            <a:r>
              <a:rPr lang="pt-BR" sz="2200" dirty="0">
                <a:latin typeface="Arial Narrow" panose="020B0606020202030204" pitchFamily="34" charset="0"/>
              </a:rPr>
              <a:t>partir de 1º de janeiro de 2022</a:t>
            </a:r>
            <a:r>
              <a:rPr lang="pt-BR" sz="2200" dirty="0" smtClean="0">
                <a:latin typeface="Arial Narrow" panose="020B0606020202030204" pitchFamily="34" charset="0"/>
              </a:rPr>
              <a:t>;</a:t>
            </a:r>
            <a:endParaRPr lang="pt-BR" sz="22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>
                <a:latin typeface="Arial Narrow" panose="020B0606020202030204" pitchFamily="34" charset="0"/>
              </a:rPr>
              <a:t>II - 30 (trinta) anos de contribuição, se mulher, e 35 (trinta e cinco) anos de contribuição, se homem;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>
                <a:latin typeface="Arial Narrow" panose="020B0606020202030204" pitchFamily="34" charset="0"/>
              </a:rPr>
              <a:t>III - 20 (vinte) anos de efetivo exercício no serviço público</a:t>
            </a:r>
            <a:r>
              <a:rPr lang="pt-BR" sz="2200" dirty="0" smtClean="0">
                <a:latin typeface="Arial Narrow" panose="020B0606020202030204" pitchFamily="34" charset="0"/>
              </a:rPr>
              <a:t>;</a:t>
            </a:r>
            <a:endParaRPr lang="pt-BR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721905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Sistema de Pontos - Art. 6º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292439"/>
            <a:ext cx="10907486" cy="45655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latin typeface="Arial Narrow" panose="020B0606020202030204" pitchFamily="34" charset="0"/>
              </a:rPr>
              <a:t>Requisitos: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dirty="0" smtClean="0">
                <a:latin typeface="Arial Narrow" panose="020B0606020202030204" pitchFamily="34" charset="0"/>
              </a:rPr>
              <a:t>IV </a:t>
            </a:r>
            <a:r>
              <a:rPr lang="pt-BR" sz="2200" dirty="0">
                <a:latin typeface="Arial Narrow" panose="020B0606020202030204" pitchFamily="34" charset="0"/>
              </a:rPr>
              <a:t>- 5 (cinco) anos no cargo efetivo em que se der a aposentadoria;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dirty="0" smtClean="0">
                <a:latin typeface="Arial Narrow" panose="020B0606020202030204" pitchFamily="34" charset="0"/>
              </a:rPr>
              <a:t>V - somatório da idade e do tempo de contribuição, incluídas as frações, equivalente a 86 (oitenta e seis) pontos, se mulher, e 96 (noventa e seis) pontos, se homem.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dirty="0" smtClean="0">
                <a:latin typeface="Arial Narrow" panose="020B0606020202030204" pitchFamily="34" charset="0"/>
              </a:rPr>
              <a:t>OBS: </a:t>
            </a:r>
            <a:r>
              <a:rPr lang="pt-BR" sz="2200" dirty="0">
                <a:latin typeface="Arial Narrow" panose="020B0606020202030204" pitchFamily="34" charset="0"/>
              </a:rPr>
              <a:t>A partir de 1º de janeiro de 2020, a pontuação a que se refere o inciso V do </a:t>
            </a:r>
            <a:r>
              <a:rPr lang="pt-BR" sz="2200" i="1" dirty="0" smtClean="0">
                <a:latin typeface="Arial Narrow" panose="020B0606020202030204" pitchFamily="34" charset="0"/>
              </a:rPr>
              <a:t>caput é</a:t>
            </a:r>
            <a:r>
              <a:rPr lang="pt-BR" sz="2200" dirty="0" smtClean="0">
                <a:latin typeface="Arial Narrow" panose="020B0606020202030204" pitchFamily="34" charset="0"/>
              </a:rPr>
              <a:t> acrescida </a:t>
            </a:r>
            <a:r>
              <a:rPr lang="pt-BR" sz="2200" dirty="0">
                <a:latin typeface="Arial Narrow" panose="020B0606020202030204" pitchFamily="34" charset="0"/>
              </a:rPr>
              <a:t>a cada ano de 1 (um) ponto, até atingir o limite de 100 (cem) pontos, se mulher, e de 105 (cento e cinco) pontos, se homem.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721905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Sistema de Pontos - Art. 6º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870" y="2292440"/>
            <a:ext cx="5035640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877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Times New Roman</vt:lpstr>
      <vt:lpstr>Tema do Office</vt:lpstr>
      <vt:lpstr> SIMULADOR DE APOSENTADORIA: uma planilha para verificação de atingimento dos critérios </vt:lpstr>
      <vt:lpstr>INTRODUÇÃO</vt:lpstr>
      <vt:lpstr>INTRODUÇÃO</vt:lpstr>
      <vt:lpstr>OBJETIVOS</vt:lpstr>
      <vt:lpstr>JUSTIFICATIVA</vt:lpstr>
      <vt:lpstr>METODOLOGIA</vt:lpstr>
      <vt:lpstr>Sistema de Pontos - Art. 6º</vt:lpstr>
      <vt:lpstr>Sistema de Pontos - Art. 6º</vt:lpstr>
      <vt:lpstr>Sistema de Pontos - Art. 6º</vt:lpstr>
      <vt:lpstr>Idade e tempo de contribuição - Art. 11</vt:lpstr>
      <vt:lpstr>Apresentação do PowerPoint</vt:lpstr>
      <vt:lpstr>Apresentação do PowerPoint</vt:lpstr>
      <vt:lpstr>Apresentação do PowerPoint</vt:lpstr>
      <vt:lpstr>Considerações Finais</vt:lpstr>
      <vt:lpstr>Considerações Finais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Carina</dc:creator>
  <cp:lastModifiedBy>Agostinho Pereira Giacomelli</cp:lastModifiedBy>
  <cp:revision>40</cp:revision>
  <cp:lastPrinted>2022-03-31T15:00:04Z</cp:lastPrinted>
  <dcterms:created xsi:type="dcterms:W3CDTF">2022-03-25T20:33:09Z</dcterms:created>
  <dcterms:modified xsi:type="dcterms:W3CDTF">2022-03-31T15:01:29Z</dcterms:modified>
</cp:coreProperties>
</file>